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377" r:id="rId2"/>
    <p:sldId id="378" r:id="rId3"/>
    <p:sldId id="354" r:id="rId4"/>
    <p:sldId id="355" r:id="rId5"/>
    <p:sldId id="356" r:id="rId6"/>
    <p:sldId id="357" r:id="rId7"/>
    <p:sldId id="358" r:id="rId8"/>
    <p:sldId id="359" r:id="rId9"/>
    <p:sldId id="360" r:id="rId10"/>
    <p:sldId id="361" r:id="rId11"/>
    <p:sldId id="362" r:id="rId12"/>
    <p:sldId id="363" r:id="rId13"/>
    <p:sldId id="364" r:id="rId14"/>
    <p:sldId id="365" r:id="rId15"/>
    <p:sldId id="366" r:id="rId16"/>
    <p:sldId id="367" r:id="rId17"/>
    <p:sldId id="368" r:id="rId18"/>
    <p:sldId id="369" r:id="rId19"/>
    <p:sldId id="370" r:id="rId20"/>
    <p:sldId id="371" r:id="rId21"/>
    <p:sldId id="372" r:id="rId22"/>
    <p:sldId id="373" r:id="rId23"/>
    <p:sldId id="374" r:id="rId24"/>
    <p:sldId id="375" r:id="rId25"/>
    <p:sldId id="376" r:id="rId26"/>
  </p:sldIdLst>
  <p:sldSz cx="9144000" cy="6858000" type="screen4x3"/>
  <p:notesSz cx="6858000" cy="9144000"/>
  <p:defaultTextStyle>
    <a:defPPr>
      <a:defRPr lang="en-MY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52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9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G:\Fish\JHR.csv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H:\Fish\jhr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7669002624671917"/>
          <c:y val="4.0178571428571425E-2"/>
          <c:w val="0.77518503937008065"/>
          <c:h val="0.73444808982210552"/>
        </c:manualLayout>
      </c:layout>
      <c:scatterChart>
        <c:scatterStyle val="smoothMarker"/>
        <c:ser>
          <c:idx val="0"/>
          <c:order val="0"/>
          <c:marker>
            <c:symbol val="none"/>
          </c:marker>
          <c:xVal>
            <c:numRef>
              <c:f>JHR!$A$1:$A$144</c:f>
              <c:numCache>
                <c:formatCode>General</c:formatCode>
                <c:ptCount val="144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</c:numCache>
            </c:numRef>
          </c:xVal>
          <c:yVal>
            <c:numRef>
              <c:f>JHR!$B$1:$B$144</c:f>
              <c:numCache>
                <c:formatCode>General</c:formatCode>
                <c:ptCount val="144"/>
                <c:pt idx="0">
                  <c:v>3564</c:v>
                </c:pt>
                <c:pt idx="1">
                  <c:v>4164</c:v>
                </c:pt>
                <c:pt idx="2">
                  <c:v>5013</c:v>
                </c:pt>
                <c:pt idx="3">
                  <c:v>4080</c:v>
                </c:pt>
                <c:pt idx="4">
                  <c:v>5094</c:v>
                </c:pt>
                <c:pt idx="5">
                  <c:v>6835</c:v>
                </c:pt>
                <c:pt idx="6">
                  <c:v>8114</c:v>
                </c:pt>
                <c:pt idx="7">
                  <c:v>7842</c:v>
                </c:pt>
                <c:pt idx="8">
                  <c:v>7774</c:v>
                </c:pt>
                <c:pt idx="9">
                  <c:v>8555</c:v>
                </c:pt>
                <c:pt idx="10">
                  <c:v>6738</c:v>
                </c:pt>
                <c:pt idx="11">
                  <c:v>3915</c:v>
                </c:pt>
                <c:pt idx="12">
                  <c:v>3749</c:v>
                </c:pt>
                <c:pt idx="13">
                  <c:v>3552</c:v>
                </c:pt>
                <c:pt idx="14">
                  <c:v>6248</c:v>
                </c:pt>
                <c:pt idx="15">
                  <c:v>5982</c:v>
                </c:pt>
                <c:pt idx="16">
                  <c:v>5697</c:v>
                </c:pt>
                <c:pt idx="17">
                  <c:v>6399</c:v>
                </c:pt>
                <c:pt idx="18">
                  <c:v>6748</c:v>
                </c:pt>
                <c:pt idx="19">
                  <c:v>9645</c:v>
                </c:pt>
                <c:pt idx="20">
                  <c:v>8721</c:v>
                </c:pt>
                <c:pt idx="21">
                  <c:v>8792</c:v>
                </c:pt>
                <c:pt idx="22">
                  <c:v>6965</c:v>
                </c:pt>
                <c:pt idx="23">
                  <c:v>5091</c:v>
                </c:pt>
                <c:pt idx="24">
                  <c:v>4695</c:v>
                </c:pt>
                <c:pt idx="25">
                  <c:v>3458</c:v>
                </c:pt>
                <c:pt idx="26">
                  <c:v>6652</c:v>
                </c:pt>
                <c:pt idx="27">
                  <c:v>6170</c:v>
                </c:pt>
                <c:pt idx="28">
                  <c:v>6995</c:v>
                </c:pt>
                <c:pt idx="29">
                  <c:v>8372</c:v>
                </c:pt>
                <c:pt idx="30">
                  <c:v>7232</c:v>
                </c:pt>
                <c:pt idx="31">
                  <c:v>7311</c:v>
                </c:pt>
                <c:pt idx="32">
                  <c:v>7579</c:v>
                </c:pt>
                <c:pt idx="33">
                  <c:v>8105</c:v>
                </c:pt>
                <c:pt idx="34">
                  <c:v>6634</c:v>
                </c:pt>
                <c:pt idx="35">
                  <c:v>4154</c:v>
                </c:pt>
                <c:pt idx="36">
                  <c:v>4150</c:v>
                </c:pt>
                <c:pt idx="37">
                  <c:v>3925</c:v>
                </c:pt>
                <c:pt idx="38">
                  <c:v>6797</c:v>
                </c:pt>
                <c:pt idx="39">
                  <c:v>6203</c:v>
                </c:pt>
                <c:pt idx="40">
                  <c:v>6453</c:v>
                </c:pt>
                <c:pt idx="41">
                  <c:v>6332</c:v>
                </c:pt>
                <c:pt idx="42">
                  <c:v>6673</c:v>
                </c:pt>
                <c:pt idx="43">
                  <c:v>5964</c:v>
                </c:pt>
                <c:pt idx="44">
                  <c:v>6505</c:v>
                </c:pt>
                <c:pt idx="45">
                  <c:v>7123</c:v>
                </c:pt>
                <c:pt idx="46">
                  <c:v>5965</c:v>
                </c:pt>
                <c:pt idx="47">
                  <c:v>4098</c:v>
                </c:pt>
                <c:pt idx="48">
                  <c:v>3427</c:v>
                </c:pt>
                <c:pt idx="49">
                  <c:v>4213</c:v>
                </c:pt>
                <c:pt idx="50">
                  <c:v>4208</c:v>
                </c:pt>
                <c:pt idx="51">
                  <c:v>5027</c:v>
                </c:pt>
                <c:pt idx="52">
                  <c:v>5541</c:v>
                </c:pt>
                <c:pt idx="53">
                  <c:v>6446</c:v>
                </c:pt>
                <c:pt idx="54">
                  <c:v>6702</c:v>
                </c:pt>
                <c:pt idx="55">
                  <c:v>7106</c:v>
                </c:pt>
                <c:pt idx="56">
                  <c:v>7568</c:v>
                </c:pt>
                <c:pt idx="57">
                  <c:v>7189</c:v>
                </c:pt>
                <c:pt idx="58">
                  <c:v>5858</c:v>
                </c:pt>
                <c:pt idx="59">
                  <c:v>4612</c:v>
                </c:pt>
                <c:pt idx="60">
                  <c:v>8807</c:v>
                </c:pt>
                <c:pt idx="61">
                  <c:v>4207</c:v>
                </c:pt>
                <c:pt idx="62">
                  <c:v>5944</c:v>
                </c:pt>
                <c:pt idx="63">
                  <c:v>5129</c:v>
                </c:pt>
                <c:pt idx="64">
                  <c:v>7029</c:v>
                </c:pt>
                <c:pt idx="65">
                  <c:v>6042</c:v>
                </c:pt>
                <c:pt idx="66">
                  <c:v>9952</c:v>
                </c:pt>
                <c:pt idx="67">
                  <c:v>14340</c:v>
                </c:pt>
                <c:pt idx="68">
                  <c:v>11363</c:v>
                </c:pt>
                <c:pt idx="69">
                  <c:v>5606</c:v>
                </c:pt>
                <c:pt idx="70">
                  <c:v>6626</c:v>
                </c:pt>
                <c:pt idx="71">
                  <c:v>5047</c:v>
                </c:pt>
                <c:pt idx="72">
                  <c:v>2801</c:v>
                </c:pt>
                <c:pt idx="73">
                  <c:v>3280</c:v>
                </c:pt>
                <c:pt idx="74">
                  <c:v>4822</c:v>
                </c:pt>
                <c:pt idx="75">
                  <c:v>5518</c:v>
                </c:pt>
                <c:pt idx="76">
                  <c:v>6451</c:v>
                </c:pt>
                <c:pt idx="77">
                  <c:v>6743</c:v>
                </c:pt>
                <c:pt idx="78">
                  <c:v>6853</c:v>
                </c:pt>
                <c:pt idx="79">
                  <c:v>7047</c:v>
                </c:pt>
                <c:pt idx="80">
                  <c:v>8946</c:v>
                </c:pt>
                <c:pt idx="81">
                  <c:v>8673</c:v>
                </c:pt>
                <c:pt idx="82">
                  <c:v>8245</c:v>
                </c:pt>
                <c:pt idx="83">
                  <c:v>5427</c:v>
                </c:pt>
                <c:pt idx="84">
                  <c:v>4756</c:v>
                </c:pt>
                <c:pt idx="85">
                  <c:v>3723</c:v>
                </c:pt>
                <c:pt idx="86">
                  <c:v>3923</c:v>
                </c:pt>
                <c:pt idx="87">
                  <c:v>6457</c:v>
                </c:pt>
                <c:pt idx="88">
                  <c:v>6282</c:v>
                </c:pt>
                <c:pt idx="89">
                  <c:v>5473</c:v>
                </c:pt>
                <c:pt idx="90">
                  <c:v>7864</c:v>
                </c:pt>
                <c:pt idx="91">
                  <c:v>7598</c:v>
                </c:pt>
                <c:pt idx="92">
                  <c:v>8204</c:v>
                </c:pt>
                <c:pt idx="93">
                  <c:v>6049</c:v>
                </c:pt>
                <c:pt idx="94">
                  <c:v>5495</c:v>
                </c:pt>
                <c:pt idx="95">
                  <c:v>3769</c:v>
                </c:pt>
                <c:pt idx="96">
                  <c:v>3802</c:v>
                </c:pt>
                <c:pt idx="97">
                  <c:v>4590</c:v>
                </c:pt>
                <c:pt idx="98">
                  <c:v>5924</c:v>
                </c:pt>
                <c:pt idx="99">
                  <c:v>6386</c:v>
                </c:pt>
                <c:pt idx="100">
                  <c:v>7971</c:v>
                </c:pt>
                <c:pt idx="101">
                  <c:v>6703</c:v>
                </c:pt>
                <c:pt idx="102">
                  <c:v>6993</c:v>
                </c:pt>
                <c:pt idx="103">
                  <c:v>6519</c:v>
                </c:pt>
                <c:pt idx="104">
                  <c:v>9709</c:v>
                </c:pt>
                <c:pt idx="105">
                  <c:v>8531</c:v>
                </c:pt>
                <c:pt idx="106">
                  <c:v>5347</c:v>
                </c:pt>
                <c:pt idx="107">
                  <c:v>4843</c:v>
                </c:pt>
                <c:pt idx="108">
                  <c:v>4395</c:v>
                </c:pt>
                <c:pt idx="109">
                  <c:v>5251</c:v>
                </c:pt>
                <c:pt idx="110">
                  <c:v>7664</c:v>
                </c:pt>
                <c:pt idx="111">
                  <c:v>7940</c:v>
                </c:pt>
                <c:pt idx="112">
                  <c:v>7573</c:v>
                </c:pt>
                <c:pt idx="113">
                  <c:v>7597</c:v>
                </c:pt>
                <c:pt idx="114">
                  <c:v>8489</c:v>
                </c:pt>
                <c:pt idx="115">
                  <c:v>8255</c:v>
                </c:pt>
                <c:pt idx="116">
                  <c:v>10603</c:v>
                </c:pt>
                <c:pt idx="117">
                  <c:v>9784</c:v>
                </c:pt>
                <c:pt idx="118">
                  <c:v>6436</c:v>
                </c:pt>
                <c:pt idx="119">
                  <c:v>4781</c:v>
                </c:pt>
                <c:pt idx="120">
                  <c:v>3798</c:v>
                </c:pt>
                <c:pt idx="121">
                  <c:v>4984</c:v>
                </c:pt>
                <c:pt idx="122">
                  <c:v>5875</c:v>
                </c:pt>
                <c:pt idx="123">
                  <c:v>6583</c:v>
                </c:pt>
                <c:pt idx="124">
                  <c:v>6628</c:v>
                </c:pt>
                <c:pt idx="125">
                  <c:v>5843</c:v>
                </c:pt>
                <c:pt idx="126">
                  <c:v>7433</c:v>
                </c:pt>
                <c:pt idx="127">
                  <c:v>10227</c:v>
                </c:pt>
                <c:pt idx="128">
                  <c:v>10898</c:v>
                </c:pt>
                <c:pt idx="129">
                  <c:v>8654</c:v>
                </c:pt>
                <c:pt idx="130">
                  <c:v>6570</c:v>
                </c:pt>
                <c:pt idx="131">
                  <c:v>4122</c:v>
                </c:pt>
                <c:pt idx="132">
                  <c:v>4885</c:v>
                </c:pt>
                <c:pt idx="133">
                  <c:v>7342</c:v>
                </c:pt>
                <c:pt idx="134">
                  <c:v>7720</c:v>
                </c:pt>
                <c:pt idx="135">
                  <c:v>8283</c:v>
                </c:pt>
                <c:pt idx="136">
                  <c:v>7524</c:v>
                </c:pt>
                <c:pt idx="137">
                  <c:v>7051</c:v>
                </c:pt>
                <c:pt idx="138">
                  <c:v>8152</c:v>
                </c:pt>
                <c:pt idx="139">
                  <c:v>8743</c:v>
                </c:pt>
                <c:pt idx="140">
                  <c:v>10578</c:v>
                </c:pt>
                <c:pt idx="141">
                  <c:v>9912</c:v>
                </c:pt>
                <c:pt idx="142">
                  <c:v>7032</c:v>
                </c:pt>
                <c:pt idx="143">
                  <c:v>4555</c:v>
                </c:pt>
              </c:numCache>
            </c:numRef>
          </c:yVal>
          <c:smooth val="1"/>
        </c:ser>
        <c:axId val="76907264"/>
        <c:axId val="76909184"/>
      </c:scatterChart>
      <c:valAx>
        <c:axId val="76907264"/>
        <c:scaling>
          <c:orientation val="minMax"/>
          <c:max val="150"/>
          <c:min val="0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Monthly  (Jan 2001 -Dec 2012)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76909184"/>
        <c:crosses val="autoZero"/>
        <c:crossBetween val="midCat"/>
      </c:valAx>
      <c:valAx>
        <c:axId val="76909184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Tonnes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76907264"/>
        <c:crosses val="autoZero"/>
        <c:crossBetween val="midCat"/>
      </c:valAx>
      <c:spPr>
        <a:noFill/>
        <a:ln>
          <a:solidFill>
            <a:schemeClr val="tx1"/>
          </a:solidFill>
        </a:ln>
      </c:spPr>
    </c:plotArea>
    <c:plotVisOnly val="1"/>
  </c:chart>
  <c:spPr>
    <a:ln>
      <a:solidFill>
        <a:srgbClr val="FF0000"/>
      </a:solidFill>
    </a:ln>
  </c:spPr>
  <c:txPr>
    <a:bodyPr/>
    <a:lstStyle/>
    <a:p>
      <a:pPr>
        <a:defRPr sz="1200" b="0">
          <a:latin typeface="Garamond" pitchFamily="18" charset="0"/>
        </a:defRPr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5883747151926919"/>
          <c:y val="4.4454533273430914E-2"/>
          <c:w val="0.80883330760125549"/>
          <c:h val="0.74058688609869761"/>
        </c:manualLayout>
      </c:layout>
      <c:scatterChart>
        <c:scatterStyle val="smoothMarker"/>
        <c:ser>
          <c:idx val="0"/>
          <c:order val="0"/>
          <c:tx>
            <c:strRef>
              <c:f>Sheet2!$B$1</c:f>
              <c:strCache>
                <c:ptCount val="1"/>
                <c:pt idx="0">
                  <c:v>Actual </c:v>
                </c:pt>
              </c:strCache>
            </c:strRef>
          </c:tx>
          <c:spPr>
            <a:ln w="12700"/>
          </c:spPr>
          <c:marker>
            <c:symbol val="none"/>
          </c:marker>
          <c:xVal>
            <c:numRef>
              <c:f>Sheet2!$A$2:$A$145</c:f>
              <c:numCache>
                <c:formatCode>General</c:formatCode>
                <c:ptCount val="144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</c:numCache>
            </c:numRef>
          </c:xVal>
          <c:yVal>
            <c:numRef>
              <c:f>Sheet2!$B$2:$B$145</c:f>
              <c:numCache>
                <c:formatCode>General</c:formatCode>
                <c:ptCount val="144"/>
                <c:pt idx="0">
                  <c:v>3564</c:v>
                </c:pt>
                <c:pt idx="1">
                  <c:v>4164</c:v>
                </c:pt>
                <c:pt idx="2">
                  <c:v>5013</c:v>
                </c:pt>
                <c:pt idx="3">
                  <c:v>4080</c:v>
                </c:pt>
                <c:pt idx="4">
                  <c:v>5094</c:v>
                </c:pt>
                <c:pt idx="5">
                  <c:v>6835</c:v>
                </c:pt>
                <c:pt idx="6">
                  <c:v>8114</c:v>
                </c:pt>
                <c:pt idx="7">
                  <c:v>7842</c:v>
                </c:pt>
                <c:pt idx="8">
                  <c:v>7774</c:v>
                </c:pt>
                <c:pt idx="9">
                  <c:v>8555</c:v>
                </c:pt>
                <c:pt idx="10">
                  <c:v>6738</c:v>
                </c:pt>
                <c:pt idx="11">
                  <c:v>3915</c:v>
                </c:pt>
                <c:pt idx="12">
                  <c:v>3749</c:v>
                </c:pt>
                <c:pt idx="13">
                  <c:v>3552</c:v>
                </c:pt>
                <c:pt idx="14">
                  <c:v>6248</c:v>
                </c:pt>
                <c:pt idx="15">
                  <c:v>5982</c:v>
                </c:pt>
                <c:pt idx="16">
                  <c:v>5697</c:v>
                </c:pt>
                <c:pt idx="17">
                  <c:v>6399</c:v>
                </c:pt>
                <c:pt idx="18">
                  <c:v>6748</c:v>
                </c:pt>
                <c:pt idx="19">
                  <c:v>9645</c:v>
                </c:pt>
                <c:pt idx="20">
                  <c:v>8721</c:v>
                </c:pt>
                <c:pt idx="21">
                  <c:v>8792</c:v>
                </c:pt>
                <c:pt idx="22">
                  <c:v>6965</c:v>
                </c:pt>
                <c:pt idx="23">
                  <c:v>5091</c:v>
                </c:pt>
                <c:pt idx="24">
                  <c:v>4695</c:v>
                </c:pt>
                <c:pt idx="25">
                  <c:v>3458</c:v>
                </c:pt>
                <c:pt idx="26">
                  <c:v>6652</c:v>
                </c:pt>
                <c:pt idx="27">
                  <c:v>6170</c:v>
                </c:pt>
                <c:pt idx="28">
                  <c:v>6995</c:v>
                </c:pt>
                <c:pt idx="29">
                  <c:v>8372</c:v>
                </c:pt>
                <c:pt idx="30">
                  <c:v>7232</c:v>
                </c:pt>
                <c:pt idx="31">
                  <c:v>7311</c:v>
                </c:pt>
                <c:pt idx="32">
                  <c:v>7579</c:v>
                </c:pt>
                <c:pt idx="33">
                  <c:v>8105</c:v>
                </c:pt>
                <c:pt idx="34">
                  <c:v>6634</c:v>
                </c:pt>
                <c:pt idx="35">
                  <c:v>4154</c:v>
                </c:pt>
                <c:pt idx="36">
                  <c:v>4150</c:v>
                </c:pt>
                <c:pt idx="37">
                  <c:v>3925</c:v>
                </c:pt>
                <c:pt idx="38">
                  <c:v>6797</c:v>
                </c:pt>
                <c:pt idx="39">
                  <c:v>6203</c:v>
                </c:pt>
                <c:pt idx="40">
                  <c:v>6453</c:v>
                </c:pt>
                <c:pt idx="41">
                  <c:v>6332</c:v>
                </c:pt>
                <c:pt idx="42">
                  <c:v>6673</c:v>
                </c:pt>
                <c:pt idx="43">
                  <c:v>5964</c:v>
                </c:pt>
                <c:pt idx="44">
                  <c:v>6505</c:v>
                </c:pt>
                <c:pt idx="45">
                  <c:v>7123</c:v>
                </c:pt>
                <c:pt idx="46">
                  <c:v>5965</c:v>
                </c:pt>
                <c:pt idx="47">
                  <c:v>4098</c:v>
                </c:pt>
                <c:pt idx="48">
                  <c:v>3427</c:v>
                </c:pt>
                <c:pt idx="49">
                  <c:v>4213</c:v>
                </c:pt>
                <c:pt idx="50">
                  <c:v>4208</c:v>
                </c:pt>
                <c:pt idx="51">
                  <c:v>5027</c:v>
                </c:pt>
                <c:pt idx="52">
                  <c:v>5541</c:v>
                </c:pt>
                <c:pt idx="53">
                  <c:v>6446</c:v>
                </c:pt>
                <c:pt idx="54">
                  <c:v>6702</c:v>
                </c:pt>
                <c:pt idx="55">
                  <c:v>7106</c:v>
                </c:pt>
                <c:pt idx="56">
                  <c:v>7568</c:v>
                </c:pt>
                <c:pt idx="57">
                  <c:v>7189</c:v>
                </c:pt>
                <c:pt idx="58">
                  <c:v>5858</c:v>
                </c:pt>
                <c:pt idx="59">
                  <c:v>4612</c:v>
                </c:pt>
                <c:pt idx="60">
                  <c:v>8807</c:v>
                </c:pt>
                <c:pt idx="61">
                  <c:v>4207</c:v>
                </c:pt>
                <c:pt idx="62">
                  <c:v>5944</c:v>
                </c:pt>
                <c:pt idx="63">
                  <c:v>5129</c:v>
                </c:pt>
                <c:pt idx="64">
                  <c:v>7029</c:v>
                </c:pt>
                <c:pt idx="65">
                  <c:v>6042</c:v>
                </c:pt>
                <c:pt idx="66">
                  <c:v>9952</c:v>
                </c:pt>
                <c:pt idx="67">
                  <c:v>14340</c:v>
                </c:pt>
                <c:pt idx="68">
                  <c:v>11363</c:v>
                </c:pt>
                <c:pt idx="69">
                  <c:v>5606</c:v>
                </c:pt>
                <c:pt idx="70">
                  <c:v>6626</c:v>
                </c:pt>
                <c:pt idx="71">
                  <c:v>5047</c:v>
                </c:pt>
                <c:pt idx="72">
                  <c:v>2801</c:v>
                </c:pt>
                <c:pt idx="73">
                  <c:v>3280</c:v>
                </c:pt>
                <c:pt idx="74">
                  <c:v>4822</c:v>
                </c:pt>
                <c:pt idx="75">
                  <c:v>5518</c:v>
                </c:pt>
                <c:pt idx="76">
                  <c:v>6451</c:v>
                </c:pt>
                <c:pt idx="77">
                  <c:v>6743</c:v>
                </c:pt>
                <c:pt idx="78">
                  <c:v>6853</c:v>
                </c:pt>
                <c:pt idx="79">
                  <c:v>7047</c:v>
                </c:pt>
                <c:pt idx="80">
                  <c:v>8946</c:v>
                </c:pt>
                <c:pt idx="81">
                  <c:v>8673</c:v>
                </c:pt>
                <c:pt idx="82">
                  <c:v>8245</c:v>
                </c:pt>
                <c:pt idx="83">
                  <c:v>5427</c:v>
                </c:pt>
                <c:pt idx="84">
                  <c:v>4756</c:v>
                </c:pt>
                <c:pt idx="85">
                  <c:v>3723</c:v>
                </c:pt>
                <c:pt idx="86">
                  <c:v>3923</c:v>
                </c:pt>
                <c:pt idx="87">
                  <c:v>6457</c:v>
                </c:pt>
                <c:pt idx="88">
                  <c:v>6282</c:v>
                </c:pt>
                <c:pt idx="89">
                  <c:v>5473</c:v>
                </c:pt>
                <c:pt idx="90">
                  <c:v>7864</c:v>
                </c:pt>
                <c:pt idx="91">
                  <c:v>7598</c:v>
                </c:pt>
                <c:pt idx="92">
                  <c:v>8204</c:v>
                </c:pt>
                <c:pt idx="93">
                  <c:v>6049</c:v>
                </c:pt>
                <c:pt idx="94">
                  <c:v>5495</c:v>
                </c:pt>
                <c:pt idx="95">
                  <c:v>3769</c:v>
                </c:pt>
                <c:pt idx="96">
                  <c:v>3802</c:v>
                </c:pt>
                <c:pt idx="97">
                  <c:v>4590</c:v>
                </c:pt>
                <c:pt idx="98">
                  <c:v>5924</c:v>
                </c:pt>
                <c:pt idx="99">
                  <c:v>6386</c:v>
                </c:pt>
                <c:pt idx="100">
                  <c:v>7971</c:v>
                </c:pt>
                <c:pt idx="101">
                  <c:v>6703</c:v>
                </c:pt>
                <c:pt idx="102">
                  <c:v>6993</c:v>
                </c:pt>
                <c:pt idx="103">
                  <c:v>6519</c:v>
                </c:pt>
                <c:pt idx="104">
                  <c:v>9709</c:v>
                </c:pt>
                <c:pt idx="105">
                  <c:v>8531</c:v>
                </c:pt>
                <c:pt idx="106">
                  <c:v>5347</c:v>
                </c:pt>
                <c:pt idx="107">
                  <c:v>4843</c:v>
                </c:pt>
                <c:pt idx="108">
                  <c:v>4395</c:v>
                </c:pt>
                <c:pt idx="109">
                  <c:v>5251</c:v>
                </c:pt>
                <c:pt idx="110">
                  <c:v>7664</c:v>
                </c:pt>
                <c:pt idx="111">
                  <c:v>7940</c:v>
                </c:pt>
                <c:pt idx="112">
                  <c:v>7573</c:v>
                </c:pt>
                <c:pt idx="113">
                  <c:v>7597</c:v>
                </c:pt>
                <c:pt idx="114">
                  <c:v>8489</c:v>
                </c:pt>
                <c:pt idx="115">
                  <c:v>8255</c:v>
                </c:pt>
                <c:pt idx="116">
                  <c:v>10603</c:v>
                </c:pt>
                <c:pt idx="117">
                  <c:v>9784</c:v>
                </c:pt>
                <c:pt idx="118">
                  <c:v>6436</c:v>
                </c:pt>
                <c:pt idx="119">
                  <c:v>4781</c:v>
                </c:pt>
                <c:pt idx="120">
                  <c:v>3798</c:v>
                </c:pt>
                <c:pt idx="121">
                  <c:v>4984</c:v>
                </c:pt>
                <c:pt idx="122">
                  <c:v>5875</c:v>
                </c:pt>
                <c:pt idx="123">
                  <c:v>6583</c:v>
                </c:pt>
                <c:pt idx="124">
                  <c:v>6628</c:v>
                </c:pt>
                <c:pt idx="125">
                  <c:v>5843</c:v>
                </c:pt>
                <c:pt idx="126">
                  <c:v>7433</c:v>
                </c:pt>
                <c:pt idx="127">
                  <c:v>10227</c:v>
                </c:pt>
                <c:pt idx="128">
                  <c:v>10898</c:v>
                </c:pt>
                <c:pt idx="129">
                  <c:v>8654</c:v>
                </c:pt>
                <c:pt idx="130">
                  <c:v>6570</c:v>
                </c:pt>
                <c:pt idx="131">
                  <c:v>4122</c:v>
                </c:pt>
                <c:pt idx="132">
                  <c:v>4885</c:v>
                </c:pt>
                <c:pt idx="133">
                  <c:v>7342</c:v>
                </c:pt>
                <c:pt idx="134">
                  <c:v>7720</c:v>
                </c:pt>
                <c:pt idx="135">
                  <c:v>8283</c:v>
                </c:pt>
                <c:pt idx="136">
                  <c:v>7524</c:v>
                </c:pt>
                <c:pt idx="137">
                  <c:v>7051</c:v>
                </c:pt>
                <c:pt idx="138">
                  <c:v>8152</c:v>
                </c:pt>
                <c:pt idx="139">
                  <c:v>8743</c:v>
                </c:pt>
                <c:pt idx="140">
                  <c:v>10578</c:v>
                </c:pt>
                <c:pt idx="141">
                  <c:v>9912</c:v>
                </c:pt>
                <c:pt idx="142">
                  <c:v>7032</c:v>
                </c:pt>
                <c:pt idx="143">
                  <c:v>4555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Sheet2!$C$1</c:f>
              <c:strCache>
                <c:ptCount val="1"/>
                <c:pt idx="0">
                  <c:v>Fitted</c:v>
                </c:pt>
              </c:strCache>
            </c:strRef>
          </c:tx>
          <c:spPr>
            <a:ln w="12700"/>
          </c:spPr>
          <c:marker>
            <c:symbol val="none"/>
          </c:marker>
          <c:xVal>
            <c:numRef>
              <c:f>Sheet2!$A$2:$A$145</c:f>
              <c:numCache>
                <c:formatCode>General</c:formatCode>
                <c:ptCount val="144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</c:numCache>
            </c:numRef>
          </c:xVal>
          <c:yVal>
            <c:numRef>
              <c:f>Sheet2!$C$2:$C$145</c:f>
              <c:numCache>
                <c:formatCode>General</c:formatCode>
                <c:ptCount val="144"/>
                <c:pt idx="12">
                  <c:v>3844.6811833756719</c:v>
                </c:pt>
                <c:pt idx="13">
                  <c:v>4252.5997118063879</c:v>
                </c:pt>
                <c:pt idx="14">
                  <c:v>5378.9432737477318</c:v>
                </c:pt>
                <c:pt idx="15">
                  <c:v>6193.8527869246582</c:v>
                </c:pt>
                <c:pt idx="16">
                  <c:v>6194.0629069653078</c:v>
                </c:pt>
                <c:pt idx="17">
                  <c:v>6246.1968030129065</c:v>
                </c:pt>
                <c:pt idx="18">
                  <c:v>7612.9023758859221</c:v>
                </c:pt>
                <c:pt idx="19">
                  <c:v>8390.3343055648002</c:v>
                </c:pt>
                <c:pt idx="20">
                  <c:v>9698.3428330124916</c:v>
                </c:pt>
                <c:pt idx="21">
                  <c:v>7741.4399994432097</c:v>
                </c:pt>
                <c:pt idx="22">
                  <c:v>7010.5057717474274</c:v>
                </c:pt>
                <c:pt idx="23">
                  <c:v>4472.5358444513759</c:v>
                </c:pt>
                <c:pt idx="24">
                  <c:v>4338.450830991469</c:v>
                </c:pt>
                <c:pt idx="25">
                  <c:v>4378.452238611826</c:v>
                </c:pt>
                <c:pt idx="26">
                  <c:v>5337.6724152675224</c:v>
                </c:pt>
                <c:pt idx="27">
                  <c:v>6410.2182669170834</c:v>
                </c:pt>
                <c:pt idx="28">
                  <c:v>6121.1509614938259</c:v>
                </c:pt>
                <c:pt idx="29">
                  <c:v>6850.2775375139836</c:v>
                </c:pt>
                <c:pt idx="30">
                  <c:v>8141.9158245276658</c:v>
                </c:pt>
                <c:pt idx="31">
                  <c:v>8458.826003539325</c:v>
                </c:pt>
                <c:pt idx="32">
                  <c:v>8584.8290148475789</c:v>
                </c:pt>
                <c:pt idx="33">
                  <c:v>7791.3954922661524</c:v>
                </c:pt>
                <c:pt idx="34">
                  <c:v>6725.0838814496447</c:v>
                </c:pt>
                <c:pt idx="35">
                  <c:v>4513.1682107325114</c:v>
                </c:pt>
                <c:pt idx="36">
                  <c:v>3967.0873852791228</c:v>
                </c:pt>
                <c:pt idx="37">
                  <c:v>4223.4616475347912</c:v>
                </c:pt>
                <c:pt idx="38">
                  <c:v>5707.0387028405958</c:v>
                </c:pt>
                <c:pt idx="39">
                  <c:v>6345.424591958692</c:v>
                </c:pt>
                <c:pt idx="40">
                  <c:v>6242.8695019476154</c:v>
                </c:pt>
                <c:pt idx="41">
                  <c:v>6749.1611772456354</c:v>
                </c:pt>
                <c:pt idx="42">
                  <c:v>7254.0557070409395</c:v>
                </c:pt>
                <c:pt idx="43">
                  <c:v>8447.1369206620002</c:v>
                </c:pt>
                <c:pt idx="44">
                  <c:v>7834.9946771657424</c:v>
                </c:pt>
                <c:pt idx="45">
                  <c:v>7633.1685536601844</c:v>
                </c:pt>
                <c:pt idx="46">
                  <c:v>6362.8478572354106</c:v>
                </c:pt>
                <c:pt idx="47">
                  <c:v>4335.6947576010725</c:v>
                </c:pt>
                <c:pt idx="48">
                  <c:v>4023.5588394910087</c:v>
                </c:pt>
                <c:pt idx="49">
                  <c:v>3853.907556802144</c:v>
                </c:pt>
                <c:pt idx="50">
                  <c:v>6097.6462338677657</c:v>
                </c:pt>
                <c:pt idx="51">
                  <c:v>5052.2498726808171</c:v>
                </c:pt>
                <c:pt idx="52">
                  <c:v>6310.0420882512653</c:v>
                </c:pt>
                <c:pt idx="53">
                  <c:v>6279.7316666642146</c:v>
                </c:pt>
                <c:pt idx="54">
                  <c:v>7435.9699990330982</c:v>
                </c:pt>
                <c:pt idx="55">
                  <c:v>8099.5763124227906</c:v>
                </c:pt>
                <c:pt idx="56">
                  <c:v>8250.6766835854214</c:v>
                </c:pt>
                <c:pt idx="57">
                  <c:v>7809.3249710387454</c:v>
                </c:pt>
                <c:pt idx="58">
                  <c:v>6250.0376007814839</c:v>
                </c:pt>
                <c:pt idx="59">
                  <c:v>4295.9963850982876</c:v>
                </c:pt>
                <c:pt idx="60">
                  <c:v>4198.7917863612201</c:v>
                </c:pt>
                <c:pt idx="61">
                  <c:v>6183.4379445731256</c:v>
                </c:pt>
                <c:pt idx="62">
                  <c:v>4880.3502978403776</c:v>
                </c:pt>
                <c:pt idx="63">
                  <c:v>6280.2916165315501</c:v>
                </c:pt>
                <c:pt idx="64">
                  <c:v>5728.6014563115714</c:v>
                </c:pt>
                <c:pt idx="65">
                  <c:v>7184.2023772753109</c:v>
                </c:pt>
                <c:pt idx="66">
                  <c:v>6785.4831261830641</c:v>
                </c:pt>
                <c:pt idx="67">
                  <c:v>9703.655663313948</c:v>
                </c:pt>
                <c:pt idx="68">
                  <c:v>10645.542028413296</c:v>
                </c:pt>
                <c:pt idx="69">
                  <c:v>8339.227090289367</c:v>
                </c:pt>
                <c:pt idx="70">
                  <c:v>5240.0878299948545</c:v>
                </c:pt>
                <c:pt idx="71">
                  <c:v>5102.9137814957594</c:v>
                </c:pt>
                <c:pt idx="72">
                  <c:v>4516.8941664291842</c:v>
                </c:pt>
                <c:pt idx="73">
                  <c:v>3372.3699481372214</c:v>
                </c:pt>
                <c:pt idx="74">
                  <c:v>5738.7880018186488</c:v>
                </c:pt>
                <c:pt idx="75">
                  <c:v>5328.5100172246175</c:v>
                </c:pt>
                <c:pt idx="76">
                  <c:v>6406.4669728374793</c:v>
                </c:pt>
                <c:pt idx="77">
                  <c:v>6567.0792361169324</c:v>
                </c:pt>
                <c:pt idx="78">
                  <c:v>7643.8013392871444</c:v>
                </c:pt>
                <c:pt idx="79">
                  <c:v>8555.8888273998891</c:v>
                </c:pt>
                <c:pt idx="80">
                  <c:v>8189.9659835236334</c:v>
                </c:pt>
                <c:pt idx="81">
                  <c:v>8110.517751873761</c:v>
                </c:pt>
                <c:pt idx="82">
                  <c:v>6726.2315593778794</c:v>
                </c:pt>
                <c:pt idx="83">
                  <c:v>5219.382996654891</c:v>
                </c:pt>
                <c:pt idx="84">
                  <c:v>4456.9906127706945</c:v>
                </c:pt>
                <c:pt idx="85">
                  <c:v>4183.1737178528465</c:v>
                </c:pt>
                <c:pt idx="86">
                  <c:v>5477.2312889750756</c:v>
                </c:pt>
                <c:pt idx="87">
                  <c:v>5022.0368232514211</c:v>
                </c:pt>
                <c:pt idx="88">
                  <c:v>6974.7832250958254</c:v>
                </c:pt>
                <c:pt idx="89">
                  <c:v>6258.3661168941944</c:v>
                </c:pt>
                <c:pt idx="90">
                  <c:v>7142.7202605790217</c:v>
                </c:pt>
                <c:pt idx="91">
                  <c:v>9040.2442003352589</c:v>
                </c:pt>
                <c:pt idx="92">
                  <c:v>8228.1750761121129</c:v>
                </c:pt>
                <c:pt idx="93">
                  <c:v>7854.386970478482</c:v>
                </c:pt>
                <c:pt idx="94">
                  <c:v>5851.0435297452659</c:v>
                </c:pt>
                <c:pt idx="95">
                  <c:v>4473.8149106623614</c:v>
                </c:pt>
                <c:pt idx="96">
                  <c:v>4090.1678085244785</c:v>
                </c:pt>
                <c:pt idx="97">
                  <c:v>3888.1311674092512</c:v>
                </c:pt>
                <c:pt idx="98">
                  <c:v>5815.9526580720803</c:v>
                </c:pt>
                <c:pt idx="99">
                  <c:v>5838.6205417144083</c:v>
                </c:pt>
                <c:pt idx="100">
                  <c:v>6573.7257773554411</c:v>
                </c:pt>
                <c:pt idx="101">
                  <c:v>7078.5277252234546</c:v>
                </c:pt>
                <c:pt idx="102">
                  <c:v>7363.2285526879614</c:v>
                </c:pt>
                <c:pt idx="103">
                  <c:v>8439.5098180662499</c:v>
                </c:pt>
                <c:pt idx="104">
                  <c:v>7947.0200708314014</c:v>
                </c:pt>
                <c:pt idx="105">
                  <c:v>8465.5196511444101</c:v>
                </c:pt>
                <c:pt idx="106">
                  <c:v>6566.7123763840718</c:v>
                </c:pt>
                <c:pt idx="107">
                  <c:v>4000.8477627679895</c:v>
                </c:pt>
                <c:pt idx="108">
                  <c:v>4718.3590683683524</c:v>
                </c:pt>
                <c:pt idx="109">
                  <c:v>3930.8704316515727</c:v>
                </c:pt>
                <c:pt idx="110">
                  <c:v>6134.4302538178645</c:v>
                </c:pt>
                <c:pt idx="111">
                  <c:v>6532.9475007822975</c:v>
                </c:pt>
                <c:pt idx="112">
                  <c:v>7124.1569795626847</c:v>
                </c:pt>
                <c:pt idx="113">
                  <c:v>6680.9609749994024</c:v>
                </c:pt>
                <c:pt idx="114">
                  <c:v>7884.1688420682931</c:v>
                </c:pt>
                <c:pt idx="115">
                  <c:v>8661.6479448521186</c:v>
                </c:pt>
                <c:pt idx="116">
                  <c:v>8714.130991960641</c:v>
                </c:pt>
                <c:pt idx="117">
                  <c:v>8608.7781344313953</c:v>
                </c:pt>
                <c:pt idx="118">
                  <c:v>6940.0789198434095</c:v>
                </c:pt>
                <c:pt idx="119">
                  <c:v>4350.2535459419705</c:v>
                </c:pt>
                <c:pt idx="120">
                  <c:v>4540.2755995427015</c:v>
                </c:pt>
                <c:pt idx="121">
                  <c:v>3863.9599347662452</c:v>
                </c:pt>
                <c:pt idx="122">
                  <c:v>6261.0463108403765</c:v>
                </c:pt>
                <c:pt idx="123">
                  <c:v>5891.8926920606955</c:v>
                </c:pt>
                <c:pt idx="124">
                  <c:v>6914.6611468261544</c:v>
                </c:pt>
                <c:pt idx="125">
                  <c:v>6466.8296402521592</c:v>
                </c:pt>
                <c:pt idx="126">
                  <c:v>7301.0001407687532</c:v>
                </c:pt>
                <c:pt idx="127">
                  <c:v>8436.9189161436552</c:v>
                </c:pt>
                <c:pt idx="128">
                  <c:v>9867.316840571757</c:v>
                </c:pt>
                <c:pt idx="129">
                  <c:v>8431.7725204536291</c:v>
                </c:pt>
                <c:pt idx="130">
                  <c:v>6517.2947922544627</c:v>
                </c:pt>
                <c:pt idx="131">
                  <c:v>4619.4361129667905</c:v>
                </c:pt>
                <c:pt idx="132">
                  <c:v>4070.4688273345373</c:v>
                </c:pt>
                <c:pt idx="133">
                  <c:v>4638.3190047096632</c:v>
                </c:pt>
                <c:pt idx="134">
                  <c:v>6978.4933042379998</c:v>
                </c:pt>
                <c:pt idx="135">
                  <c:v>6447.3859116330614</c:v>
                </c:pt>
                <c:pt idx="136">
                  <c:v>7427.0082552461672</c:v>
                </c:pt>
                <c:pt idx="137">
                  <c:v>6561.2618351996434</c:v>
                </c:pt>
                <c:pt idx="138">
                  <c:v>7782.4919875759224</c:v>
                </c:pt>
                <c:pt idx="139">
                  <c:v>8731.1763399031224</c:v>
                </c:pt>
                <c:pt idx="140">
                  <c:v>9260.9733483684104</c:v>
                </c:pt>
                <c:pt idx="141">
                  <c:v>8628.8652154496594</c:v>
                </c:pt>
                <c:pt idx="142">
                  <c:v>7005.6599196572861</c:v>
                </c:pt>
                <c:pt idx="143">
                  <c:v>4559.3934906543154</c:v>
                </c:pt>
              </c:numCache>
            </c:numRef>
          </c:yVal>
          <c:smooth val="1"/>
        </c:ser>
        <c:axId val="85187968"/>
        <c:axId val="85292928"/>
      </c:scatterChart>
      <c:valAx>
        <c:axId val="8518796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Times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85292928"/>
        <c:crosses val="autoZero"/>
        <c:crossBetween val="midCat"/>
      </c:valAx>
      <c:valAx>
        <c:axId val="85292928"/>
        <c:scaling>
          <c:orientation val="minMax"/>
        </c:scaling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Fishierly Landing (Tonnes)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85187968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50572777333314756"/>
          <c:y val="0.67984803701339547"/>
          <c:w val="0.34691631460506001"/>
          <c:h val="7.2736043129744077E-2"/>
        </c:manualLayout>
      </c:layout>
    </c:legend>
    <c:plotVisOnly val="1"/>
  </c:chart>
  <c:spPr>
    <a:ln>
      <a:solidFill>
        <a:srgbClr val="FF0000"/>
      </a:solidFill>
    </a:ln>
  </c:spPr>
  <c:txPr>
    <a:bodyPr/>
    <a:lstStyle/>
    <a:p>
      <a:pPr>
        <a:defRPr sz="1200" b="0"/>
      </a:pPr>
      <a:endParaRPr lang="en-US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4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CDD4A9-5CF9-4267-9D56-0738B04C5BEE}" type="datetimeFigureOut">
              <a:rPr lang="en-US" smtClean="0"/>
              <a:pPr/>
              <a:t>6/8/2014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8025DF-A214-4524-B6EA-C3B43028393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6B9B1F-7B41-4073-98E6-0A1D21CB8882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971550" y="1196975"/>
            <a:ext cx="6408762" cy="914400"/>
          </a:xfrm>
        </p:spPr>
        <p:txBody>
          <a:bodyPr/>
          <a:lstStyle>
            <a:lvl1pPr algn="ctr"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D5587-4360-4765-883E-263A2F6D4BD5}" type="datetime1">
              <a:rPr lang="en-MY" smtClean="0"/>
              <a:t>8/6/2014</a:t>
            </a:fld>
            <a:endParaRPr lang="en-MY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DDF6C4-DE32-4277-95DE-F04B732F5920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F1F165-AC36-43AC-9F6D-3DB8643D2031}" type="datetime1">
              <a:rPr lang="en-MY" smtClean="0"/>
              <a:t>8/6/2014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DA69C4-A744-483C-8BEA-DA570DE63DAE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62BC7-9C41-4B4F-BEDC-E1F9BCA06570}" type="datetime1">
              <a:rPr lang="en-MY" smtClean="0"/>
              <a:t>8/6/2014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6B662-97D5-4083-B79C-548D949AD3D1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766A16-1991-41DE-B642-1841EFD4D9FC}" type="datetime1">
              <a:rPr lang="en-MY" smtClean="0"/>
              <a:t>8/6/2014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B6E7B-64D6-4E98-9E09-9FB0A1222F75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B8A3EA-3C07-4F61-8C84-0B10B5BE40AA}" type="datetime1">
              <a:rPr lang="en-MY" smtClean="0"/>
              <a:t>8/6/2014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DC7DFB-DDEE-4B03-9EEA-395E8F8C9CBD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50BC43-C56F-4B3C-AF44-F3FC3748CF16}" type="datetime1">
              <a:rPr lang="en-MY" smtClean="0"/>
              <a:t>8/6/2014</a:t>
            </a:fld>
            <a:endParaRPr lang="en-MY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4FC378-0DA3-4557-9AC0-4775C70CDFED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9F3BFA-390B-41E0-BCBB-5AF3E85D59B1}" type="datetime1">
              <a:rPr lang="en-MY" smtClean="0"/>
              <a:t>8/6/2014</a:t>
            </a:fld>
            <a:endParaRPr lang="en-MY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3A05AB-3462-4DF4-9A02-42B991378149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44490A-ABD7-483B-944E-3E3D08406E01}" type="datetime1">
              <a:rPr lang="en-MY" smtClean="0"/>
              <a:t>8/6/2014</a:t>
            </a:fld>
            <a:endParaRPr lang="en-MY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B9AF65-6C50-48E0-B3AA-1AFAF67F2B9C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237CE1-1B6C-4798-9620-6323D79327E6}" type="datetime1">
              <a:rPr lang="en-MY" smtClean="0"/>
              <a:t>8/6/2014</a:t>
            </a:fld>
            <a:endParaRPr lang="en-MY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C529FC-60CD-431F-B7DF-6CF9E3F97AAA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A7BBA-564D-4F07-92B5-6A67A712C228}" type="datetime1">
              <a:rPr lang="en-MY" smtClean="0"/>
              <a:t>8/6/2014</a:t>
            </a:fld>
            <a:endParaRPr lang="en-MY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48A05-B695-421C-90FC-EBCE1A7D6F9C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MY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8549CE-B5DD-4E2F-94BD-1064B869DD94}" type="datetime1">
              <a:rPr lang="en-MY" smtClean="0"/>
              <a:t>8/6/2014</a:t>
            </a:fld>
            <a:endParaRPr lang="en-MY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181C79-3150-4269-B408-18FEDE25C5FE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MY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22D3922-F294-45C9-8D7C-413BB84D3087}" type="datetime1">
              <a:rPr lang="en-MY" smtClean="0"/>
              <a:t>8/6/2014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52766A4-CC15-4607-ABB4-C70CC85B6CA6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ni@utm.my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emf"/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17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emf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emf"/><Relationship Id="rId2" Type="http://schemas.openxmlformats.org/officeDocument/2006/relationships/image" Target="../media/image35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7.e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emf"/><Relationship Id="rId2" Type="http://schemas.openxmlformats.org/officeDocument/2006/relationships/image" Target="../media/image38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1.emf"/><Relationship Id="rId4" Type="http://schemas.openxmlformats.org/officeDocument/2006/relationships/image" Target="../media/image40.e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4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3.bin"/><Relationship Id="rId9" Type="http://schemas.openxmlformats.org/officeDocument/2006/relationships/oleObject" Target="../embeddings/oleObject8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11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9.png"/><Relationship Id="rId11" Type="http://schemas.openxmlformats.org/officeDocument/2006/relationships/oleObject" Target="../embeddings/oleObject15.bin"/><Relationship Id="rId5" Type="http://schemas.openxmlformats.org/officeDocument/2006/relationships/image" Target="../media/image18.png"/><Relationship Id="rId10" Type="http://schemas.openxmlformats.org/officeDocument/2006/relationships/image" Target="../media/image20.png"/><Relationship Id="rId4" Type="http://schemas.openxmlformats.org/officeDocument/2006/relationships/image" Target="../media/image17.png"/><Relationship Id="rId9" Type="http://schemas.openxmlformats.org/officeDocument/2006/relationships/oleObject" Target="../embeddings/oleObject14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emf"/><Relationship Id="rId3" Type="http://schemas.openxmlformats.org/officeDocument/2006/relationships/image" Target="../media/image22.emf"/><Relationship Id="rId7" Type="http://schemas.openxmlformats.org/officeDocument/2006/relationships/image" Target="../media/image26.emf"/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emf"/><Relationship Id="rId5" Type="http://schemas.openxmlformats.org/officeDocument/2006/relationships/image" Target="../media/image24.emf"/><Relationship Id="rId10" Type="http://schemas.openxmlformats.org/officeDocument/2006/relationships/image" Target="../media/image29.emf"/><Relationship Id="rId4" Type="http://schemas.openxmlformats.org/officeDocument/2006/relationships/image" Target="../media/image23.emf"/><Relationship Id="rId9" Type="http://schemas.openxmlformats.org/officeDocument/2006/relationships/image" Target="../media/image28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1066800" y="2362200"/>
            <a:ext cx="7162800" cy="3581400"/>
          </a:xfrm>
        </p:spPr>
        <p:txBody>
          <a:bodyPr>
            <a:normAutofit fontScale="70000" lnSpcReduction="20000"/>
          </a:bodyPr>
          <a:lstStyle/>
          <a:p>
            <a:r>
              <a:rPr lang="en-MY" sz="34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MY" sz="3400" b="1" dirty="0" err="1" smtClean="0">
                <a:solidFill>
                  <a:schemeClr val="accent2">
                    <a:lumMod val="75000"/>
                  </a:schemeClr>
                </a:solidFill>
              </a:rPr>
              <a:t>Ani</a:t>
            </a:r>
            <a:r>
              <a:rPr lang="en-MY" sz="34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MY" sz="3400" b="1" dirty="0" err="1" smtClean="0">
                <a:solidFill>
                  <a:schemeClr val="accent2">
                    <a:lumMod val="75000"/>
                  </a:schemeClr>
                </a:solidFill>
              </a:rPr>
              <a:t>Shabri</a:t>
            </a:r>
            <a:endParaRPr lang="en-MY" sz="34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en-MY" sz="2800" dirty="0" smtClean="0">
              <a:solidFill>
                <a:srgbClr val="898989"/>
              </a:solidFill>
            </a:endParaRPr>
          </a:p>
          <a:p>
            <a:r>
              <a:rPr lang="en-US" sz="2800" dirty="0" smtClean="0">
                <a:solidFill>
                  <a:schemeClr val="tx1"/>
                </a:solidFill>
              </a:rPr>
              <a:t>Department of Mathematical Sciences,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Faculty of Science, </a:t>
            </a:r>
            <a:r>
              <a:rPr lang="en-US" sz="2800" dirty="0" err="1" smtClean="0">
                <a:solidFill>
                  <a:schemeClr val="tx1"/>
                </a:solidFill>
              </a:rPr>
              <a:t>Universiti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Teknologi</a:t>
            </a:r>
            <a:r>
              <a:rPr lang="en-US" sz="2800" dirty="0" smtClean="0">
                <a:solidFill>
                  <a:schemeClr val="tx1"/>
                </a:solidFill>
              </a:rPr>
              <a:t> Malaysia,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81310 UTM Johor </a:t>
            </a:r>
            <a:r>
              <a:rPr lang="en-US" sz="2800" dirty="0" err="1" smtClean="0">
                <a:solidFill>
                  <a:schemeClr val="tx1"/>
                </a:solidFill>
              </a:rPr>
              <a:t>Bahru</a:t>
            </a:r>
            <a:r>
              <a:rPr lang="en-US" sz="2800" dirty="0" smtClean="0">
                <a:solidFill>
                  <a:schemeClr val="tx1"/>
                </a:solidFill>
              </a:rPr>
              <a:t>, Malaysia</a:t>
            </a:r>
          </a:p>
          <a:p>
            <a:r>
              <a:rPr lang="en-US" sz="2800" dirty="0" smtClean="0">
                <a:solidFill>
                  <a:srgbClr val="898989"/>
                </a:solidFill>
                <a:hlinkClick r:id="rId2"/>
              </a:rPr>
              <a:t>ani@utm.my</a:t>
            </a:r>
            <a:endParaRPr lang="en-US" sz="2800" dirty="0" smtClean="0">
              <a:solidFill>
                <a:srgbClr val="898989"/>
              </a:solidFill>
            </a:endParaRPr>
          </a:p>
          <a:p>
            <a:endParaRPr lang="en-US" sz="2800" dirty="0" smtClean="0">
              <a:solidFill>
                <a:srgbClr val="898989"/>
              </a:solidFill>
            </a:endParaRPr>
          </a:p>
          <a:p>
            <a:endParaRPr lang="en-US" sz="2800" dirty="0" smtClean="0">
              <a:solidFill>
                <a:srgbClr val="898989"/>
              </a:solidFill>
            </a:endParaRPr>
          </a:p>
          <a:p>
            <a:endParaRPr lang="en-US" sz="2800" dirty="0" smtClean="0">
              <a:solidFill>
                <a:srgbClr val="898989"/>
              </a:solidFill>
            </a:endParaRPr>
          </a:p>
          <a:p>
            <a:endParaRPr lang="en-US" sz="2800" dirty="0" smtClean="0">
              <a:solidFill>
                <a:srgbClr val="898989"/>
              </a:solidFill>
            </a:endParaRPr>
          </a:p>
          <a:p>
            <a:r>
              <a:rPr lang="en-US" sz="2800" dirty="0" smtClean="0">
                <a:solidFill>
                  <a:schemeClr val="tx1"/>
                </a:solidFill>
              </a:rPr>
              <a:t>Jun 8, 2014</a:t>
            </a:r>
            <a:endParaRPr lang="en-MY" sz="2800" dirty="0" smtClean="0">
              <a:solidFill>
                <a:schemeClr val="tx1"/>
              </a:solidFill>
            </a:endParaRPr>
          </a:p>
        </p:txBody>
      </p:sp>
      <p:sp>
        <p:nvSpPr>
          <p:cNvPr id="3076" name="Text Placeholder 17"/>
          <p:cNvSpPr>
            <a:spLocks noGrp="1"/>
          </p:cNvSpPr>
          <p:nvPr>
            <p:ph type="body" sz="quarter" idx="13"/>
          </p:nvPr>
        </p:nvSpPr>
        <p:spPr>
          <a:xfrm>
            <a:off x="1331913" y="1052513"/>
            <a:ext cx="6408737" cy="914400"/>
          </a:xfrm>
        </p:spPr>
        <p:txBody>
          <a:bodyPr/>
          <a:lstStyle/>
          <a:p>
            <a:r>
              <a:rPr lang="en-MY" b="1" dirty="0" smtClean="0">
                <a:solidFill>
                  <a:schemeClr val="accent2">
                    <a:lumMod val="75000"/>
                  </a:schemeClr>
                </a:solidFill>
              </a:rPr>
              <a:t>Chap </a:t>
            </a:r>
            <a:r>
              <a:rPr lang="en-MY" b="1" dirty="0" smtClean="0">
                <a:solidFill>
                  <a:schemeClr val="accent2">
                    <a:lumMod val="75000"/>
                  </a:schemeClr>
                </a:solidFill>
              </a:rPr>
              <a:t>7: Seasonal ARIMA Models</a:t>
            </a:r>
            <a:endParaRPr lang="en-MY" b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>
          <a:xfrm>
            <a:off x="6553200" y="5867400"/>
            <a:ext cx="2133600" cy="365125"/>
          </a:xfrm>
        </p:spPr>
        <p:txBody>
          <a:bodyPr/>
          <a:lstStyle/>
          <a:p>
            <a:pPr>
              <a:defRPr/>
            </a:pPr>
            <a:fld id="{3EDDF6C4-DE32-4277-95DE-F04B732F5920}" type="slidenum">
              <a:rPr lang="en-MY" smtClean="0">
                <a:solidFill>
                  <a:schemeClr val="accent2">
                    <a:lumMod val="75000"/>
                  </a:schemeClr>
                </a:solidFill>
              </a:rPr>
              <a:pPr>
                <a:defRPr/>
              </a:pPr>
              <a:t>1</a:t>
            </a:fld>
            <a:endParaRPr lang="en-MY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Model identification for Example 1</a:t>
            </a:r>
            <a:endParaRPr lang="en-US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39949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1676400"/>
            <a:ext cx="2677258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9950" name="Picture 1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67200" y="1676400"/>
            <a:ext cx="2823882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" name="Rectangle 17"/>
          <p:cNvSpPr/>
          <p:nvPr/>
        </p:nvSpPr>
        <p:spPr>
          <a:xfrm>
            <a:off x="1676400" y="3505200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pPr marL="403225" lvl="2" indent="-403225" algn="ctr">
              <a:buNone/>
            </a:pPr>
            <a:r>
              <a:rPr lang="en-US" dirty="0" smtClean="0">
                <a:latin typeface="Garamond" pitchFamily="18" charset="0"/>
                <a:cs typeface="Times New Roman" pitchFamily="18" charset="0"/>
              </a:rPr>
              <a:t>Tentative SARIMA MODELS</a:t>
            </a:r>
          </a:p>
          <a:p>
            <a:pPr marL="403225" lvl="2" indent="-403225" algn="ctr">
              <a:buNone/>
            </a:pPr>
            <a:endParaRPr lang="en-US" dirty="0" smtClean="0">
              <a:latin typeface="Garamond" pitchFamily="18" charset="0"/>
              <a:cs typeface="Times New Roman" pitchFamily="18" charset="0"/>
            </a:endParaRPr>
          </a:p>
          <a:p>
            <a:pPr marL="403225" lvl="2" indent="-403225">
              <a:buNone/>
            </a:pPr>
            <a:r>
              <a:rPr lang="en-US" sz="1400" dirty="0" smtClean="0">
                <a:latin typeface="Garamond" pitchFamily="18" charset="0"/>
                <a:cs typeface="Times New Roman" pitchFamily="18" charset="0"/>
              </a:rPr>
              <a:t>ARIMA(0,0,2)(0,1,1)</a:t>
            </a:r>
            <a:r>
              <a:rPr lang="en-US" sz="1400" baseline="-25000" dirty="0" smtClean="0">
                <a:latin typeface="Garamond" pitchFamily="18" charset="0"/>
                <a:cs typeface="Times New Roman" pitchFamily="18" charset="0"/>
              </a:rPr>
              <a:t>12</a:t>
            </a:r>
            <a:r>
              <a:rPr lang="en-US" sz="1400" dirty="0" smtClean="0">
                <a:latin typeface="Garamond" pitchFamily="18" charset="0"/>
                <a:cs typeface="Times New Roman" pitchFamily="18" charset="0"/>
              </a:rPr>
              <a:t>  </a:t>
            </a:r>
          </a:p>
          <a:p>
            <a:pPr marL="403225" lvl="3" indent="-403225">
              <a:buFont typeface="Arial" pitchFamily="34" charset="0"/>
              <a:buChar char="•"/>
            </a:pPr>
            <a:r>
              <a:rPr lang="en-US" sz="1400" dirty="0" smtClean="0">
                <a:latin typeface="Garamond" pitchFamily="18" charset="0"/>
                <a:cs typeface="Times New Roman" pitchFamily="18" charset="0"/>
              </a:rPr>
              <a:t>ACF shows a spike at lag 1, 2 and 12 but no other significant spikes.</a:t>
            </a:r>
          </a:p>
          <a:p>
            <a:pPr marL="403225" lvl="3" indent="-403225">
              <a:buFont typeface="Arial" pitchFamily="34" charset="0"/>
              <a:buChar char="•"/>
            </a:pPr>
            <a:r>
              <a:rPr lang="en-US" sz="1400" dirty="0" smtClean="0">
                <a:latin typeface="Garamond" pitchFamily="18" charset="0"/>
                <a:cs typeface="Times New Roman" pitchFamily="18" charset="0"/>
              </a:rPr>
              <a:t>The PACF tails off</a:t>
            </a:r>
          </a:p>
          <a:p>
            <a:pPr marL="403225" lvl="3" indent="-403225">
              <a:buFont typeface="Arial" pitchFamily="34" charset="0"/>
              <a:buChar char="•"/>
            </a:pPr>
            <a:endParaRPr lang="en-US" sz="1400" dirty="0" smtClean="0">
              <a:latin typeface="Garamond" pitchFamily="18" charset="0"/>
              <a:cs typeface="Times New Roman" pitchFamily="18" charset="0"/>
            </a:endParaRPr>
          </a:p>
          <a:p>
            <a:pPr marL="403225" lvl="3" indent="-403225"/>
            <a:r>
              <a:rPr lang="en-US" sz="1400" dirty="0" smtClean="0">
                <a:latin typeface="Garamond" pitchFamily="18" charset="0"/>
                <a:cs typeface="Times New Roman" pitchFamily="18" charset="0"/>
              </a:rPr>
              <a:t>ARIMA(2,0,0)(2,1,0)</a:t>
            </a:r>
            <a:r>
              <a:rPr lang="en-US" sz="1400" baseline="-25000" dirty="0" smtClean="0">
                <a:latin typeface="Garamond" pitchFamily="18" charset="0"/>
                <a:cs typeface="Times New Roman" pitchFamily="18" charset="0"/>
              </a:rPr>
              <a:t>12</a:t>
            </a:r>
          </a:p>
          <a:p>
            <a:pPr marL="403225" lvl="3" indent="-403225">
              <a:buFont typeface="Arial" pitchFamily="34" charset="0"/>
              <a:buChar char="•"/>
            </a:pPr>
            <a:r>
              <a:rPr lang="en-US" sz="1400" dirty="0" smtClean="0">
                <a:latin typeface="Garamond" pitchFamily="18" charset="0"/>
                <a:cs typeface="Times New Roman" pitchFamily="18" charset="0"/>
              </a:rPr>
              <a:t>ACF tails off.</a:t>
            </a:r>
          </a:p>
          <a:p>
            <a:pPr marL="403225" lvl="3" indent="-403225">
              <a:buFont typeface="Arial" pitchFamily="34" charset="0"/>
              <a:buChar char="•"/>
            </a:pPr>
            <a:r>
              <a:rPr lang="en-US" sz="1400" dirty="0" smtClean="0">
                <a:latin typeface="Garamond" pitchFamily="18" charset="0"/>
                <a:cs typeface="Times New Roman" pitchFamily="18" charset="0"/>
              </a:rPr>
              <a:t>The PACF spike at lag 1, 2,12, 13, 24 and 25 but no other significant spikes.</a:t>
            </a:r>
          </a:p>
          <a:p>
            <a:pPr marL="403225" lvl="3" indent="-403225"/>
            <a:endParaRPr lang="en-US" dirty="0" smtClean="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95600" y="1371601"/>
            <a:ext cx="3200400" cy="246221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ACF and PACF for first seasonal differencing (D=1)</a:t>
            </a:r>
            <a:endParaRPr lang="en-US" sz="1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5867400"/>
            <a:ext cx="2133600" cy="365125"/>
          </a:xfrm>
        </p:spPr>
        <p:txBody>
          <a:bodyPr/>
          <a:lstStyle/>
          <a:p>
            <a:pPr>
              <a:defRPr/>
            </a:pPr>
            <a:fld id="{C21B6E7B-64D6-4E98-9E09-9FB0A1222F75}" type="slidenum">
              <a:rPr lang="en-MY" smtClean="0">
                <a:solidFill>
                  <a:schemeClr val="accent2">
                    <a:lumMod val="75000"/>
                  </a:schemeClr>
                </a:solidFill>
              </a:rPr>
              <a:pPr>
                <a:defRPr/>
              </a:pPr>
              <a:t>10</a:t>
            </a:fld>
            <a:endParaRPr lang="en-MY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60438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Model identification for Example 2</a:t>
            </a:r>
            <a:endParaRPr lang="en-US" sz="32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676400" y="3505200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pPr marL="403225" lvl="2" indent="-403225" algn="ctr">
              <a:buNone/>
            </a:pPr>
            <a:r>
              <a:rPr lang="en-US" dirty="0" smtClean="0">
                <a:latin typeface="Garamond" pitchFamily="18" charset="0"/>
                <a:cs typeface="Times New Roman" pitchFamily="18" charset="0"/>
              </a:rPr>
              <a:t>Tentative SARIMA MODELS</a:t>
            </a:r>
          </a:p>
          <a:p>
            <a:pPr marL="403225" lvl="2" indent="-403225" algn="ctr">
              <a:buNone/>
            </a:pPr>
            <a:endParaRPr lang="en-US" dirty="0" smtClean="0">
              <a:latin typeface="Garamond" pitchFamily="18" charset="0"/>
              <a:cs typeface="Times New Roman" pitchFamily="18" charset="0"/>
            </a:endParaRPr>
          </a:p>
          <a:p>
            <a:pPr marL="403225" lvl="2" indent="-403225">
              <a:buNone/>
            </a:pPr>
            <a:r>
              <a:rPr lang="en-US" sz="1400" dirty="0" smtClean="0">
                <a:latin typeface="Garamond" pitchFamily="18" charset="0"/>
                <a:cs typeface="Times New Roman" pitchFamily="18" charset="0"/>
              </a:rPr>
              <a:t>ARIMA(0,1,1)(0,1,1)</a:t>
            </a:r>
            <a:r>
              <a:rPr lang="en-US" sz="1400" baseline="-25000" dirty="0" smtClean="0">
                <a:latin typeface="Garamond" pitchFamily="18" charset="0"/>
                <a:cs typeface="Times New Roman" pitchFamily="18" charset="0"/>
              </a:rPr>
              <a:t>12</a:t>
            </a:r>
            <a:r>
              <a:rPr lang="en-US" sz="1400" dirty="0" smtClean="0">
                <a:latin typeface="Garamond" pitchFamily="18" charset="0"/>
                <a:cs typeface="Times New Roman" pitchFamily="18" charset="0"/>
              </a:rPr>
              <a:t>  </a:t>
            </a:r>
          </a:p>
          <a:p>
            <a:pPr marL="403225" lvl="3" indent="-403225">
              <a:buFont typeface="Arial" pitchFamily="34" charset="0"/>
              <a:buChar char="•"/>
            </a:pPr>
            <a:r>
              <a:rPr lang="en-US" sz="1400" dirty="0" smtClean="0">
                <a:latin typeface="Garamond" pitchFamily="18" charset="0"/>
                <a:cs typeface="Times New Roman" pitchFamily="18" charset="0"/>
              </a:rPr>
              <a:t>ACF shows a spike at lag 1, 11 and 12 but no other significant spikes.</a:t>
            </a:r>
          </a:p>
          <a:p>
            <a:pPr marL="403225" lvl="3" indent="-403225">
              <a:buFont typeface="Arial" pitchFamily="34" charset="0"/>
              <a:buChar char="•"/>
            </a:pPr>
            <a:r>
              <a:rPr lang="en-US" sz="1400" dirty="0" smtClean="0">
                <a:latin typeface="Garamond" pitchFamily="18" charset="0"/>
                <a:cs typeface="Times New Roman" pitchFamily="18" charset="0"/>
              </a:rPr>
              <a:t>ACF tails off.</a:t>
            </a:r>
          </a:p>
          <a:p>
            <a:pPr marL="403225" lvl="3" indent="-403225">
              <a:buFont typeface="Arial" pitchFamily="34" charset="0"/>
              <a:buChar char="•"/>
            </a:pPr>
            <a:endParaRPr lang="en-US" sz="1400" dirty="0" smtClean="0">
              <a:latin typeface="Garamond" pitchFamily="18" charset="0"/>
              <a:cs typeface="Times New Roman" pitchFamily="18" charset="0"/>
            </a:endParaRPr>
          </a:p>
          <a:p>
            <a:pPr marL="403225" lvl="3" indent="-403225"/>
            <a:r>
              <a:rPr lang="en-US" sz="1400" dirty="0" smtClean="0">
                <a:latin typeface="Garamond" pitchFamily="18" charset="0"/>
                <a:cs typeface="Times New Roman" pitchFamily="18" charset="0"/>
              </a:rPr>
              <a:t>ARIMA(2,1,0)(1,1,0)</a:t>
            </a:r>
            <a:r>
              <a:rPr lang="en-US" sz="1400" baseline="-25000" dirty="0" smtClean="0">
                <a:latin typeface="Garamond" pitchFamily="18" charset="0"/>
                <a:cs typeface="Times New Roman" pitchFamily="18" charset="0"/>
              </a:rPr>
              <a:t>12</a:t>
            </a:r>
          </a:p>
          <a:p>
            <a:pPr marL="403225" lvl="3" indent="-403225">
              <a:buFont typeface="Arial" pitchFamily="34" charset="0"/>
              <a:buChar char="•"/>
            </a:pPr>
            <a:r>
              <a:rPr lang="en-US" sz="1400" dirty="0" smtClean="0">
                <a:latin typeface="Garamond" pitchFamily="18" charset="0"/>
                <a:cs typeface="Times New Roman" pitchFamily="18" charset="0"/>
              </a:rPr>
              <a:t>ACF tails off.</a:t>
            </a:r>
          </a:p>
          <a:p>
            <a:pPr marL="403225" lvl="3" indent="-403225">
              <a:buFont typeface="Arial" pitchFamily="34" charset="0"/>
              <a:buChar char="•"/>
            </a:pPr>
            <a:r>
              <a:rPr lang="en-US" sz="1400" dirty="0" smtClean="0">
                <a:latin typeface="Garamond" pitchFamily="18" charset="0"/>
                <a:cs typeface="Times New Roman" pitchFamily="18" charset="0"/>
              </a:rPr>
              <a:t>The PACF spike at lag 1, 2, 14 and 18 but no other significant spikes.</a:t>
            </a:r>
          </a:p>
          <a:p>
            <a:pPr marL="403225" lvl="3" indent="-403225"/>
            <a:endParaRPr lang="en-US" dirty="0" smtClean="0">
              <a:latin typeface="Garamond" pitchFamily="18" charset="0"/>
              <a:cs typeface="Times New Roman" pitchFamily="18" charset="0"/>
            </a:endParaRPr>
          </a:p>
        </p:txBody>
      </p:sp>
      <p:pic>
        <p:nvPicPr>
          <p:cNvPr id="22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752600"/>
            <a:ext cx="2895600" cy="1697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6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14800" y="1752600"/>
            <a:ext cx="2895600" cy="1697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2057400" y="1371601"/>
            <a:ext cx="4419600" cy="246221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ACF and PACF for first ordinary (d=1)and first seasonal differencing (D=1)</a:t>
            </a:r>
            <a:endParaRPr lang="en-US" sz="10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705600" y="5867400"/>
            <a:ext cx="2133600" cy="365125"/>
          </a:xfrm>
        </p:spPr>
        <p:txBody>
          <a:bodyPr/>
          <a:lstStyle/>
          <a:p>
            <a:pPr>
              <a:defRPr/>
            </a:pPr>
            <a:fld id="{C21B6E7B-64D6-4E98-9E09-9FB0A1222F75}" type="slidenum">
              <a:rPr lang="en-MY" smtClean="0">
                <a:solidFill>
                  <a:schemeClr val="accent2">
                    <a:lumMod val="75000"/>
                  </a:schemeClr>
                </a:solidFill>
              </a:rPr>
              <a:pPr>
                <a:defRPr/>
              </a:pPr>
              <a:t>11</a:t>
            </a:fld>
            <a:endParaRPr lang="en-MY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Garamond" pitchFamily="18" charset="0"/>
                <a:cs typeface="Times New Roman" pitchFamily="18" charset="0"/>
              </a:rPr>
              <a:t>Model identification for Example 3</a:t>
            </a:r>
            <a:endParaRPr lang="en-US" sz="3200" b="1" dirty="0">
              <a:solidFill>
                <a:schemeClr val="accent2">
                  <a:lumMod val="75000"/>
                </a:schemeClr>
              </a:solidFill>
              <a:latin typeface="Garamond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676400" y="3505200"/>
            <a:ext cx="4572000" cy="2923877"/>
          </a:xfrm>
          <a:prstGeom prst="rect">
            <a:avLst/>
          </a:prstGeom>
        </p:spPr>
        <p:txBody>
          <a:bodyPr>
            <a:spAutoFit/>
          </a:bodyPr>
          <a:lstStyle/>
          <a:p>
            <a:pPr marL="403225" lvl="2" indent="-403225" algn="ctr">
              <a:buNone/>
            </a:pPr>
            <a:r>
              <a:rPr lang="en-US" dirty="0" smtClean="0">
                <a:latin typeface="Garamond" pitchFamily="18" charset="0"/>
                <a:cs typeface="Times New Roman" pitchFamily="18" charset="0"/>
              </a:rPr>
              <a:t>Tentative SARIMA MODELS</a:t>
            </a:r>
          </a:p>
          <a:p>
            <a:pPr marL="403225" lvl="2" indent="-403225" algn="ctr">
              <a:buNone/>
            </a:pPr>
            <a:endParaRPr lang="en-US" dirty="0" smtClean="0">
              <a:latin typeface="Garamond" pitchFamily="18" charset="0"/>
              <a:cs typeface="Times New Roman" pitchFamily="18" charset="0"/>
            </a:endParaRPr>
          </a:p>
          <a:p>
            <a:pPr marL="403225" lvl="2" indent="-403225">
              <a:buNone/>
            </a:pPr>
            <a:r>
              <a:rPr lang="en-US" sz="1400" dirty="0" smtClean="0">
                <a:latin typeface="Garamond" pitchFamily="18" charset="0"/>
                <a:cs typeface="Times New Roman" pitchFamily="18" charset="0"/>
              </a:rPr>
              <a:t>ARIMA(0,1,0)(0,1,1)</a:t>
            </a:r>
            <a:r>
              <a:rPr lang="en-US" sz="1400" baseline="-25000" dirty="0" smtClean="0">
                <a:latin typeface="Garamond" pitchFamily="18" charset="0"/>
                <a:cs typeface="Times New Roman" pitchFamily="18" charset="0"/>
              </a:rPr>
              <a:t>12</a:t>
            </a:r>
            <a:r>
              <a:rPr lang="en-US" sz="1400" dirty="0" smtClean="0">
                <a:latin typeface="Garamond" pitchFamily="18" charset="0"/>
                <a:cs typeface="Times New Roman" pitchFamily="18" charset="0"/>
              </a:rPr>
              <a:t>  </a:t>
            </a:r>
          </a:p>
          <a:p>
            <a:pPr marL="403225" lvl="3" indent="-403225">
              <a:buFont typeface="Arial" pitchFamily="34" charset="0"/>
              <a:buChar char="•"/>
            </a:pPr>
            <a:r>
              <a:rPr lang="en-US" sz="1400" dirty="0" smtClean="0">
                <a:latin typeface="Garamond" pitchFamily="18" charset="0"/>
                <a:cs typeface="Times New Roman" pitchFamily="18" charset="0"/>
              </a:rPr>
              <a:t>ACF shows a spike at lag 12 but no other significant spikes.</a:t>
            </a:r>
          </a:p>
          <a:p>
            <a:pPr marL="403225" lvl="3" indent="-403225">
              <a:buFont typeface="Arial" pitchFamily="34" charset="0"/>
              <a:buChar char="•"/>
            </a:pPr>
            <a:r>
              <a:rPr lang="en-US" sz="1400" dirty="0" smtClean="0">
                <a:latin typeface="Garamond" pitchFamily="18" charset="0"/>
                <a:cs typeface="Times New Roman" pitchFamily="18" charset="0"/>
              </a:rPr>
              <a:t>The PACF dying down quickly at seasonal level.</a:t>
            </a:r>
          </a:p>
          <a:p>
            <a:pPr marL="403225" lvl="3" indent="-403225">
              <a:buFont typeface="Arial" pitchFamily="34" charset="0"/>
              <a:buChar char="•"/>
            </a:pPr>
            <a:endParaRPr lang="en-US" sz="1400" dirty="0" smtClean="0">
              <a:latin typeface="Garamond" pitchFamily="18" charset="0"/>
              <a:cs typeface="Times New Roman" pitchFamily="18" charset="0"/>
            </a:endParaRPr>
          </a:p>
          <a:p>
            <a:pPr marL="403225" lvl="3" indent="-403225"/>
            <a:r>
              <a:rPr lang="en-US" sz="1400" dirty="0" smtClean="0">
                <a:latin typeface="Garamond" pitchFamily="18" charset="0"/>
                <a:cs typeface="Times New Roman" pitchFamily="18" charset="0"/>
              </a:rPr>
              <a:t>ARIMA(0,1,0)(2,1,0)</a:t>
            </a:r>
            <a:r>
              <a:rPr lang="en-US" sz="1400" baseline="-25000" dirty="0" smtClean="0">
                <a:latin typeface="Garamond" pitchFamily="18" charset="0"/>
                <a:cs typeface="Times New Roman" pitchFamily="18" charset="0"/>
              </a:rPr>
              <a:t>12</a:t>
            </a:r>
          </a:p>
          <a:p>
            <a:pPr marL="403225" lvl="3" indent="-403225">
              <a:buFont typeface="Arial" pitchFamily="34" charset="0"/>
              <a:buChar char="•"/>
            </a:pPr>
            <a:r>
              <a:rPr lang="en-US" sz="1400" dirty="0" smtClean="0">
                <a:latin typeface="Garamond" pitchFamily="18" charset="0"/>
                <a:cs typeface="Times New Roman" pitchFamily="18" charset="0"/>
              </a:rPr>
              <a:t>ACF tails off.</a:t>
            </a:r>
          </a:p>
          <a:p>
            <a:pPr marL="403225" lvl="3" indent="-403225">
              <a:buFont typeface="Arial" pitchFamily="34" charset="0"/>
              <a:buChar char="•"/>
            </a:pPr>
            <a:r>
              <a:rPr lang="en-US" sz="1400" dirty="0" smtClean="0">
                <a:latin typeface="Garamond" pitchFamily="18" charset="0"/>
                <a:cs typeface="Times New Roman" pitchFamily="18" charset="0"/>
              </a:rPr>
              <a:t>The PACF spike at lag 12 and 24 but no other significant spikes.</a:t>
            </a:r>
          </a:p>
          <a:p>
            <a:pPr marL="403225" lvl="3" indent="-403225"/>
            <a:endParaRPr lang="en-US" dirty="0" smtClean="0"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57400" y="1371600"/>
            <a:ext cx="4419600" cy="246221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ACF and PACF for first ordinary (d=1)and first seasonal differencing (D=1)</a:t>
            </a:r>
            <a:endParaRPr lang="en-US" sz="1000" dirty="0"/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399" y="1676400"/>
            <a:ext cx="2932235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67200" y="1676400"/>
            <a:ext cx="3102219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6781800" y="5867400"/>
            <a:ext cx="2133600" cy="365125"/>
          </a:xfrm>
        </p:spPr>
        <p:txBody>
          <a:bodyPr/>
          <a:lstStyle/>
          <a:p>
            <a:pPr>
              <a:defRPr/>
            </a:pPr>
            <a:fld id="{C21B6E7B-64D6-4E98-9E09-9FB0A1222F75}" type="slidenum">
              <a:rPr lang="en-MY" smtClean="0">
                <a:solidFill>
                  <a:schemeClr val="accent2">
                    <a:lumMod val="75000"/>
                  </a:schemeClr>
                </a:solidFill>
              </a:rPr>
              <a:pPr>
                <a:defRPr/>
              </a:pPr>
              <a:t>12</a:t>
            </a:fld>
            <a:endParaRPr lang="en-MY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219200"/>
            <a:ext cx="8105775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Garamond" pitchFamily="18" charset="0"/>
              </a:rPr>
              <a:t>Once a tentative model has been identified, the estimates for constant and the coefficients of the parameter SARIMA models must be obtained. 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Garamond" pitchFamily="18" charset="0"/>
              </a:rPr>
              <a:t>The model should be parsimonious (simplest form)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Garamond" pitchFamily="18" charset="0"/>
              </a:rPr>
              <a:t>All parameters and constant  estimated should be significantly different from zero. Significance of parameters is tested using standard t-test</a:t>
            </a:r>
          </a:p>
          <a:p>
            <a:pPr eaLnBrk="1" hangingPunct="1">
              <a:lnSpc>
                <a:spcPct val="90000"/>
              </a:lnSpc>
            </a:pPr>
            <a:endParaRPr lang="en-US" sz="2800" dirty="0" smtClean="0">
              <a:latin typeface="Garamond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800" dirty="0" smtClean="0">
              <a:latin typeface="Garamond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Garamond" pitchFamily="18" charset="0"/>
              </a:rPr>
              <a:t>The parameters model are significances if 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en-US" sz="2800" dirty="0" smtClean="0">
                <a:latin typeface="Garamond" pitchFamily="18" charset="0"/>
              </a:rPr>
              <a:t>		</a:t>
            </a:r>
          </a:p>
        </p:txBody>
      </p:sp>
      <p:sp>
        <p:nvSpPr>
          <p:cNvPr id="7270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5867400"/>
            <a:ext cx="2133600" cy="365125"/>
          </a:xfrm>
          <a:noFill/>
        </p:spPr>
        <p:txBody>
          <a:bodyPr/>
          <a:lstStyle/>
          <a:p>
            <a:fld id="{25F5C03E-D78D-4463-961E-9CC420D8444E}" type="slidenum">
              <a:rPr lang="zh-TW" altLang="en-US">
                <a:solidFill>
                  <a:schemeClr val="accent2">
                    <a:lumMod val="75000"/>
                  </a:schemeClr>
                </a:solidFill>
              </a:rPr>
              <a:pPr/>
              <a:t>13</a:t>
            </a:fld>
            <a:endParaRPr lang="en-US" altLang="zh-TW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270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Parameter estimation</a:t>
            </a:r>
            <a:endParaRPr lang="en-US" sz="32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590800" y="4343400"/>
          <a:ext cx="4080387" cy="762000"/>
        </p:xfrm>
        <a:graphic>
          <a:graphicData uri="http://schemas.openxmlformats.org/presentationml/2006/ole">
            <p:oleObj spid="_x0000_s246786" name="Equation" r:id="rId3" imgW="2108160" imgH="393480" progId="Equation.3">
              <p:embed/>
            </p:oleObj>
          </a:graphicData>
        </a:graphic>
      </p:graphicFrame>
      <p:graphicFrame>
        <p:nvGraphicFramePr>
          <p:cNvPr id="41987" name="Object 3"/>
          <p:cNvGraphicFramePr>
            <a:graphicFrameLocks noChangeAspect="1"/>
          </p:cNvGraphicFramePr>
          <p:nvPr/>
        </p:nvGraphicFramePr>
        <p:xfrm>
          <a:off x="1268413" y="5791200"/>
          <a:ext cx="2797175" cy="544513"/>
        </p:xfrm>
        <a:graphic>
          <a:graphicData uri="http://schemas.openxmlformats.org/presentationml/2006/ole">
            <p:oleObj spid="_x0000_s246787" name="Equation" r:id="rId4" imgW="1307880" imgH="253800" progId="Equation.3">
              <p:embed/>
            </p:oleObj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Garamond" pitchFamily="18" charset="0"/>
              </a:rPr>
              <a:t>Diagnostic c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Garamond" pitchFamily="18" charset="0"/>
                <a:cs typeface="Times New Roman" pitchFamily="18" charset="0"/>
              </a:rPr>
              <a:t>hecking</a:t>
            </a:r>
            <a:endParaRPr lang="en-US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 defTabSz="952500">
              <a:buClr>
                <a:srgbClr val="FF0000"/>
              </a:buClr>
              <a:buNone/>
            </a:pPr>
            <a:r>
              <a:rPr lang="en-US" b="0" dirty="0" smtClean="0">
                <a:latin typeface="Garamond" pitchFamily="18" charset="0"/>
                <a:cs typeface="Times New Roman" pitchFamily="18" charset="0"/>
              </a:rPr>
              <a:t>SARIMA(</a:t>
            </a:r>
            <a:r>
              <a:rPr lang="en-US" b="0" dirty="0" err="1" smtClean="0">
                <a:latin typeface="Garamond" pitchFamily="18" charset="0"/>
                <a:cs typeface="Times New Roman" pitchFamily="18" charset="0"/>
              </a:rPr>
              <a:t>p,d,q</a:t>
            </a:r>
            <a:r>
              <a:rPr lang="en-US" b="0" dirty="0" smtClean="0">
                <a:latin typeface="Garamond" pitchFamily="18" charset="0"/>
                <a:cs typeface="Times New Roman" pitchFamily="18" charset="0"/>
              </a:rPr>
              <a:t>)(P,D,Q)s models are adequate if the residuals nearly the properties white noise process, i.e. the errors  </a:t>
            </a:r>
          </a:p>
          <a:p>
            <a:pPr marL="992188" lvl="1" indent="-457200" defTabSz="952500">
              <a:buClr>
                <a:srgbClr val="FF0000"/>
              </a:buClr>
              <a:buFont typeface="Wingdings" pitchFamily="2" charset="2"/>
              <a:buChar char="§"/>
            </a:pPr>
            <a:r>
              <a:rPr lang="en-US" sz="3200" dirty="0" smtClean="0">
                <a:latin typeface="Garamond" pitchFamily="18" charset="0"/>
                <a:cs typeface="Times New Roman" pitchFamily="18" charset="0"/>
              </a:rPr>
              <a:t>constant on variances</a:t>
            </a:r>
          </a:p>
          <a:p>
            <a:pPr marL="992188" lvl="1" indent="-457200" defTabSz="952500">
              <a:buClr>
                <a:srgbClr val="FF0000"/>
              </a:buClr>
              <a:buFont typeface="Wingdings" pitchFamily="2" charset="2"/>
              <a:buChar char="§"/>
            </a:pPr>
            <a:r>
              <a:rPr lang="en-US" sz="3200" dirty="0" smtClean="0">
                <a:latin typeface="Garamond" pitchFamily="18" charset="0"/>
                <a:cs typeface="Times New Roman" pitchFamily="18" charset="0"/>
              </a:rPr>
              <a:t>Independent</a:t>
            </a:r>
          </a:p>
          <a:p>
            <a:pPr marL="992188" lvl="1" indent="-457200" defTabSz="952500">
              <a:buClr>
                <a:srgbClr val="FF0000"/>
              </a:buClr>
              <a:buFont typeface="Wingdings" pitchFamily="2" charset="2"/>
              <a:buChar char="§"/>
            </a:pPr>
            <a:r>
              <a:rPr lang="en-US" sz="3200" dirty="0" smtClean="0">
                <a:latin typeface="Garamond" pitchFamily="18" charset="0"/>
                <a:cs typeface="Times New Roman" pitchFamily="18" charset="0"/>
              </a:rPr>
              <a:t>normally distributed with zero means and variance </a:t>
            </a:r>
            <a:r>
              <a:rPr lang="el-GR" sz="3200" dirty="0" smtClean="0">
                <a:latin typeface="Garamond" pitchFamily="18" charset="0"/>
                <a:cs typeface="Times New Roman" pitchFamily="18" charset="0"/>
              </a:rPr>
              <a:t>σ</a:t>
            </a:r>
            <a:r>
              <a:rPr lang="en-US" sz="3200" baseline="30000" dirty="0" smtClean="0"/>
              <a:t>2</a:t>
            </a:r>
            <a:endParaRPr lang="en-US" sz="3200" dirty="0" smtClean="0">
              <a:latin typeface="Garamond" pitchFamily="18" charset="0"/>
              <a:cs typeface="Times New Roman" pitchFamily="18" charset="0"/>
            </a:endParaRPr>
          </a:p>
          <a:p>
            <a:pPr marL="992188" lvl="1" indent="-457200" defTabSz="952500">
              <a:buClr>
                <a:srgbClr val="FF0000"/>
              </a:buClr>
              <a:buNone/>
            </a:pPr>
            <a:endParaRPr lang="en-US" b="0" dirty="0" smtClean="0">
              <a:latin typeface="Garamond" pitchFamily="18" charset="0"/>
              <a:cs typeface="Times New Roman" pitchFamily="18" charset="0"/>
            </a:endParaRPr>
          </a:p>
          <a:p>
            <a:endParaRPr lang="en-US" sz="2400" dirty="0">
              <a:latin typeface="Garamond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629400" y="5867400"/>
            <a:ext cx="2133600" cy="365125"/>
          </a:xfrm>
        </p:spPr>
        <p:txBody>
          <a:bodyPr/>
          <a:lstStyle/>
          <a:p>
            <a:pPr>
              <a:defRPr/>
            </a:pPr>
            <a:fld id="{C21B6E7B-64D6-4E98-9E09-9FB0A1222F75}" type="slidenum">
              <a:rPr lang="en-MY" smtClean="0">
                <a:solidFill>
                  <a:schemeClr val="accent2">
                    <a:lumMod val="75000"/>
                  </a:schemeClr>
                </a:solidFill>
              </a:rPr>
              <a:pPr>
                <a:defRPr/>
              </a:pPr>
              <a:t>14</a:t>
            </a:fld>
            <a:endParaRPr lang="en-MY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4724400" y="4876800"/>
            <a:ext cx="2286000" cy="2286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762000" y="4648200"/>
            <a:ext cx="2209800" cy="3048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Diagnostics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checking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Example 1</a:t>
            </a:r>
            <a:endParaRPr lang="en-US" sz="32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1295400"/>
            <a:ext cx="3810000" cy="364715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Final Estimates of Parameters</a:t>
            </a:r>
          </a:p>
          <a:p>
            <a:endParaRPr lang="en-US" sz="1100" dirty="0" smtClean="0"/>
          </a:p>
          <a:p>
            <a:r>
              <a:rPr lang="fr-FR" sz="1100" dirty="0" smtClean="0"/>
              <a:t>Type           </a:t>
            </a:r>
            <a:r>
              <a:rPr lang="fr-FR" sz="1100" dirty="0" err="1" smtClean="0"/>
              <a:t>Coef</a:t>
            </a:r>
            <a:r>
              <a:rPr lang="fr-FR" sz="1100" dirty="0" smtClean="0"/>
              <a:t>      SE </a:t>
            </a:r>
            <a:r>
              <a:rPr lang="fr-FR" sz="1100" dirty="0" err="1" smtClean="0"/>
              <a:t>Coef</a:t>
            </a:r>
            <a:r>
              <a:rPr lang="fr-FR" sz="1100" dirty="0" smtClean="0"/>
              <a:t>       T      P</a:t>
            </a:r>
          </a:p>
          <a:p>
            <a:r>
              <a:rPr lang="it-IT" sz="1100" dirty="0" smtClean="0"/>
              <a:t>MA   1     -0.9540   0.0850  -11.23  0.000</a:t>
            </a:r>
          </a:p>
          <a:p>
            <a:r>
              <a:rPr lang="it-IT" sz="1100" dirty="0" smtClean="0"/>
              <a:t>MA   2     -0.3076   0.0835    -3.68  0.000</a:t>
            </a:r>
          </a:p>
          <a:p>
            <a:r>
              <a:rPr lang="en-US" sz="1100" dirty="0" smtClean="0"/>
              <a:t>SMA  12   0.8716   0.0659   13.23  0.000</a:t>
            </a:r>
          </a:p>
          <a:p>
            <a:endParaRPr lang="en-US" sz="1100" dirty="0" smtClean="0"/>
          </a:p>
          <a:p>
            <a:endParaRPr lang="en-US" sz="1100" dirty="0" smtClean="0"/>
          </a:p>
          <a:p>
            <a:r>
              <a:rPr lang="en-US" sz="1100" dirty="0" smtClean="0"/>
              <a:t>Differencing: 0 regular, 1 seasonal of order 12</a:t>
            </a:r>
          </a:p>
          <a:p>
            <a:r>
              <a:rPr lang="en-US" sz="1100" dirty="0" smtClean="0"/>
              <a:t>Number of observations:  Original series 144, after differencing 132</a:t>
            </a:r>
          </a:p>
          <a:p>
            <a:r>
              <a:rPr lang="en-US" sz="1100" dirty="0" smtClean="0"/>
              <a:t>Residuals:    SS =  1826299 (</a:t>
            </a:r>
            <a:r>
              <a:rPr lang="en-US" sz="1100" dirty="0" err="1" smtClean="0"/>
              <a:t>backforecasts</a:t>
            </a:r>
            <a:r>
              <a:rPr lang="en-US" sz="1100" dirty="0" smtClean="0"/>
              <a:t> excluded)</a:t>
            </a:r>
          </a:p>
          <a:p>
            <a:r>
              <a:rPr lang="en-US" sz="1100" dirty="0" smtClean="0"/>
              <a:t>              MS =  14157  DF = 129</a:t>
            </a:r>
          </a:p>
          <a:p>
            <a:endParaRPr lang="en-US" sz="1100" dirty="0" smtClean="0"/>
          </a:p>
          <a:p>
            <a:endParaRPr lang="en-US" sz="1100" dirty="0" smtClean="0"/>
          </a:p>
          <a:p>
            <a:r>
              <a:rPr lang="en-US" sz="1100" dirty="0" smtClean="0"/>
              <a:t>Modified Box-Pierce (</a:t>
            </a:r>
            <a:r>
              <a:rPr lang="en-US" sz="1100" dirty="0" err="1" smtClean="0"/>
              <a:t>Ljung</a:t>
            </a:r>
            <a:r>
              <a:rPr lang="en-US" sz="1100" dirty="0" smtClean="0"/>
              <a:t>-Box) Chi-Square statistic</a:t>
            </a:r>
          </a:p>
          <a:p>
            <a:endParaRPr lang="en-US" sz="1100" dirty="0" smtClean="0"/>
          </a:p>
          <a:p>
            <a:r>
              <a:rPr lang="nn-NO" sz="1100" dirty="0" smtClean="0"/>
              <a:t>Lag                   12     24     36      48</a:t>
            </a:r>
          </a:p>
          <a:p>
            <a:r>
              <a:rPr lang="it-IT" sz="1100" dirty="0" smtClean="0"/>
              <a:t>Chi-Square   44.0   68.2   88.3   99.4</a:t>
            </a:r>
          </a:p>
          <a:p>
            <a:r>
              <a:rPr lang="en-US" sz="1100" dirty="0" smtClean="0"/>
              <a:t>DF                      9     21     33       45</a:t>
            </a:r>
          </a:p>
          <a:p>
            <a:r>
              <a:rPr lang="en-US" sz="1100" dirty="0" smtClean="0"/>
              <a:t>P-Value     0.000  0.000  0.000  0.000</a:t>
            </a:r>
            <a:endParaRPr lang="en-US" sz="1000" dirty="0"/>
          </a:p>
        </p:txBody>
      </p:sp>
      <p:sp>
        <p:nvSpPr>
          <p:cNvPr id="5" name="TextBox 4"/>
          <p:cNvSpPr txBox="1"/>
          <p:nvPr/>
        </p:nvSpPr>
        <p:spPr>
          <a:xfrm>
            <a:off x="4724400" y="1295400"/>
            <a:ext cx="3892297" cy="3816429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Final Estimates of Parameters</a:t>
            </a:r>
          </a:p>
          <a:p>
            <a:endParaRPr lang="en-US" sz="1100" dirty="0" smtClean="0"/>
          </a:p>
          <a:p>
            <a:r>
              <a:rPr lang="fr-FR" sz="1100" dirty="0" smtClean="0"/>
              <a:t>Type        </a:t>
            </a:r>
            <a:r>
              <a:rPr lang="fr-FR" sz="1100" dirty="0" err="1" smtClean="0"/>
              <a:t>Coef</a:t>
            </a:r>
            <a:r>
              <a:rPr lang="fr-FR" sz="1100" dirty="0" smtClean="0"/>
              <a:t>  SE </a:t>
            </a:r>
            <a:r>
              <a:rPr lang="fr-FR" sz="1100" dirty="0" err="1" smtClean="0"/>
              <a:t>Coef</a:t>
            </a:r>
            <a:r>
              <a:rPr lang="fr-FR" sz="1100" dirty="0" smtClean="0"/>
              <a:t>      T      P</a:t>
            </a:r>
          </a:p>
          <a:p>
            <a:r>
              <a:rPr lang="pt-BR" sz="1100" dirty="0" smtClean="0"/>
              <a:t>AR   1       0.8031   0.0880   9.13   0.000</a:t>
            </a:r>
          </a:p>
          <a:p>
            <a:r>
              <a:rPr lang="pt-BR" sz="1100" dirty="0" smtClean="0"/>
              <a:t>AR   2      -0.1669   0.0882  -1.89  0.061</a:t>
            </a:r>
          </a:p>
          <a:p>
            <a:r>
              <a:rPr lang="pt-BR" sz="1100" dirty="0" smtClean="0"/>
              <a:t>SAR  12  -0.6279   0.0751  -8.36  0.000</a:t>
            </a:r>
          </a:p>
          <a:p>
            <a:r>
              <a:rPr lang="pt-BR" sz="1100" dirty="0" smtClean="0"/>
              <a:t>SAR  24  -0.6053   0.0751  -8.06  0.000</a:t>
            </a:r>
          </a:p>
          <a:p>
            <a:endParaRPr lang="en-US" sz="1100" dirty="0" smtClean="0"/>
          </a:p>
          <a:p>
            <a:endParaRPr lang="en-US" sz="1100" dirty="0" smtClean="0"/>
          </a:p>
          <a:p>
            <a:r>
              <a:rPr lang="en-US" sz="1100" dirty="0" smtClean="0"/>
              <a:t>Differencing: 0 regular, 1 seasonal of order 12</a:t>
            </a:r>
          </a:p>
          <a:p>
            <a:r>
              <a:rPr lang="en-US" sz="1100" dirty="0" smtClean="0"/>
              <a:t>Number of observations:  Original series 144, after differencing 132</a:t>
            </a:r>
          </a:p>
          <a:p>
            <a:r>
              <a:rPr lang="en-US" sz="1100" dirty="0" smtClean="0"/>
              <a:t>Residuals:    SS =  1890332 (</a:t>
            </a:r>
            <a:r>
              <a:rPr lang="en-US" sz="1100" dirty="0" err="1" smtClean="0"/>
              <a:t>backforecasts</a:t>
            </a:r>
            <a:r>
              <a:rPr lang="en-US" sz="1100" dirty="0" smtClean="0"/>
              <a:t> excluded)</a:t>
            </a:r>
          </a:p>
          <a:p>
            <a:r>
              <a:rPr lang="en-US" sz="1100" dirty="0" smtClean="0"/>
              <a:t>              MS =  14768  DF = 128</a:t>
            </a:r>
          </a:p>
          <a:p>
            <a:endParaRPr lang="en-US" sz="1100" dirty="0" smtClean="0"/>
          </a:p>
          <a:p>
            <a:endParaRPr lang="en-US" sz="1100" dirty="0" smtClean="0"/>
          </a:p>
          <a:p>
            <a:r>
              <a:rPr lang="en-US" sz="1100" dirty="0" smtClean="0"/>
              <a:t>Modified Box-Pierce (</a:t>
            </a:r>
            <a:r>
              <a:rPr lang="en-US" sz="1100" dirty="0" err="1" smtClean="0"/>
              <a:t>Ljung</a:t>
            </a:r>
            <a:r>
              <a:rPr lang="en-US" sz="1100" dirty="0" smtClean="0"/>
              <a:t>-Box) Chi-Square statistic</a:t>
            </a:r>
          </a:p>
          <a:p>
            <a:endParaRPr lang="en-US" sz="1100" dirty="0" smtClean="0"/>
          </a:p>
          <a:p>
            <a:r>
              <a:rPr lang="nn-NO" sz="1100" dirty="0" smtClean="0"/>
              <a:t>Lag                   12     24     36        48</a:t>
            </a:r>
          </a:p>
          <a:p>
            <a:r>
              <a:rPr lang="it-IT" sz="1100" dirty="0" smtClean="0"/>
              <a:t>Chi-Square   28.4   65.7  112.0   141.8</a:t>
            </a:r>
          </a:p>
          <a:p>
            <a:r>
              <a:rPr lang="en-US" sz="1100" dirty="0" smtClean="0"/>
              <a:t>DF                      8     20      32        44</a:t>
            </a:r>
          </a:p>
          <a:p>
            <a:r>
              <a:rPr lang="en-US" sz="1100" dirty="0" smtClean="0"/>
              <a:t>P-Value     0.000  0.000  0.000   0.000</a:t>
            </a:r>
            <a:endParaRPr lang="en-US" dirty="0"/>
          </a:p>
        </p:txBody>
      </p:sp>
      <p:sp>
        <p:nvSpPr>
          <p:cNvPr id="6" name="AutoShape 17"/>
          <p:cNvSpPr>
            <a:spLocks noChangeArrowheads="1"/>
          </p:cNvSpPr>
          <p:nvPr/>
        </p:nvSpPr>
        <p:spPr bwMode="auto">
          <a:xfrm>
            <a:off x="3276600" y="1905000"/>
            <a:ext cx="1371600" cy="454283"/>
          </a:xfrm>
          <a:prstGeom prst="foldedCorner">
            <a:avLst>
              <a:gd name="adj" fmla="val 1250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000" b="0" dirty="0">
                <a:solidFill>
                  <a:schemeClr val="tx1"/>
                </a:solidFill>
              </a:rPr>
              <a:t>The </a:t>
            </a:r>
            <a:r>
              <a:rPr lang="en-US" sz="1000" dirty="0" smtClean="0">
                <a:solidFill>
                  <a:schemeClr val="tx1"/>
                </a:solidFill>
              </a:rPr>
              <a:t>t </a:t>
            </a:r>
            <a:r>
              <a:rPr lang="en-US" sz="1000" dirty="0">
                <a:solidFill>
                  <a:schemeClr val="tx1"/>
                </a:solidFill>
              </a:rPr>
              <a:t>statistics</a:t>
            </a:r>
            <a:r>
              <a:rPr lang="en-US" sz="1000" b="0" dirty="0">
                <a:solidFill>
                  <a:schemeClr val="tx1"/>
                </a:solidFill>
              </a:rPr>
              <a:t> </a:t>
            </a:r>
            <a:r>
              <a:rPr lang="en-US" sz="1000" b="0" dirty="0" smtClean="0">
                <a:solidFill>
                  <a:schemeClr val="tx1"/>
                </a:solidFill>
              </a:rPr>
              <a:t>are </a:t>
            </a:r>
          </a:p>
          <a:p>
            <a:pPr>
              <a:defRPr/>
            </a:pPr>
            <a:r>
              <a:rPr lang="en-US" sz="1000" b="0" dirty="0" smtClean="0">
                <a:solidFill>
                  <a:schemeClr val="tx1"/>
                </a:solidFill>
              </a:rPr>
              <a:t>significant at </a:t>
            </a:r>
            <a:r>
              <a:rPr lang="el-GR" sz="1000" b="0" dirty="0" smtClean="0">
                <a:solidFill>
                  <a:schemeClr val="tx1"/>
                </a:solidFill>
              </a:rPr>
              <a:t>α</a:t>
            </a:r>
            <a:r>
              <a:rPr lang="en-US" sz="1000" b="0" dirty="0" smtClean="0">
                <a:solidFill>
                  <a:schemeClr val="tx1"/>
                </a:solidFill>
              </a:rPr>
              <a:t> = 5%</a:t>
            </a:r>
            <a:endParaRPr lang="en-US" sz="1000" b="0" dirty="0">
              <a:solidFill>
                <a:schemeClr val="tx1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rot="10800000">
            <a:off x="2971800" y="1981200"/>
            <a:ext cx="304800" cy="1524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AutoShape 17"/>
          <p:cNvSpPr>
            <a:spLocks noChangeArrowheads="1"/>
          </p:cNvSpPr>
          <p:nvPr/>
        </p:nvSpPr>
        <p:spPr bwMode="auto">
          <a:xfrm>
            <a:off x="7467600" y="1981200"/>
            <a:ext cx="1447800" cy="454283"/>
          </a:xfrm>
          <a:prstGeom prst="foldedCorner">
            <a:avLst>
              <a:gd name="adj" fmla="val 1250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000" b="0" dirty="0">
                <a:solidFill>
                  <a:schemeClr val="tx1"/>
                </a:solidFill>
              </a:rPr>
              <a:t>The </a:t>
            </a:r>
            <a:r>
              <a:rPr lang="en-US" sz="1000" dirty="0" smtClean="0">
                <a:solidFill>
                  <a:schemeClr val="tx1"/>
                </a:solidFill>
              </a:rPr>
              <a:t>t </a:t>
            </a:r>
            <a:r>
              <a:rPr lang="en-US" sz="1000" dirty="0">
                <a:solidFill>
                  <a:schemeClr val="tx1"/>
                </a:solidFill>
              </a:rPr>
              <a:t>statistics</a:t>
            </a:r>
            <a:r>
              <a:rPr lang="en-US" sz="1000" b="0" dirty="0">
                <a:solidFill>
                  <a:schemeClr val="tx1"/>
                </a:solidFill>
              </a:rPr>
              <a:t> </a:t>
            </a:r>
            <a:r>
              <a:rPr lang="en-US" sz="1000" b="0" dirty="0" smtClean="0">
                <a:solidFill>
                  <a:schemeClr val="tx1"/>
                </a:solidFill>
              </a:rPr>
              <a:t>are </a:t>
            </a:r>
          </a:p>
          <a:p>
            <a:pPr>
              <a:defRPr/>
            </a:pPr>
            <a:r>
              <a:rPr lang="en-US" sz="1000" b="0" dirty="0" smtClean="0">
                <a:solidFill>
                  <a:schemeClr val="tx1"/>
                </a:solidFill>
              </a:rPr>
              <a:t>significant at </a:t>
            </a:r>
            <a:r>
              <a:rPr lang="el-GR" sz="1000" b="0" dirty="0" smtClean="0">
                <a:solidFill>
                  <a:schemeClr val="tx1"/>
                </a:solidFill>
              </a:rPr>
              <a:t>α</a:t>
            </a:r>
            <a:r>
              <a:rPr lang="en-US" sz="1000" b="0" dirty="0" smtClean="0">
                <a:solidFill>
                  <a:schemeClr val="tx1"/>
                </a:solidFill>
              </a:rPr>
              <a:t> = 10%</a:t>
            </a:r>
            <a:endParaRPr lang="en-US" sz="1000" b="0" dirty="0">
              <a:solidFill>
                <a:schemeClr val="tx1"/>
              </a:solidFill>
            </a:endParaRPr>
          </a:p>
        </p:txBody>
      </p:sp>
      <p:cxnSp>
        <p:nvCxnSpPr>
          <p:cNvPr id="13" name="Straight Arrow Connector 12"/>
          <p:cNvCxnSpPr>
            <a:stCxn id="9" idx="1"/>
          </p:cNvCxnSpPr>
          <p:nvPr/>
        </p:nvCxnSpPr>
        <p:spPr>
          <a:xfrm rot="10800000">
            <a:off x="7010400" y="2133600"/>
            <a:ext cx="457200" cy="74742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AutoShape 17"/>
          <p:cNvSpPr>
            <a:spLocks noChangeArrowheads="1"/>
          </p:cNvSpPr>
          <p:nvPr/>
        </p:nvSpPr>
        <p:spPr bwMode="auto">
          <a:xfrm>
            <a:off x="685800" y="5257800"/>
            <a:ext cx="4105275" cy="454283"/>
          </a:xfrm>
          <a:prstGeom prst="foldedCorner">
            <a:avLst>
              <a:gd name="adj" fmla="val 1250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1000" b="0" dirty="0">
                <a:solidFill>
                  <a:schemeClr val="tx1"/>
                </a:solidFill>
              </a:rPr>
              <a:t>The </a:t>
            </a:r>
            <a:r>
              <a:rPr lang="en-US" sz="1000" dirty="0">
                <a:solidFill>
                  <a:schemeClr val="tx1"/>
                </a:solidFill>
              </a:rPr>
              <a:t>LBQ statistics</a:t>
            </a:r>
            <a:r>
              <a:rPr lang="en-US" sz="1000" b="0" dirty="0">
                <a:solidFill>
                  <a:schemeClr val="tx1"/>
                </a:solidFill>
              </a:rPr>
              <a:t> are </a:t>
            </a:r>
            <a:r>
              <a:rPr lang="en-US" sz="1000" b="0" dirty="0" smtClean="0">
                <a:solidFill>
                  <a:schemeClr val="tx1"/>
                </a:solidFill>
              </a:rPr>
              <a:t>significant </a:t>
            </a:r>
            <a:r>
              <a:rPr lang="en-US" sz="1000" b="0" dirty="0">
                <a:solidFill>
                  <a:schemeClr val="tx1"/>
                </a:solidFill>
              </a:rPr>
              <a:t>as indicated by the </a:t>
            </a:r>
            <a:r>
              <a:rPr lang="en-US" sz="1000" b="0" dirty="0" smtClean="0">
                <a:solidFill>
                  <a:schemeClr val="tx1"/>
                </a:solidFill>
              </a:rPr>
              <a:t>small </a:t>
            </a:r>
            <a:r>
              <a:rPr lang="en-US" sz="1000" b="0" dirty="0">
                <a:solidFill>
                  <a:schemeClr val="tx1"/>
                </a:solidFill>
              </a:rPr>
              <a:t>p-values for </a:t>
            </a:r>
            <a:r>
              <a:rPr lang="en-US" sz="1000" b="0" dirty="0" smtClean="0">
                <a:solidFill>
                  <a:schemeClr val="tx1"/>
                </a:solidFill>
              </a:rPr>
              <a:t>either model. </a:t>
            </a:r>
            <a:endParaRPr lang="en-US" sz="1000" b="0" dirty="0">
              <a:solidFill>
                <a:schemeClr val="tx1"/>
              </a:solidFill>
            </a:endParaRPr>
          </a:p>
        </p:txBody>
      </p:sp>
      <p:cxnSp>
        <p:nvCxnSpPr>
          <p:cNvPr id="18" name="Straight Arrow Connector 17"/>
          <p:cNvCxnSpPr>
            <a:stCxn id="14" idx="0"/>
          </p:cNvCxnSpPr>
          <p:nvPr/>
        </p:nvCxnSpPr>
        <p:spPr>
          <a:xfrm rot="16200000" flipV="1">
            <a:off x="1940719" y="4460081"/>
            <a:ext cx="381000" cy="1214438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2819400" y="4953000"/>
            <a:ext cx="2438400" cy="304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953000" y="5257801"/>
            <a:ext cx="3048000" cy="1200329"/>
          </a:xfrm>
          <a:prstGeom prst="rect">
            <a:avLst/>
          </a:prstGeom>
          <a:solidFill>
            <a:srgbClr val="92D05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Conclusion: Both models are not Adequate models. Try using the other tentative models.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>
          <a:xfrm>
            <a:off x="6781800" y="5867400"/>
            <a:ext cx="2133600" cy="365125"/>
          </a:xfrm>
        </p:spPr>
        <p:txBody>
          <a:bodyPr/>
          <a:lstStyle/>
          <a:p>
            <a:pPr>
              <a:defRPr/>
            </a:pPr>
            <a:fld id="{C21B6E7B-64D6-4E98-9E09-9FB0A1222F75}" type="slidenum">
              <a:rPr lang="en-MY" smtClean="0">
                <a:solidFill>
                  <a:schemeClr val="accent2">
                    <a:lumMod val="75000"/>
                  </a:schemeClr>
                </a:solidFill>
              </a:rPr>
              <a:pPr>
                <a:defRPr/>
              </a:pPr>
              <a:t>15</a:t>
            </a:fld>
            <a:endParaRPr lang="en-MY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4724400" y="4724400"/>
            <a:ext cx="2514600" cy="2286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724400" y="1295400"/>
            <a:ext cx="3892297" cy="3754874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Final Estimates of Parameters</a:t>
            </a:r>
          </a:p>
          <a:p>
            <a:endParaRPr lang="en-US" sz="1100" dirty="0" smtClean="0"/>
          </a:p>
          <a:p>
            <a:r>
              <a:rPr lang="fr-FR" sz="1100" dirty="0" smtClean="0"/>
              <a:t>Type        </a:t>
            </a:r>
            <a:r>
              <a:rPr lang="fr-FR" sz="1100" dirty="0" err="1" smtClean="0"/>
              <a:t>Coef</a:t>
            </a:r>
            <a:r>
              <a:rPr lang="fr-FR" sz="1100" dirty="0" smtClean="0"/>
              <a:t>        SE </a:t>
            </a:r>
            <a:r>
              <a:rPr lang="fr-FR" sz="1100" dirty="0" err="1" smtClean="0"/>
              <a:t>Coef</a:t>
            </a:r>
            <a:r>
              <a:rPr lang="fr-FR" sz="1100" dirty="0" smtClean="0"/>
              <a:t>       T      P</a:t>
            </a:r>
          </a:p>
          <a:p>
            <a:r>
              <a:rPr lang="pt-BR" sz="1100" dirty="0" smtClean="0"/>
              <a:t>AR   1      -0.8119   0.0796  -10.20  0.000</a:t>
            </a:r>
          </a:p>
          <a:p>
            <a:r>
              <a:rPr lang="pt-BR" sz="1100" dirty="0" smtClean="0"/>
              <a:t>AR   2      -0.4402   0.0800    -5.50  0.000</a:t>
            </a:r>
          </a:p>
          <a:p>
            <a:r>
              <a:rPr lang="pt-BR" sz="1100" dirty="0" smtClean="0"/>
              <a:t>SAR  12  -0.4086   0.0877     -4.66  0.000</a:t>
            </a:r>
          </a:p>
          <a:p>
            <a:endParaRPr lang="en-US" sz="1100" dirty="0" smtClean="0"/>
          </a:p>
          <a:p>
            <a:endParaRPr lang="en-US" sz="1100" dirty="0" smtClean="0"/>
          </a:p>
          <a:p>
            <a:r>
              <a:rPr lang="en-US" sz="1100" dirty="0" smtClean="0"/>
              <a:t>Differencing: 1 regular, 1 seasonal of order 12</a:t>
            </a:r>
          </a:p>
          <a:p>
            <a:r>
              <a:rPr lang="en-US" sz="1100" dirty="0" smtClean="0"/>
              <a:t>Number of observations:  Original series 144, after differencing 131</a:t>
            </a:r>
          </a:p>
          <a:p>
            <a:r>
              <a:rPr lang="en-US" sz="1100" dirty="0" smtClean="0"/>
              <a:t>Residuals:    SS =  9748163 (</a:t>
            </a:r>
            <a:r>
              <a:rPr lang="en-US" sz="1100" dirty="0" err="1" smtClean="0"/>
              <a:t>backforecasts</a:t>
            </a:r>
            <a:r>
              <a:rPr lang="en-US" sz="1100" dirty="0" smtClean="0"/>
              <a:t> excluded)</a:t>
            </a:r>
          </a:p>
          <a:p>
            <a:r>
              <a:rPr lang="en-US" sz="1100" dirty="0" smtClean="0"/>
              <a:t>              MS =  76158  DF = 128</a:t>
            </a:r>
          </a:p>
          <a:p>
            <a:endParaRPr lang="en-US" sz="1100" dirty="0" smtClean="0"/>
          </a:p>
          <a:p>
            <a:endParaRPr lang="en-US" sz="1100" dirty="0" smtClean="0"/>
          </a:p>
          <a:p>
            <a:r>
              <a:rPr lang="en-US" sz="1100" dirty="0" smtClean="0"/>
              <a:t>Modified Box-Pierce (</a:t>
            </a:r>
            <a:r>
              <a:rPr lang="en-US" sz="1100" dirty="0" err="1" smtClean="0"/>
              <a:t>Ljung</a:t>
            </a:r>
            <a:r>
              <a:rPr lang="en-US" sz="1100" dirty="0" smtClean="0"/>
              <a:t>-Box) Chi-Square statistic</a:t>
            </a:r>
          </a:p>
          <a:p>
            <a:endParaRPr lang="en-US" sz="1100" dirty="0" smtClean="0"/>
          </a:p>
          <a:p>
            <a:r>
              <a:rPr lang="nn-NO" sz="1100" dirty="0" smtClean="0"/>
              <a:t>Lag            12     24     36     48</a:t>
            </a:r>
          </a:p>
          <a:p>
            <a:r>
              <a:rPr lang="it-IT" sz="1100" dirty="0" smtClean="0"/>
              <a:t>Chi-Square   11.2   26.8   43.0   56.5</a:t>
            </a:r>
          </a:p>
          <a:p>
            <a:r>
              <a:rPr lang="en-US" sz="1100" dirty="0" smtClean="0"/>
              <a:t>DF              9     21     33     45</a:t>
            </a:r>
          </a:p>
          <a:p>
            <a:r>
              <a:rPr lang="en-US" sz="1100" dirty="0" smtClean="0"/>
              <a:t>P-Value     0.265  0.179  0.114  0.117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62000" y="4495800"/>
            <a:ext cx="2514600" cy="2286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85800" y="1295400"/>
            <a:ext cx="3810000" cy="378565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Final Estimates of Parameters</a:t>
            </a:r>
          </a:p>
          <a:p>
            <a:endParaRPr lang="en-US" sz="1100" dirty="0" smtClean="0"/>
          </a:p>
          <a:p>
            <a:r>
              <a:rPr lang="fr-FR" sz="1100" dirty="0" smtClean="0"/>
              <a:t>Type       </a:t>
            </a:r>
            <a:r>
              <a:rPr lang="fr-FR" sz="1100" dirty="0" err="1" smtClean="0"/>
              <a:t>Coef</a:t>
            </a:r>
            <a:r>
              <a:rPr lang="fr-FR" sz="1100" dirty="0" smtClean="0"/>
              <a:t>  SE </a:t>
            </a:r>
            <a:r>
              <a:rPr lang="fr-FR" sz="1100" dirty="0" err="1" smtClean="0"/>
              <a:t>Coef</a:t>
            </a:r>
            <a:r>
              <a:rPr lang="fr-FR" sz="1100" dirty="0" smtClean="0"/>
              <a:t>      T      P</a:t>
            </a:r>
          </a:p>
          <a:p>
            <a:r>
              <a:rPr lang="it-IT" sz="1100" dirty="0" smtClean="0"/>
              <a:t>MA   1      0.7805   0.0564  13.83  0.000</a:t>
            </a:r>
          </a:p>
          <a:p>
            <a:r>
              <a:rPr lang="en-US" sz="1100" dirty="0" smtClean="0"/>
              <a:t>SMA  12  0.4914   0.0804     6.11  0.000</a:t>
            </a:r>
          </a:p>
          <a:p>
            <a:endParaRPr lang="en-US" sz="1100" dirty="0" smtClean="0"/>
          </a:p>
          <a:p>
            <a:endParaRPr lang="en-US" sz="1100" dirty="0" smtClean="0"/>
          </a:p>
          <a:p>
            <a:r>
              <a:rPr lang="en-US" sz="1100" dirty="0" smtClean="0"/>
              <a:t>Differencing: 1 regular, 1 seasonal of order 12</a:t>
            </a:r>
          </a:p>
          <a:p>
            <a:r>
              <a:rPr lang="en-US" sz="1100" dirty="0" smtClean="0"/>
              <a:t>Number of observations:  Original series 144, after differencing 131</a:t>
            </a:r>
          </a:p>
          <a:p>
            <a:r>
              <a:rPr lang="en-US" sz="1100" dirty="0" smtClean="0"/>
              <a:t>Residuals:    SS =  9271841 (</a:t>
            </a:r>
            <a:r>
              <a:rPr lang="en-US" sz="1100" dirty="0" err="1" smtClean="0"/>
              <a:t>backforecasts</a:t>
            </a:r>
            <a:r>
              <a:rPr lang="en-US" sz="1100" dirty="0" smtClean="0"/>
              <a:t> excluded)</a:t>
            </a:r>
          </a:p>
          <a:p>
            <a:r>
              <a:rPr lang="en-US" sz="1100" dirty="0" smtClean="0"/>
              <a:t>              MS =  71875  DF = 129</a:t>
            </a:r>
          </a:p>
          <a:p>
            <a:endParaRPr lang="en-US" sz="1100" dirty="0" smtClean="0"/>
          </a:p>
          <a:p>
            <a:endParaRPr lang="en-US" sz="1100" dirty="0" smtClean="0"/>
          </a:p>
          <a:p>
            <a:r>
              <a:rPr lang="en-US" sz="1100" dirty="0" smtClean="0"/>
              <a:t>Modified Box-Pierce (</a:t>
            </a:r>
            <a:r>
              <a:rPr lang="en-US" sz="1100" dirty="0" err="1" smtClean="0"/>
              <a:t>Ljung</a:t>
            </a:r>
            <a:r>
              <a:rPr lang="en-US" sz="1100" dirty="0" smtClean="0"/>
              <a:t>-Box) Chi-Square statistic</a:t>
            </a:r>
          </a:p>
          <a:p>
            <a:endParaRPr lang="en-US" sz="1100" dirty="0" smtClean="0"/>
          </a:p>
          <a:p>
            <a:r>
              <a:rPr lang="nn-NO" sz="1100" dirty="0" smtClean="0"/>
              <a:t>Lag                 12       24       36      48</a:t>
            </a:r>
          </a:p>
          <a:p>
            <a:r>
              <a:rPr lang="it-IT" sz="1100" dirty="0" smtClean="0"/>
              <a:t>Chi-Square   16.0    33.3   62.8   84.7</a:t>
            </a:r>
          </a:p>
          <a:p>
            <a:r>
              <a:rPr lang="en-US" sz="1100" dirty="0" smtClean="0"/>
              <a:t>DF                  10       22      34       46</a:t>
            </a:r>
          </a:p>
          <a:p>
            <a:r>
              <a:rPr lang="en-US" sz="1100" dirty="0" smtClean="0"/>
              <a:t>P-Value       0.101  0.058  0.002  0.000</a:t>
            </a:r>
          </a:p>
          <a:p>
            <a:endParaRPr lang="en-US" sz="1000" dirty="0" smtClean="0"/>
          </a:p>
          <a:p>
            <a:endParaRPr lang="en-US" sz="1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Diagnostics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checking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Example 2</a:t>
            </a:r>
            <a:endParaRPr lang="en-US" sz="32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utoShape 17"/>
          <p:cNvSpPr>
            <a:spLocks noChangeArrowheads="1"/>
          </p:cNvSpPr>
          <p:nvPr/>
        </p:nvSpPr>
        <p:spPr bwMode="auto">
          <a:xfrm>
            <a:off x="3276600" y="1905000"/>
            <a:ext cx="1447800" cy="454283"/>
          </a:xfrm>
          <a:prstGeom prst="foldedCorner">
            <a:avLst>
              <a:gd name="adj" fmla="val 1250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000" b="0" dirty="0">
                <a:solidFill>
                  <a:schemeClr val="tx1"/>
                </a:solidFill>
              </a:rPr>
              <a:t>The </a:t>
            </a:r>
            <a:r>
              <a:rPr lang="en-US" sz="1000" dirty="0" smtClean="0">
                <a:solidFill>
                  <a:schemeClr val="tx1"/>
                </a:solidFill>
              </a:rPr>
              <a:t>t </a:t>
            </a:r>
            <a:r>
              <a:rPr lang="en-US" sz="1000" dirty="0">
                <a:solidFill>
                  <a:schemeClr val="tx1"/>
                </a:solidFill>
              </a:rPr>
              <a:t>statistics</a:t>
            </a:r>
            <a:r>
              <a:rPr lang="en-US" sz="1000" b="0" dirty="0">
                <a:solidFill>
                  <a:schemeClr val="tx1"/>
                </a:solidFill>
              </a:rPr>
              <a:t> </a:t>
            </a:r>
            <a:r>
              <a:rPr lang="en-US" sz="1000" b="0" dirty="0" smtClean="0">
                <a:solidFill>
                  <a:schemeClr val="tx1"/>
                </a:solidFill>
              </a:rPr>
              <a:t>are </a:t>
            </a:r>
          </a:p>
          <a:p>
            <a:pPr>
              <a:defRPr/>
            </a:pPr>
            <a:r>
              <a:rPr lang="en-US" sz="1000" b="0" dirty="0" smtClean="0">
                <a:solidFill>
                  <a:schemeClr val="tx1"/>
                </a:solidFill>
              </a:rPr>
              <a:t>significant at </a:t>
            </a:r>
            <a:r>
              <a:rPr lang="el-GR" sz="1000" b="0" dirty="0" smtClean="0">
                <a:solidFill>
                  <a:schemeClr val="tx1"/>
                </a:solidFill>
              </a:rPr>
              <a:t>α</a:t>
            </a:r>
            <a:r>
              <a:rPr lang="en-US" sz="1000" b="0" dirty="0" smtClean="0">
                <a:solidFill>
                  <a:schemeClr val="tx1"/>
                </a:solidFill>
              </a:rPr>
              <a:t> = 5%</a:t>
            </a:r>
            <a:endParaRPr lang="en-US" sz="1000" b="0" dirty="0">
              <a:solidFill>
                <a:schemeClr val="tx1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rot="10800000">
            <a:off x="2971800" y="1981200"/>
            <a:ext cx="304800" cy="1524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AutoShape 17"/>
          <p:cNvSpPr>
            <a:spLocks noChangeArrowheads="1"/>
          </p:cNvSpPr>
          <p:nvPr/>
        </p:nvSpPr>
        <p:spPr bwMode="auto">
          <a:xfrm>
            <a:off x="7467600" y="1981200"/>
            <a:ext cx="1447800" cy="454283"/>
          </a:xfrm>
          <a:prstGeom prst="foldedCorner">
            <a:avLst>
              <a:gd name="adj" fmla="val 1250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000" b="0" dirty="0">
                <a:solidFill>
                  <a:schemeClr val="tx1"/>
                </a:solidFill>
              </a:rPr>
              <a:t>The </a:t>
            </a:r>
            <a:r>
              <a:rPr lang="en-US" sz="1000" dirty="0" smtClean="0">
                <a:solidFill>
                  <a:schemeClr val="tx1"/>
                </a:solidFill>
              </a:rPr>
              <a:t>t </a:t>
            </a:r>
            <a:r>
              <a:rPr lang="en-US" sz="1000" dirty="0">
                <a:solidFill>
                  <a:schemeClr val="tx1"/>
                </a:solidFill>
              </a:rPr>
              <a:t>statistics</a:t>
            </a:r>
            <a:r>
              <a:rPr lang="en-US" sz="1000" b="0" dirty="0">
                <a:solidFill>
                  <a:schemeClr val="tx1"/>
                </a:solidFill>
              </a:rPr>
              <a:t> </a:t>
            </a:r>
            <a:r>
              <a:rPr lang="en-US" sz="1000" b="0" dirty="0" smtClean="0">
                <a:solidFill>
                  <a:schemeClr val="tx1"/>
                </a:solidFill>
              </a:rPr>
              <a:t>are </a:t>
            </a:r>
          </a:p>
          <a:p>
            <a:pPr>
              <a:defRPr/>
            </a:pPr>
            <a:r>
              <a:rPr lang="en-US" sz="1000" b="0" dirty="0" smtClean="0">
                <a:solidFill>
                  <a:schemeClr val="tx1"/>
                </a:solidFill>
              </a:rPr>
              <a:t>significant at </a:t>
            </a:r>
            <a:r>
              <a:rPr lang="el-GR" sz="1000" b="0" dirty="0" smtClean="0">
                <a:solidFill>
                  <a:schemeClr val="tx1"/>
                </a:solidFill>
              </a:rPr>
              <a:t>α</a:t>
            </a:r>
            <a:r>
              <a:rPr lang="en-US" sz="1000" b="0" dirty="0" smtClean="0">
                <a:solidFill>
                  <a:schemeClr val="tx1"/>
                </a:solidFill>
              </a:rPr>
              <a:t> = </a:t>
            </a:r>
            <a:r>
              <a:rPr lang="en-US" sz="1000" dirty="0" smtClean="0"/>
              <a:t>5</a:t>
            </a:r>
            <a:r>
              <a:rPr lang="en-US" sz="1000" b="0" dirty="0" smtClean="0">
                <a:solidFill>
                  <a:schemeClr val="tx1"/>
                </a:solidFill>
              </a:rPr>
              <a:t>%</a:t>
            </a:r>
            <a:endParaRPr lang="en-US" sz="1000" b="0" dirty="0">
              <a:solidFill>
                <a:schemeClr val="tx1"/>
              </a:solidFill>
            </a:endParaRPr>
          </a:p>
        </p:txBody>
      </p:sp>
      <p:cxnSp>
        <p:nvCxnSpPr>
          <p:cNvPr id="13" name="Straight Arrow Connector 12"/>
          <p:cNvCxnSpPr>
            <a:stCxn id="9" idx="1"/>
          </p:cNvCxnSpPr>
          <p:nvPr/>
        </p:nvCxnSpPr>
        <p:spPr>
          <a:xfrm rot="10800000">
            <a:off x="7010400" y="2133600"/>
            <a:ext cx="457200" cy="74742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AutoShape 17"/>
          <p:cNvSpPr>
            <a:spLocks noChangeArrowheads="1"/>
          </p:cNvSpPr>
          <p:nvPr/>
        </p:nvSpPr>
        <p:spPr bwMode="auto">
          <a:xfrm>
            <a:off x="762000" y="5257801"/>
            <a:ext cx="3276601" cy="279559"/>
          </a:xfrm>
          <a:prstGeom prst="foldedCorner">
            <a:avLst>
              <a:gd name="adj" fmla="val 1250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000" b="0" dirty="0">
                <a:solidFill>
                  <a:schemeClr val="tx1"/>
                </a:solidFill>
              </a:rPr>
              <a:t>The </a:t>
            </a:r>
            <a:r>
              <a:rPr lang="en-US" sz="1000" dirty="0">
                <a:solidFill>
                  <a:schemeClr val="tx1"/>
                </a:solidFill>
              </a:rPr>
              <a:t>LBQ statistics</a:t>
            </a:r>
            <a:r>
              <a:rPr lang="en-US" sz="1000" b="0" dirty="0">
                <a:solidFill>
                  <a:schemeClr val="tx1"/>
                </a:solidFill>
              </a:rPr>
              <a:t> are </a:t>
            </a:r>
            <a:r>
              <a:rPr lang="en-US" sz="1000" b="0" dirty="0" smtClean="0">
                <a:solidFill>
                  <a:schemeClr val="tx1"/>
                </a:solidFill>
              </a:rPr>
              <a:t>not significant at lag 12 and 24 . </a:t>
            </a:r>
            <a:endParaRPr lang="en-US" sz="1000" b="0" dirty="0">
              <a:solidFill>
                <a:schemeClr val="tx1"/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rot="10800000">
            <a:off x="1981200" y="4800600"/>
            <a:ext cx="985838" cy="4572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562600" y="5257800"/>
            <a:ext cx="3352800" cy="646331"/>
          </a:xfrm>
          <a:prstGeom prst="rect">
            <a:avLst/>
          </a:prstGeom>
          <a:solidFill>
            <a:srgbClr val="92D05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Conclusion: Both models are</a:t>
            </a:r>
          </a:p>
          <a:p>
            <a:r>
              <a:rPr lang="en-US" dirty="0" smtClean="0"/>
              <a:t>Adequate models. </a:t>
            </a:r>
            <a:endParaRPr lang="en-US" dirty="0"/>
          </a:p>
        </p:txBody>
      </p:sp>
      <p:sp>
        <p:nvSpPr>
          <p:cNvPr id="23" name="AutoShape 17"/>
          <p:cNvSpPr>
            <a:spLocks noChangeArrowheads="1"/>
          </p:cNvSpPr>
          <p:nvPr/>
        </p:nvSpPr>
        <p:spPr bwMode="auto">
          <a:xfrm>
            <a:off x="990600" y="5867400"/>
            <a:ext cx="4105275" cy="454283"/>
          </a:xfrm>
          <a:prstGeom prst="foldedCorner">
            <a:avLst>
              <a:gd name="adj" fmla="val 1250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1000" b="0" dirty="0">
                <a:solidFill>
                  <a:schemeClr val="tx1"/>
                </a:solidFill>
              </a:rPr>
              <a:t>The </a:t>
            </a:r>
            <a:r>
              <a:rPr lang="en-US" sz="1000" dirty="0">
                <a:solidFill>
                  <a:schemeClr val="tx1"/>
                </a:solidFill>
              </a:rPr>
              <a:t>LBQ statistics</a:t>
            </a:r>
            <a:r>
              <a:rPr lang="en-US" sz="1000" b="0" dirty="0">
                <a:solidFill>
                  <a:schemeClr val="tx1"/>
                </a:solidFill>
              </a:rPr>
              <a:t> are </a:t>
            </a:r>
            <a:r>
              <a:rPr lang="en-US" sz="1000" b="0" dirty="0" smtClean="0">
                <a:solidFill>
                  <a:schemeClr val="tx1"/>
                </a:solidFill>
              </a:rPr>
              <a:t>not significant </a:t>
            </a:r>
            <a:r>
              <a:rPr lang="en-US" sz="1000" b="0" dirty="0">
                <a:solidFill>
                  <a:schemeClr val="tx1"/>
                </a:solidFill>
              </a:rPr>
              <a:t>as indicated by the </a:t>
            </a:r>
            <a:r>
              <a:rPr lang="en-US" sz="1000" dirty="0" smtClean="0"/>
              <a:t>p</a:t>
            </a:r>
            <a:r>
              <a:rPr lang="en-US" sz="1000" b="0" dirty="0" smtClean="0">
                <a:solidFill>
                  <a:schemeClr val="tx1"/>
                </a:solidFill>
              </a:rPr>
              <a:t>-values greater than 0.05. </a:t>
            </a:r>
            <a:endParaRPr lang="en-US" sz="1000" b="0" dirty="0">
              <a:solidFill>
                <a:schemeClr val="tx1"/>
              </a:solidFill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 flipV="1">
            <a:off x="4038600" y="4953000"/>
            <a:ext cx="1066800" cy="9144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>
          <a:xfrm>
            <a:off x="6705600" y="5867400"/>
            <a:ext cx="2133600" cy="365125"/>
          </a:xfrm>
        </p:spPr>
        <p:txBody>
          <a:bodyPr/>
          <a:lstStyle/>
          <a:p>
            <a:pPr>
              <a:defRPr/>
            </a:pPr>
            <a:fld id="{C21B6E7B-64D6-4E98-9E09-9FB0A1222F75}" type="slidenum">
              <a:rPr lang="en-MY" smtClean="0">
                <a:solidFill>
                  <a:schemeClr val="accent2">
                    <a:lumMod val="75000"/>
                  </a:schemeClr>
                </a:solidFill>
              </a:rPr>
              <a:pPr>
                <a:defRPr/>
              </a:pPr>
              <a:t>16</a:t>
            </a:fld>
            <a:endParaRPr lang="en-MY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4724400" y="4495800"/>
            <a:ext cx="2514600" cy="2286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724400" y="1295401"/>
            <a:ext cx="3809999" cy="3816429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Final Estimates of Parameters</a:t>
            </a:r>
          </a:p>
          <a:p>
            <a:endParaRPr lang="en-US" sz="1100" dirty="0" smtClean="0"/>
          </a:p>
          <a:p>
            <a:r>
              <a:rPr lang="fr-FR" sz="1100" dirty="0" smtClean="0"/>
              <a:t>Type       </a:t>
            </a:r>
            <a:r>
              <a:rPr lang="fr-FR" sz="1100" dirty="0" err="1" smtClean="0"/>
              <a:t>Coef</a:t>
            </a:r>
            <a:r>
              <a:rPr lang="fr-FR" sz="1100" dirty="0" smtClean="0"/>
              <a:t>        SE </a:t>
            </a:r>
            <a:r>
              <a:rPr lang="fr-FR" sz="1100" dirty="0" err="1" smtClean="0"/>
              <a:t>Coef</a:t>
            </a:r>
            <a:r>
              <a:rPr lang="fr-FR" sz="1100" dirty="0" smtClean="0"/>
              <a:t>     T      P</a:t>
            </a:r>
          </a:p>
          <a:p>
            <a:r>
              <a:rPr lang="en-US" sz="1100" dirty="0" smtClean="0"/>
              <a:t>SMA  12  0.5854   0.0756  7.75  0.000</a:t>
            </a:r>
          </a:p>
          <a:p>
            <a:r>
              <a:rPr lang="en-US" sz="1100" dirty="0" smtClean="0"/>
              <a:t>SMA  24  0.0957   0.0781  1.23  0.222</a:t>
            </a:r>
          </a:p>
          <a:p>
            <a:endParaRPr lang="en-US" sz="1100" dirty="0" smtClean="0"/>
          </a:p>
          <a:p>
            <a:endParaRPr lang="en-US" sz="1100" dirty="0" smtClean="0"/>
          </a:p>
          <a:p>
            <a:r>
              <a:rPr lang="en-US" sz="1100" dirty="0" smtClean="0"/>
              <a:t>Differencing: 1 regular, 1 seasonal of order 12</a:t>
            </a:r>
          </a:p>
          <a:p>
            <a:r>
              <a:rPr lang="en-US" sz="1100" dirty="0" smtClean="0"/>
              <a:t>Number of observations:  Original series 192, after differencing 179</a:t>
            </a:r>
          </a:p>
          <a:p>
            <a:r>
              <a:rPr lang="en-US" sz="1100" dirty="0" smtClean="0"/>
              <a:t>Residuals:    SS =  1184.15 (</a:t>
            </a:r>
            <a:r>
              <a:rPr lang="en-US" sz="1100" dirty="0" err="1" smtClean="0"/>
              <a:t>backforecasts</a:t>
            </a:r>
            <a:r>
              <a:rPr lang="en-US" sz="1100" dirty="0" smtClean="0"/>
              <a:t> excluded)</a:t>
            </a:r>
          </a:p>
          <a:p>
            <a:r>
              <a:rPr lang="en-US" sz="1100" dirty="0" smtClean="0"/>
              <a:t>              MS =  6.69  DF = 177</a:t>
            </a:r>
          </a:p>
          <a:p>
            <a:endParaRPr lang="en-US" sz="1100" dirty="0" smtClean="0"/>
          </a:p>
          <a:p>
            <a:endParaRPr lang="en-US" sz="1100" dirty="0" smtClean="0"/>
          </a:p>
          <a:p>
            <a:r>
              <a:rPr lang="en-US" sz="1100" dirty="0" smtClean="0"/>
              <a:t>Modified Box-Pierce (</a:t>
            </a:r>
            <a:r>
              <a:rPr lang="en-US" sz="1100" dirty="0" err="1" smtClean="0"/>
              <a:t>Ljung</a:t>
            </a:r>
            <a:r>
              <a:rPr lang="en-US" sz="1100" dirty="0" smtClean="0"/>
              <a:t>-Box) Chi-Square statistic</a:t>
            </a:r>
          </a:p>
          <a:p>
            <a:endParaRPr lang="en-US" sz="1100" dirty="0" smtClean="0"/>
          </a:p>
          <a:p>
            <a:r>
              <a:rPr lang="nn-NO" sz="1100" dirty="0" smtClean="0"/>
              <a:t>Lag                12     24       36      48</a:t>
            </a:r>
          </a:p>
          <a:p>
            <a:r>
              <a:rPr lang="it-IT" sz="1100" dirty="0" smtClean="0"/>
              <a:t>Chi-Square   19.3   33.3   41.9   50.6</a:t>
            </a:r>
          </a:p>
          <a:p>
            <a:r>
              <a:rPr lang="en-US" sz="1100" dirty="0" smtClean="0"/>
              <a:t>DF                 10     22       34      46</a:t>
            </a:r>
          </a:p>
          <a:p>
            <a:r>
              <a:rPr lang="en-US" sz="1100" dirty="0" smtClean="0"/>
              <a:t>P-Value     0.037  0.058  0.164  0.296</a:t>
            </a:r>
          </a:p>
          <a:p>
            <a:endParaRPr lang="en-US" sz="1100" dirty="0" smtClean="0"/>
          </a:p>
          <a:p>
            <a:endParaRPr lang="en-US" sz="1100" dirty="0" smtClean="0"/>
          </a:p>
        </p:txBody>
      </p:sp>
      <p:sp>
        <p:nvSpPr>
          <p:cNvPr id="15" name="Rectangle 14"/>
          <p:cNvSpPr/>
          <p:nvPr/>
        </p:nvSpPr>
        <p:spPr>
          <a:xfrm>
            <a:off x="762000" y="4343400"/>
            <a:ext cx="2514600" cy="30480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762000" y="1295400"/>
            <a:ext cx="3810000" cy="3570208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Final Estimates of Parameters</a:t>
            </a:r>
          </a:p>
          <a:p>
            <a:endParaRPr lang="en-US" sz="1100" dirty="0" smtClean="0"/>
          </a:p>
          <a:p>
            <a:r>
              <a:rPr lang="fr-FR" sz="1100" dirty="0" smtClean="0"/>
              <a:t>Type         </a:t>
            </a:r>
            <a:r>
              <a:rPr lang="fr-FR" sz="1100" dirty="0" err="1" smtClean="0"/>
              <a:t>Coef</a:t>
            </a:r>
            <a:r>
              <a:rPr lang="fr-FR" sz="1100" dirty="0" smtClean="0"/>
              <a:t>       SE </a:t>
            </a:r>
            <a:r>
              <a:rPr lang="fr-FR" sz="1100" dirty="0" err="1" smtClean="0"/>
              <a:t>Coef</a:t>
            </a:r>
            <a:r>
              <a:rPr lang="fr-FR" sz="1100" dirty="0" smtClean="0"/>
              <a:t>      T        P</a:t>
            </a:r>
          </a:p>
          <a:p>
            <a:r>
              <a:rPr lang="en-US" sz="1100" dirty="0" smtClean="0"/>
              <a:t>SMA  12  0.6776   0.0580    11.67  0.000</a:t>
            </a:r>
          </a:p>
          <a:p>
            <a:endParaRPr lang="en-US" sz="1100" dirty="0" smtClean="0"/>
          </a:p>
          <a:p>
            <a:endParaRPr lang="en-US" sz="1100" dirty="0" smtClean="0"/>
          </a:p>
          <a:p>
            <a:r>
              <a:rPr lang="en-US" sz="1100" dirty="0" smtClean="0"/>
              <a:t>Differencing: 1 regular, 1 seasonal of order 12</a:t>
            </a:r>
          </a:p>
          <a:p>
            <a:r>
              <a:rPr lang="en-US" sz="1100" dirty="0" smtClean="0"/>
              <a:t>Number of observations:  Original series 192, after differencing 179</a:t>
            </a:r>
          </a:p>
          <a:p>
            <a:r>
              <a:rPr lang="en-US" sz="1100" dirty="0" smtClean="0"/>
              <a:t>Residuals:    SS =  1169.30 (</a:t>
            </a:r>
            <a:r>
              <a:rPr lang="en-US" sz="1100" dirty="0" err="1" smtClean="0"/>
              <a:t>backforecasts</a:t>
            </a:r>
            <a:r>
              <a:rPr lang="en-US" sz="1100" dirty="0" smtClean="0"/>
              <a:t> excluded)</a:t>
            </a:r>
          </a:p>
          <a:p>
            <a:r>
              <a:rPr lang="en-US" sz="1100" dirty="0" smtClean="0"/>
              <a:t>              MS =  6.57  DF = 178</a:t>
            </a:r>
          </a:p>
          <a:p>
            <a:endParaRPr lang="en-US" sz="1100" dirty="0" smtClean="0"/>
          </a:p>
          <a:p>
            <a:endParaRPr lang="en-US" sz="1100" dirty="0" smtClean="0"/>
          </a:p>
          <a:p>
            <a:r>
              <a:rPr lang="en-US" sz="1100" dirty="0" smtClean="0"/>
              <a:t>Modified Box-Pierce (</a:t>
            </a:r>
            <a:r>
              <a:rPr lang="en-US" sz="1100" dirty="0" err="1" smtClean="0"/>
              <a:t>Ljung</a:t>
            </a:r>
            <a:r>
              <a:rPr lang="en-US" sz="1100" dirty="0" smtClean="0"/>
              <a:t>-Box) Chi-Square statistic</a:t>
            </a:r>
          </a:p>
          <a:p>
            <a:endParaRPr lang="en-US" sz="1100" dirty="0" smtClean="0"/>
          </a:p>
          <a:p>
            <a:r>
              <a:rPr lang="nn-NO" sz="1100" dirty="0" smtClean="0"/>
              <a:t>Lag                  12     24       36     48</a:t>
            </a:r>
          </a:p>
          <a:p>
            <a:r>
              <a:rPr lang="it-IT" sz="1100" dirty="0" smtClean="0"/>
              <a:t>Chi-Square   19.2   32.9   41.1   49.8</a:t>
            </a:r>
          </a:p>
          <a:p>
            <a:r>
              <a:rPr lang="en-US" sz="1100" dirty="0" smtClean="0"/>
              <a:t>DF                   11     23       35      47</a:t>
            </a:r>
          </a:p>
          <a:p>
            <a:r>
              <a:rPr lang="en-US" sz="1100" dirty="0" smtClean="0"/>
              <a:t>P-Value     0.058  0.083  0.221  0.362</a:t>
            </a:r>
          </a:p>
          <a:p>
            <a:endParaRPr lang="en-US" sz="1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</a:rPr>
              <a:t>Diagnostics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</a:rPr>
              <a:t>checking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</a:rPr>
              <a:t>f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</a:rPr>
              <a:t>or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</a:rPr>
              <a:t>Example 3</a:t>
            </a:r>
            <a:endParaRPr lang="en-US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AutoShape 17"/>
          <p:cNvSpPr>
            <a:spLocks noChangeArrowheads="1"/>
          </p:cNvSpPr>
          <p:nvPr/>
        </p:nvSpPr>
        <p:spPr bwMode="auto">
          <a:xfrm>
            <a:off x="3276600" y="1905000"/>
            <a:ext cx="1371600" cy="454283"/>
          </a:xfrm>
          <a:prstGeom prst="foldedCorner">
            <a:avLst>
              <a:gd name="adj" fmla="val 1250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000" b="0" dirty="0">
                <a:solidFill>
                  <a:schemeClr val="tx1"/>
                </a:solidFill>
              </a:rPr>
              <a:t>The </a:t>
            </a:r>
            <a:r>
              <a:rPr lang="en-US" sz="1000" dirty="0" smtClean="0">
                <a:solidFill>
                  <a:schemeClr val="tx1"/>
                </a:solidFill>
              </a:rPr>
              <a:t>t </a:t>
            </a:r>
            <a:r>
              <a:rPr lang="en-US" sz="1000" dirty="0">
                <a:solidFill>
                  <a:schemeClr val="tx1"/>
                </a:solidFill>
              </a:rPr>
              <a:t>statistics</a:t>
            </a:r>
            <a:r>
              <a:rPr lang="en-US" sz="1000" b="0" dirty="0">
                <a:solidFill>
                  <a:schemeClr val="tx1"/>
                </a:solidFill>
              </a:rPr>
              <a:t> </a:t>
            </a:r>
            <a:r>
              <a:rPr lang="en-US" sz="1000" b="0" dirty="0" smtClean="0">
                <a:solidFill>
                  <a:schemeClr val="tx1"/>
                </a:solidFill>
              </a:rPr>
              <a:t>are </a:t>
            </a:r>
          </a:p>
          <a:p>
            <a:pPr>
              <a:defRPr/>
            </a:pPr>
            <a:r>
              <a:rPr lang="en-US" sz="1000" b="0" dirty="0" smtClean="0">
                <a:solidFill>
                  <a:schemeClr val="tx1"/>
                </a:solidFill>
              </a:rPr>
              <a:t>significant at </a:t>
            </a:r>
            <a:r>
              <a:rPr lang="el-GR" sz="1000" b="0" dirty="0" smtClean="0">
                <a:solidFill>
                  <a:schemeClr val="tx1"/>
                </a:solidFill>
              </a:rPr>
              <a:t>α</a:t>
            </a:r>
            <a:r>
              <a:rPr lang="en-US" sz="1000" b="0" dirty="0" smtClean="0">
                <a:solidFill>
                  <a:schemeClr val="tx1"/>
                </a:solidFill>
              </a:rPr>
              <a:t> = 5%</a:t>
            </a:r>
            <a:endParaRPr lang="en-US" sz="1000" b="0" dirty="0">
              <a:solidFill>
                <a:schemeClr val="tx1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rot="10800000">
            <a:off x="2971800" y="1981200"/>
            <a:ext cx="304800" cy="1524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AutoShape 17"/>
          <p:cNvSpPr>
            <a:spLocks noChangeArrowheads="1"/>
          </p:cNvSpPr>
          <p:nvPr/>
        </p:nvSpPr>
        <p:spPr bwMode="auto">
          <a:xfrm>
            <a:off x="7391400" y="1600201"/>
            <a:ext cx="1524000" cy="803731"/>
          </a:xfrm>
          <a:prstGeom prst="foldedCorner">
            <a:avLst>
              <a:gd name="adj" fmla="val 1250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000" b="0" dirty="0">
                <a:solidFill>
                  <a:schemeClr val="tx1"/>
                </a:solidFill>
              </a:rPr>
              <a:t>The </a:t>
            </a:r>
            <a:r>
              <a:rPr lang="en-US" sz="1000" dirty="0" smtClean="0">
                <a:solidFill>
                  <a:schemeClr val="tx1"/>
                </a:solidFill>
              </a:rPr>
              <a:t>t </a:t>
            </a:r>
            <a:r>
              <a:rPr lang="en-US" sz="1000" dirty="0">
                <a:solidFill>
                  <a:schemeClr val="tx1"/>
                </a:solidFill>
              </a:rPr>
              <a:t>statistics</a:t>
            </a:r>
            <a:r>
              <a:rPr lang="en-US" sz="1000" b="0" dirty="0">
                <a:solidFill>
                  <a:schemeClr val="tx1"/>
                </a:solidFill>
              </a:rPr>
              <a:t> </a:t>
            </a:r>
            <a:r>
              <a:rPr lang="en-US" sz="1000" b="0" dirty="0" smtClean="0">
                <a:solidFill>
                  <a:schemeClr val="tx1"/>
                </a:solidFill>
              </a:rPr>
              <a:t>is </a:t>
            </a:r>
          </a:p>
          <a:p>
            <a:pPr>
              <a:defRPr/>
            </a:pPr>
            <a:r>
              <a:rPr lang="en-US" sz="1000" b="0" dirty="0" smtClean="0">
                <a:solidFill>
                  <a:schemeClr val="tx1"/>
                </a:solidFill>
              </a:rPr>
              <a:t>not significant at </a:t>
            </a:r>
            <a:r>
              <a:rPr lang="el-GR" sz="1000" b="0" dirty="0" smtClean="0">
                <a:solidFill>
                  <a:schemeClr val="tx1"/>
                </a:solidFill>
              </a:rPr>
              <a:t>α</a:t>
            </a:r>
            <a:r>
              <a:rPr lang="en-US" sz="1000" b="0" dirty="0" smtClean="0">
                <a:solidFill>
                  <a:schemeClr val="tx1"/>
                </a:solidFill>
              </a:rPr>
              <a:t> = </a:t>
            </a:r>
            <a:r>
              <a:rPr lang="en-US" sz="1000" dirty="0" smtClean="0"/>
              <a:t>5</a:t>
            </a:r>
            <a:r>
              <a:rPr lang="en-US" sz="1000" b="0" dirty="0" smtClean="0">
                <a:solidFill>
                  <a:schemeClr val="tx1"/>
                </a:solidFill>
              </a:rPr>
              <a:t>%. Consider SARIMA(0,1,0)(1,1,0)</a:t>
            </a:r>
            <a:endParaRPr lang="en-US" sz="1000" b="0" dirty="0">
              <a:solidFill>
                <a:schemeClr val="tx1"/>
              </a:solidFill>
            </a:endParaRPr>
          </a:p>
        </p:txBody>
      </p:sp>
      <p:cxnSp>
        <p:nvCxnSpPr>
          <p:cNvPr id="13" name="Straight Arrow Connector 12"/>
          <p:cNvCxnSpPr>
            <a:stCxn id="9" idx="1"/>
          </p:cNvCxnSpPr>
          <p:nvPr/>
        </p:nvCxnSpPr>
        <p:spPr>
          <a:xfrm rot="10800000" flipV="1">
            <a:off x="7239000" y="2002067"/>
            <a:ext cx="152400" cy="34466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10800000">
            <a:off x="1828800" y="4648200"/>
            <a:ext cx="1214438" cy="7620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2971800" y="4724400"/>
            <a:ext cx="1828800" cy="685800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562600" y="5257800"/>
            <a:ext cx="3352800" cy="646331"/>
          </a:xfrm>
          <a:prstGeom prst="rect">
            <a:avLst/>
          </a:prstGeom>
          <a:solidFill>
            <a:srgbClr val="92D05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Conclusion: Both models are</a:t>
            </a:r>
          </a:p>
          <a:p>
            <a:r>
              <a:rPr lang="en-US" dirty="0" smtClean="0"/>
              <a:t>Adequate models. </a:t>
            </a:r>
            <a:endParaRPr lang="en-US" dirty="0"/>
          </a:p>
        </p:txBody>
      </p:sp>
      <p:sp>
        <p:nvSpPr>
          <p:cNvPr id="19" name="AutoShape 17"/>
          <p:cNvSpPr>
            <a:spLocks noChangeArrowheads="1"/>
          </p:cNvSpPr>
          <p:nvPr/>
        </p:nvSpPr>
        <p:spPr bwMode="auto">
          <a:xfrm>
            <a:off x="1066800" y="5410200"/>
            <a:ext cx="4105275" cy="454283"/>
          </a:xfrm>
          <a:prstGeom prst="foldedCorner">
            <a:avLst>
              <a:gd name="adj" fmla="val 1250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1000" b="0" dirty="0">
                <a:solidFill>
                  <a:schemeClr val="tx1"/>
                </a:solidFill>
              </a:rPr>
              <a:t>The </a:t>
            </a:r>
            <a:r>
              <a:rPr lang="en-US" sz="1000" dirty="0">
                <a:solidFill>
                  <a:schemeClr val="tx1"/>
                </a:solidFill>
              </a:rPr>
              <a:t>LBQ statistics</a:t>
            </a:r>
            <a:r>
              <a:rPr lang="en-US" sz="1000" b="0" dirty="0">
                <a:solidFill>
                  <a:schemeClr val="tx1"/>
                </a:solidFill>
              </a:rPr>
              <a:t> are </a:t>
            </a:r>
            <a:r>
              <a:rPr lang="en-US" sz="1000" b="0" dirty="0" smtClean="0">
                <a:solidFill>
                  <a:schemeClr val="tx1"/>
                </a:solidFill>
              </a:rPr>
              <a:t>not significant </a:t>
            </a:r>
            <a:r>
              <a:rPr lang="en-US" sz="1000" b="0" dirty="0">
                <a:solidFill>
                  <a:schemeClr val="tx1"/>
                </a:solidFill>
              </a:rPr>
              <a:t>as indicated by the </a:t>
            </a:r>
            <a:r>
              <a:rPr lang="en-US" sz="1000" dirty="0" smtClean="0"/>
              <a:t>p</a:t>
            </a:r>
            <a:r>
              <a:rPr lang="en-US" sz="1000" b="0" dirty="0" smtClean="0">
                <a:solidFill>
                  <a:schemeClr val="tx1"/>
                </a:solidFill>
              </a:rPr>
              <a:t>-values greater than 0.05, except at lag 12</a:t>
            </a:r>
            <a:endParaRPr lang="en-US" sz="1000" b="0" dirty="0">
              <a:solidFill>
                <a:schemeClr val="tx1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flipV="1">
            <a:off x="3124200" y="4724400"/>
            <a:ext cx="2590800" cy="9906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>
          <a:xfrm>
            <a:off x="6705600" y="5867400"/>
            <a:ext cx="2133600" cy="365125"/>
          </a:xfrm>
        </p:spPr>
        <p:txBody>
          <a:bodyPr/>
          <a:lstStyle/>
          <a:p>
            <a:pPr>
              <a:defRPr/>
            </a:pPr>
            <a:fld id="{C21B6E7B-64D6-4E98-9E09-9FB0A1222F75}" type="slidenum">
              <a:rPr lang="en-MY" smtClean="0">
                <a:solidFill>
                  <a:schemeClr val="accent2">
                    <a:lumMod val="75000"/>
                  </a:schemeClr>
                </a:solidFill>
              </a:rPr>
              <a:pPr>
                <a:defRPr/>
              </a:pPr>
              <a:t>17</a:t>
            </a:fld>
            <a:endParaRPr lang="en-MY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</a:rPr>
              <a:t>Forecasting</a:t>
            </a:r>
            <a:endParaRPr lang="en-US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8229600" cy="4525963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Garamond" pitchFamily="18" charset="0"/>
              </a:rPr>
              <a:t>Once the fitted model has been selected, it can be used to generate forecasts for future time periods. </a:t>
            </a:r>
          </a:p>
          <a:p>
            <a:r>
              <a:rPr lang="en-US" sz="2800" dirty="0" smtClean="0">
                <a:latin typeface="Garamond" pitchFamily="18" charset="0"/>
                <a:ea typeface="新細明體" pitchFamily="18" charset="-120"/>
                <a:cs typeface="Times New Roman" pitchFamily="18" charset="0"/>
              </a:rPr>
              <a:t>The forecast values of h-period ahead for SARMA(</a:t>
            </a:r>
            <a:r>
              <a:rPr lang="en-US" sz="2800" dirty="0" err="1" smtClean="0">
                <a:latin typeface="Garamond" pitchFamily="18" charset="0"/>
                <a:ea typeface="新細明體" pitchFamily="18" charset="-120"/>
                <a:cs typeface="Times New Roman" pitchFamily="18" charset="0"/>
              </a:rPr>
              <a:t>p,d,q</a:t>
            </a:r>
            <a:r>
              <a:rPr lang="en-US" sz="2800" dirty="0" smtClean="0">
                <a:latin typeface="Garamond" pitchFamily="18" charset="0"/>
                <a:ea typeface="新細明體" pitchFamily="18" charset="-120"/>
                <a:cs typeface="Times New Roman" pitchFamily="18" charset="0"/>
              </a:rPr>
              <a:t>)(P,D,Q) model is given by</a:t>
            </a:r>
          </a:p>
          <a:p>
            <a:endParaRPr lang="en-US" sz="2800" dirty="0" smtClean="0">
              <a:latin typeface="Garamond" pitchFamily="18" charset="0"/>
              <a:ea typeface="新細明體" pitchFamily="18" charset="-120"/>
              <a:cs typeface="Times New Roman" pitchFamily="18" charset="0"/>
            </a:endParaRPr>
          </a:p>
          <a:p>
            <a:pPr>
              <a:buNone/>
            </a:pPr>
            <a:r>
              <a:rPr lang="en-US" sz="2800" dirty="0" smtClean="0">
                <a:latin typeface="Garamond" pitchFamily="18" charset="0"/>
                <a:ea typeface="新細明體" pitchFamily="18" charset="-120"/>
                <a:cs typeface="Times New Roman" pitchFamily="18" charset="0"/>
              </a:rPr>
              <a:t>    </a:t>
            </a:r>
          </a:p>
          <a:p>
            <a:pPr marL="0" indent="0">
              <a:buNone/>
            </a:pPr>
            <a:r>
              <a:rPr lang="en-US" sz="2800" dirty="0" smtClean="0">
                <a:latin typeface="Garamond" pitchFamily="18" charset="0"/>
                <a:ea typeface="新細明體" pitchFamily="18" charset="-120"/>
                <a:cs typeface="Times New Roman" pitchFamily="18" charset="0"/>
              </a:rPr>
              <a:t>where the forecast values of the SARIMA model may be found by replaced by their estimates when the actual values are not available.  </a:t>
            </a:r>
          </a:p>
          <a:p>
            <a:endParaRPr lang="en-US" dirty="0"/>
          </a:p>
        </p:txBody>
      </p:sp>
      <p:graphicFrame>
        <p:nvGraphicFramePr>
          <p:cNvPr id="43011" name="Object 3"/>
          <p:cNvGraphicFramePr>
            <a:graphicFrameLocks noChangeAspect="1"/>
          </p:cNvGraphicFramePr>
          <p:nvPr/>
        </p:nvGraphicFramePr>
        <p:xfrm>
          <a:off x="1427162" y="3810000"/>
          <a:ext cx="6754547" cy="533400"/>
        </p:xfrm>
        <a:graphic>
          <a:graphicData uri="http://schemas.openxmlformats.org/presentationml/2006/ole">
            <p:oleObj spid="_x0000_s247810" name="Equation" r:id="rId3" imgW="3377880" imgH="266400" progId="Equation.3">
              <p:embed/>
            </p:oleObj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29400" y="5867400"/>
            <a:ext cx="2133600" cy="365125"/>
          </a:xfrm>
        </p:spPr>
        <p:txBody>
          <a:bodyPr/>
          <a:lstStyle/>
          <a:p>
            <a:pPr>
              <a:defRPr/>
            </a:pPr>
            <a:fld id="{C21B6E7B-64D6-4E98-9E09-9FB0A1222F75}" type="slidenum">
              <a:rPr lang="en-MY" smtClean="0">
                <a:solidFill>
                  <a:schemeClr val="accent2">
                    <a:lumMod val="75000"/>
                  </a:schemeClr>
                </a:solidFill>
              </a:rPr>
              <a:pPr>
                <a:defRPr/>
              </a:pPr>
              <a:t>18</a:t>
            </a:fld>
            <a:endParaRPr lang="en-MY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Garamond" pitchFamily="18" charset="0"/>
              </a:rPr>
              <a:t>Example</a:t>
            </a:r>
            <a:endParaRPr lang="en-US" sz="3200" b="1" dirty="0">
              <a:solidFill>
                <a:schemeClr val="accent2">
                  <a:lumMod val="75000"/>
                </a:schemeClr>
              </a:solidFill>
              <a:latin typeface="Garamond" pitchFamily="18" charset="0"/>
            </a:endParaRPr>
          </a:p>
        </p:txBody>
      </p:sp>
      <p:graphicFrame>
        <p:nvGraphicFramePr>
          <p:cNvPr id="4" name="Chart 3"/>
          <p:cNvGraphicFramePr/>
          <p:nvPr/>
        </p:nvGraphicFramePr>
        <p:xfrm>
          <a:off x="457200" y="2895600"/>
          <a:ext cx="3886200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/>
          <p:cNvSpPr/>
          <p:nvPr/>
        </p:nvSpPr>
        <p:spPr>
          <a:xfrm>
            <a:off x="990600" y="1219200"/>
            <a:ext cx="76200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 algn="just">
              <a:lnSpc>
                <a:spcPct val="90000"/>
              </a:lnSpc>
            </a:pPr>
            <a:r>
              <a:rPr lang="en-US" sz="2000" dirty="0" smtClean="0">
                <a:latin typeface="Garamond" pitchFamily="18" charset="0"/>
              </a:rPr>
              <a:t>The monthly </a:t>
            </a:r>
            <a:r>
              <a:rPr lang="en-US" sz="2000" dirty="0">
                <a:latin typeface="Garamond" pitchFamily="18" charset="0"/>
              </a:rPr>
              <a:t>data of fishery landing in East </a:t>
            </a:r>
            <a:r>
              <a:rPr lang="en-US" sz="2000" dirty="0" smtClean="0">
                <a:latin typeface="Garamond" pitchFamily="18" charset="0"/>
              </a:rPr>
              <a:t>Johor, </a:t>
            </a:r>
            <a:r>
              <a:rPr lang="en-US" sz="2000" dirty="0">
                <a:latin typeface="Garamond" pitchFamily="18" charset="0"/>
              </a:rPr>
              <a:t>covering </a:t>
            </a:r>
            <a:r>
              <a:rPr lang="en-US" sz="2000" dirty="0" smtClean="0">
                <a:latin typeface="Garamond" pitchFamily="18" charset="0"/>
              </a:rPr>
              <a:t>the period </a:t>
            </a:r>
            <a:r>
              <a:rPr lang="en-US" sz="2000" dirty="0">
                <a:latin typeface="Garamond" pitchFamily="18" charset="0"/>
              </a:rPr>
              <a:t>from January 2001 to December 2012 with a total of 144 observations are used, as shown in Fig. 4. </a:t>
            </a:r>
            <a:r>
              <a:rPr lang="en-US" sz="2000" dirty="0" smtClean="0">
                <a:latin typeface="Garamond" pitchFamily="18" charset="0"/>
              </a:rPr>
              <a:t>The time plot shows a clear seasonal pattern and the series fluctuate around a constant mean. The ACF cuts of to zero quickly and significance in the large values at the seasonal lags 12, 24 and 36.</a:t>
            </a:r>
          </a:p>
          <a:p>
            <a:pPr algn="just"/>
            <a:endParaRPr lang="en-US" sz="2000" dirty="0">
              <a:latin typeface="Garamond" pitchFamily="18" charset="0"/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5800" y="2895600"/>
            <a:ext cx="42291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AutoShape 24"/>
          <p:cNvSpPr>
            <a:spLocks noChangeArrowheads="1"/>
          </p:cNvSpPr>
          <p:nvPr/>
        </p:nvSpPr>
        <p:spPr bwMode="auto">
          <a:xfrm>
            <a:off x="3124200" y="2819400"/>
            <a:ext cx="1296988" cy="629007"/>
          </a:xfrm>
          <a:prstGeom prst="foldedCorner">
            <a:avLst>
              <a:gd name="adj" fmla="val 1250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1000" b="0" dirty="0">
                <a:solidFill>
                  <a:schemeClr val="tx1"/>
                </a:solidFill>
              </a:rPr>
              <a:t>The series show </a:t>
            </a:r>
            <a:r>
              <a:rPr lang="en-US" sz="1000" b="0" dirty="0" smtClean="0">
                <a:solidFill>
                  <a:schemeClr val="tx1"/>
                </a:solidFill>
              </a:rPr>
              <a:t>no</a:t>
            </a:r>
            <a:r>
              <a:rPr lang="en-US" sz="1000" dirty="0" smtClean="0">
                <a:solidFill>
                  <a:schemeClr val="tx1"/>
                </a:solidFill>
              </a:rPr>
              <a:t> trend and a clear seasonal pattern</a:t>
            </a:r>
            <a:endParaRPr lang="en-US" sz="1000" b="0" dirty="0">
              <a:solidFill>
                <a:schemeClr val="tx1"/>
              </a:solidFill>
            </a:endParaRPr>
          </a:p>
        </p:txBody>
      </p:sp>
      <p:sp>
        <p:nvSpPr>
          <p:cNvPr id="9" name="AutoShape 27"/>
          <p:cNvSpPr>
            <a:spLocks noChangeArrowheads="1"/>
          </p:cNvSpPr>
          <p:nvPr/>
        </p:nvSpPr>
        <p:spPr bwMode="auto">
          <a:xfrm>
            <a:off x="4114800" y="5715000"/>
            <a:ext cx="3095625" cy="629007"/>
          </a:xfrm>
          <a:prstGeom prst="foldedCorner">
            <a:avLst>
              <a:gd name="adj" fmla="val 12500"/>
            </a:avLst>
          </a:prstGeom>
          <a:solidFill>
            <a:srgbClr val="CCFF99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1000" b="0" dirty="0">
                <a:solidFill>
                  <a:schemeClr val="tx1"/>
                </a:solidFill>
              </a:rPr>
              <a:t>The </a:t>
            </a:r>
            <a:r>
              <a:rPr lang="en-US" sz="1000" b="0" dirty="0" smtClean="0">
                <a:solidFill>
                  <a:schemeClr val="tx1"/>
                </a:solidFill>
              </a:rPr>
              <a:t>ACF trailed off </a:t>
            </a:r>
            <a:r>
              <a:rPr lang="en-US" sz="1000" b="0" dirty="0">
                <a:solidFill>
                  <a:schemeClr val="tx1"/>
                </a:solidFill>
              </a:rPr>
              <a:t>to zero rather </a:t>
            </a:r>
            <a:r>
              <a:rPr lang="en-US" sz="1000" b="0" dirty="0" smtClean="0">
                <a:solidFill>
                  <a:schemeClr val="tx1"/>
                </a:solidFill>
              </a:rPr>
              <a:t>quickly</a:t>
            </a:r>
            <a:r>
              <a:rPr lang="en-US" sz="1000" b="0" dirty="0" smtClean="0">
                <a:solidFill>
                  <a:schemeClr val="tx1"/>
                </a:solidFill>
                <a:sym typeface="Wingdings" pitchFamily="2" charset="2"/>
              </a:rPr>
              <a:t> </a:t>
            </a:r>
            <a:r>
              <a:rPr lang="en-US" sz="1000" dirty="0" smtClean="0">
                <a:sym typeface="Wingdings" pitchFamily="2" charset="2"/>
              </a:rPr>
              <a:t>no</a:t>
            </a:r>
            <a:r>
              <a:rPr lang="en-US" sz="1000" b="0" dirty="0" smtClean="0">
                <a:solidFill>
                  <a:schemeClr val="tx1"/>
                </a:solidFill>
                <a:sym typeface="Wingdings" pitchFamily="2" charset="2"/>
              </a:rPr>
              <a:t> </a:t>
            </a:r>
            <a:r>
              <a:rPr lang="en-US" sz="1000" dirty="0">
                <a:solidFill>
                  <a:schemeClr val="tx1"/>
                </a:solidFill>
                <a:sym typeface="Wingdings" pitchFamily="2" charset="2"/>
              </a:rPr>
              <a:t>trend</a:t>
            </a:r>
            <a:r>
              <a:rPr lang="en-US" sz="1000" b="0" dirty="0">
                <a:solidFill>
                  <a:schemeClr val="tx1"/>
                </a:solidFill>
                <a:sym typeface="Wingdings" pitchFamily="2" charset="2"/>
              </a:rPr>
              <a:t> exists and </a:t>
            </a:r>
            <a:r>
              <a:rPr lang="en-US" sz="1000" b="0" dirty="0" smtClean="0">
                <a:solidFill>
                  <a:schemeClr val="tx1"/>
                </a:solidFill>
                <a:sym typeface="Wingdings" pitchFamily="2" charset="2"/>
              </a:rPr>
              <a:t>ACF </a:t>
            </a:r>
            <a:r>
              <a:rPr lang="en-US" sz="1000" dirty="0" smtClean="0">
                <a:sym typeface="Wingdings" pitchFamily="2" charset="2"/>
              </a:rPr>
              <a:t>at lags 12, 24, 36 are significantly and slowly decreasing (</a:t>
            </a:r>
            <a:r>
              <a:rPr lang="en-US" sz="1000" b="0" dirty="0" smtClean="0">
                <a:solidFill>
                  <a:schemeClr val="tx1"/>
                </a:solidFill>
                <a:sym typeface="Wingdings" pitchFamily="2" charset="2"/>
              </a:rPr>
              <a:t>seasonality exits)</a:t>
            </a:r>
            <a:endParaRPr lang="en-US" sz="1000" b="0" dirty="0">
              <a:solidFill>
                <a:schemeClr val="tx1"/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6781800" y="5867400"/>
            <a:ext cx="2133600" cy="365125"/>
          </a:xfrm>
        </p:spPr>
        <p:txBody>
          <a:bodyPr/>
          <a:lstStyle/>
          <a:p>
            <a:pPr>
              <a:defRPr/>
            </a:pPr>
            <a:fld id="{C21B6E7B-64D6-4E98-9E09-9FB0A1222F75}" type="slidenum">
              <a:rPr lang="en-MY" smtClean="0">
                <a:solidFill>
                  <a:schemeClr val="accent2">
                    <a:lumMod val="75000"/>
                  </a:schemeClr>
                </a:solidFill>
              </a:rPr>
              <a:pPr>
                <a:defRPr/>
              </a:pPr>
              <a:t>19</a:t>
            </a:fld>
            <a:endParaRPr lang="en-MY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914400"/>
            <a:ext cx="8229600" cy="884238"/>
          </a:xfrm>
        </p:spPr>
        <p:txBody>
          <a:bodyPr/>
          <a:lstStyle/>
          <a:p>
            <a:r>
              <a:rPr lang="en-MY" sz="36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Chap </a:t>
            </a:r>
            <a:r>
              <a:rPr lang="en-MY" sz="36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7</a:t>
            </a:r>
            <a:r>
              <a:rPr lang="en-MY" sz="3600" b="1" dirty="0" smtClean="0">
                <a:solidFill>
                  <a:schemeClr val="accent2">
                    <a:lumMod val="75000"/>
                  </a:schemeClr>
                </a:solidFill>
                <a:latin typeface="+mn-lt"/>
              </a:rPr>
              <a:t>: Seasonal ARIMA models </a:t>
            </a:r>
            <a:r>
              <a:rPr lang="en-MY" sz="3600" b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MY" sz="3600" b="1" dirty="0" smtClean="0">
                <a:solidFill>
                  <a:schemeClr val="accent2">
                    <a:lumMod val="75000"/>
                  </a:schemeClr>
                </a:solidFill>
              </a:rPr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 smtClean="0">
                <a:latin typeface="Garamond" pitchFamily="18" charset="0"/>
              </a:rPr>
              <a:t>Outline:</a:t>
            </a:r>
          </a:p>
          <a:p>
            <a:pPr marL="685800" indent="-334963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Introduction to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SARIMA models</a:t>
            </a:r>
          </a:p>
          <a:p>
            <a:pPr marL="685800" indent="-334963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Seasonality and ARIMA models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685800" indent="-334963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Box-Jenkins methodology</a:t>
            </a:r>
          </a:p>
          <a:p>
            <a:pPr marL="685800" indent="-334963"/>
            <a:r>
              <a:rPr lang="en-US" altLang="zh-TW" sz="2400" dirty="0" smtClean="0"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Stationary</a:t>
            </a:r>
          </a:p>
          <a:p>
            <a:pPr marL="685800" indent="-334963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Model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identification</a:t>
            </a:r>
            <a:fld id="{CA924701-4448-43AF-B06F-D8BFD5940B0E}" type="slidenum">
              <a:rPr lang="en-US" sz="2400" smtClean="0">
                <a:latin typeface="Times New Roman" pitchFamily="18" charset="0"/>
                <a:cs typeface="Times New Roman" pitchFamily="18" charset="0"/>
              </a:rPr>
              <a:t>2</a:t>
            </a:fld>
            <a:fld id="{072418E3-11CD-426B-8D2B-3940AD68D468}" type="slidenum">
              <a:rPr lang="en-US" sz="2400" smtClean="0">
                <a:latin typeface="Times New Roman" pitchFamily="18" charset="0"/>
                <a:cs typeface="Times New Roman" pitchFamily="18" charset="0"/>
              </a:rPr>
              <a:t>2</a:t>
            </a:fld>
            <a:fld id="{AC98383C-8E9D-4B37-94BF-D02DBDF07B67}" type="slidenum">
              <a:rPr lang="en-US" sz="2400" smtClean="0">
                <a:latin typeface="Times New Roman" pitchFamily="18" charset="0"/>
                <a:cs typeface="Times New Roman" pitchFamily="18" charset="0"/>
              </a:rPr>
              <a:t>2</a:t>
            </a:fld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685800" indent="-334963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Parameter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estimation</a:t>
            </a:r>
          </a:p>
          <a:p>
            <a:pPr marL="685800" indent="-334963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Diagnostic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checking</a:t>
            </a:r>
          </a:p>
          <a:p>
            <a:pPr marL="685800" indent="-334963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Forecasting</a:t>
            </a:r>
          </a:p>
          <a:p>
            <a:pPr marL="685800" indent="-334963"/>
            <a:endParaRPr lang="en-US" sz="24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685800" indent="-334963"/>
            <a:endParaRPr lang="en-US" altLang="zh-TW" sz="24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ea typeface="新細明體" pitchFamily="18" charset="-120"/>
              <a:cs typeface="Times New Roman" pitchFamily="18" charset="0"/>
            </a:endParaRPr>
          </a:p>
          <a:p>
            <a:pPr marL="685800" indent="-334963"/>
            <a:endParaRPr lang="en-US" sz="24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685800" indent="-334963"/>
            <a:endParaRPr lang="en-US" sz="2400" dirty="0">
              <a:latin typeface="Garamond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81800" y="5791200"/>
            <a:ext cx="2133600" cy="365125"/>
          </a:xfrm>
        </p:spPr>
        <p:txBody>
          <a:bodyPr/>
          <a:lstStyle/>
          <a:p>
            <a:pPr>
              <a:defRPr/>
            </a:pPr>
            <a:fld id="{C21B6E7B-64D6-4E98-9E09-9FB0A1222F75}" type="slidenum">
              <a:rPr lang="en-MY" smtClean="0">
                <a:solidFill>
                  <a:schemeClr val="accent2">
                    <a:lumMod val="75000"/>
                  </a:schemeClr>
                </a:solidFill>
              </a:rPr>
              <a:pPr>
                <a:defRPr/>
              </a:pPr>
              <a:t>2</a:t>
            </a:fld>
            <a:endParaRPr lang="en-MY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Seasonal differencing</a:t>
            </a:r>
            <a:endParaRPr lang="en-US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latin typeface="Garamond" pitchFamily="18" charset="0"/>
              </a:rPr>
              <a:t>ACF at the seasonal lags 12, 24 and 36 were large and failed to die out quickly. This suggested the series is non-stationary seasonality data . </a:t>
            </a:r>
            <a:r>
              <a:rPr lang="en-US" sz="2800" dirty="0" smtClean="0">
                <a:latin typeface="Garamond" pitchFamily="18" charset="0"/>
                <a:cs typeface="Times New Roman" pitchFamily="18" charset="0"/>
              </a:rPr>
              <a:t>Thus with non-stationary seasonal data, we have to difference the observations using</a:t>
            </a:r>
          </a:p>
          <a:p>
            <a:pPr lvl="1" algn="just">
              <a:buNone/>
            </a:pPr>
            <a:r>
              <a:rPr lang="en-US" dirty="0" smtClean="0">
                <a:latin typeface="Garamond" pitchFamily="18" charset="0"/>
                <a:cs typeface="Times New Roman" pitchFamily="18" charset="0"/>
              </a:rPr>
              <a:t>					</a:t>
            </a:r>
          </a:p>
          <a:p>
            <a:pPr lvl="1" algn="just">
              <a:buNone/>
            </a:pPr>
            <a:r>
              <a:rPr lang="en-US" dirty="0" smtClean="0">
                <a:latin typeface="Garamond" pitchFamily="18" charset="0"/>
                <a:cs typeface="Times New Roman" pitchFamily="18" charset="0"/>
              </a:rPr>
              <a:t> </a:t>
            </a:r>
          </a:p>
          <a:p>
            <a:pPr lvl="1" algn="just">
              <a:buNone/>
            </a:pPr>
            <a:r>
              <a:rPr lang="en-US" dirty="0" smtClean="0">
                <a:latin typeface="Garamond" pitchFamily="18" charset="0"/>
                <a:cs typeface="Times New Roman" pitchFamily="18" charset="0"/>
              </a:rPr>
              <a:t>where s = 12</a:t>
            </a:r>
            <a:endParaRPr lang="en-US" dirty="0" smtClean="0">
              <a:latin typeface="Garamond" pitchFamily="18" charset="0"/>
            </a:endParaRPr>
          </a:p>
          <a:p>
            <a:pPr algn="just"/>
            <a:endParaRPr lang="en-US" sz="2800" dirty="0">
              <a:latin typeface="Garamond" pitchFamily="18" charset="0"/>
            </a:endParaRPr>
          </a:p>
        </p:txBody>
      </p:sp>
      <p:graphicFrame>
        <p:nvGraphicFramePr>
          <p:cNvPr id="23554" name="Object 2"/>
          <p:cNvGraphicFramePr>
            <a:graphicFrameLocks noChangeAspect="1"/>
          </p:cNvGraphicFramePr>
          <p:nvPr/>
        </p:nvGraphicFramePr>
        <p:xfrm>
          <a:off x="2133600" y="4038600"/>
          <a:ext cx="3706812" cy="592138"/>
        </p:xfrm>
        <a:graphic>
          <a:graphicData uri="http://schemas.openxmlformats.org/presentationml/2006/ole">
            <p:oleObj spid="_x0000_s248834" name="Equation" r:id="rId3" imgW="1587240" imgH="253800" progId="Equation.3">
              <p:embed/>
            </p:oleObj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05600" y="5867400"/>
            <a:ext cx="2133600" cy="365125"/>
          </a:xfrm>
        </p:spPr>
        <p:txBody>
          <a:bodyPr/>
          <a:lstStyle/>
          <a:p>
            <a:pPr>
              <a:defRPr/>
            </a:pPr>
            <a:fld id="{C21B6E7B-64D6-4E98-9E09-9FB0A1222F75}" type="slidenum">
              <a:rPr lang="en-MY" smtClean="0">
                <a:solidFill>
                  <a:schemeClr val="accent2">
                    <a:lumMod val="75000"/>
                  </a:schemeClr>
                </a:solidFill>
              </a:rPr>
              <a:pPr>
                <a:defRPr/>
              </a:pPr>
              <a:t>20</a:t>
            </a:fld>
            <a:endParaRPr lang="en-MY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Seasonal differencing</a:t>
            </a:r>
            <a:endParaRPr lang="en-US" sz="3200" b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3886200"/>
            <a:ext cx="3810000" cy="2463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5800" y="3886200"/>
            <a:ext cx="3848100" cy="2413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3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5800" y="1143000"/>
            <a:ext cx="38862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TextBox 14"/>
          <p:cNvSpPr txBox="1"/>
          <p:nvPr/>
        </p:nvSpPr>
        <p:spPr>
          <a:xfrm>
            <a:off x="304800" y="2971800"/>
            <a:ext cx="1969578" cy="46166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Garamond" pitchFamily="18" charset="0"/>
              </a:rPr>
              <a:t>The series after seasonal</a:t>
            </a:r>
          </a:p>
          <a:p>
            <a:r>
              <a:rPr lang="en-US" sz="1200" dirty="0" smtClean="0">
                <a:latin typeface="Garamond" pitchFamily="18" charset="0"/>
              </a:rPr>
              <a:t> differencing shows stationary</a:t>
            </a:r>
            <a:endParaRPr lang="en-US" sz="1200" dirty="0">
              <a:latin typeface="Garamond" pitchFamily="18" charset="0"/>
            </a:endParaRPr>
          </a:p>
        </p:txBody>
      </p:sp>
      <p:sp>
        <p:nvSpPr>
          <p:cNvPr id="16" name="AutoShape 22"/>
          <p:cNvSpPr>
            <a:spLocks noChangeArrowheads="1"/>
          </p:cNvSpPr>
          <p:nvPr/>
        </p:nvSpPr>
        <p:spPr bwMode="auto">
          <a:xfrm>
            <a:off x="4724401" y="1219200"/>
            <a:ext cx="3886200" cy="2620863"/>
          </a:xfrm>
          <a:prstGeom prst="foldedCorner">
            <a:avLst>
              <a:gd name="adj" fmla="val 1250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b="0" dirty="0" smtClean="0">
                <a:solidFill>
                  <a:schemeClr val="tx1"/>
                </a:solidFill>
                <a:latin typeface="Garamond" pitchFamily="18" charset="0"/>
              </a:rPr>
              <a:t>Comparing the ACF with their error limits, the </a:t>
            </a:r>
            <a:r>
              <a:rPr lang="en-US" dirty="0" smtClean="0">
                <a:solidFill>
                  <a:schemeClr val="tx1"/>
                </a:solidFill>
                <a:latin typeface="Garamond" pitchFamily="18" charset="0"/>
              </a:rPr>
              <a:t>significant  ACF are</a:t>
            </a:r>
            <a:r>
              <a:rPr lang="en-US" b="0" dirty="0" smtClean="0">
                <a:solidFill>
                  <a:schemeClr val="tx1"/>
                </a:solidFill>
                <a:latin typeface="Garamond" pitchFamily="18" charset="0"/>
              </a:rPr>
              <a:t> at lag 1, 7 and 12, </a:t>
            </a:r>
            <a:r>
              <a:rPr lang="en-US" dirty="0" smtClean="0">
                <a:latin typeface="Garamond" pitchFamily="18" charset="0"/>
              </a:rPr>
              <a:t>, indicating MA(1) and SMA(1) behavior.</a:t>
            </a:r>
            <a:r>
              <a:rPr lang="en-US" b="0" dirty="0" smtClean="0">
                <a:solidFill>
                  <a:schemeClr val="tx1"/>
                </a:solidFill>
                <a:latin typeface="Garamond" pitchFamily="18" charset="0"/>
              </a:rPr>
              <a:t> The </a:t>
            </a:r>
            <a:r>
              <a:rPr lang="en-US" dirty="0" smtClean="0">
                <a:solidFill>
                  <a:schemeClr val="tx1"/>
                </a:solidFill>
                <a:latin typeface="Garamond" pitchFamily="18" charset="0"/>
              </a:rPr>
              <a:t>PACF</a:t>
            </a:r>
            <a:r>
              <a:rPr lang="en-US" b="0" dirty="0" smtClean="0">
                <a:solidFill>
                  <a:schemeClr val="tx1"/>
                </a:solidFill>
                <a:latin typeface="Garamond" pitchFamily="18" charset="0"/>
              </a:rPr>
              <a:t> appears to </a:t>
            </a:r>
            <a:r>
              <a:rPr lang="en-US" dirty="0" smtClean="0">
                <a:solidFill>
                  <a:schemeClr val="tx1"/>
                </a:solidFill>
                <a:latin typeface="Garamond" pitchFamily="18" charset="0"/>
              </a:rPr>
              <a:t>cut off</a:t>
            </a:r>
            <a:r>
              <a:rPr lang="en-US" b="0" dirty="0" smtClean="0">
                <a:solidFill>
                  <a:schemeClr val="tx1"/>
                </a:solidFill>
                <a:latin typeface="Garamond" pitchFamily="18" charset="0"/>
              </a:rPr>
              <a:t> after lag 1, 6, 12, 13, 24 indicating </a:t>
            </a:r>
            <a:r>
              <a:rPr lang="en-US" dirty="0" smtClean="0">
                <a:solidFill>
                  <a:schemeClr val="tx1"/>
                </a:solidFill>
                <a:latin typeface="Garamond" pitchFamily="18" charset="0"/>
              </a:rPr>
              <a:t>AR(1) and SAR(2)</a:t>
            </a:r>
            <a:r>
              <a:rPr lang="en-US" b="0" dirty="0" smtClean="0">
                <a:solidFill>
                  <a:schemeClr val="tx1"/>
                </a:solidFill>
                <a:latin typeface="Garamond" pitchFamily="18" charset="0"/>
              </a:rPr>
              <a:t> behavior </a:t>
            </a:r>
            <a:r>
              <a:rPr lang="en-US" b="0" dirty="0" smtClean="0">
                <a:solidFill>
                  <a:schemeClr val="tx1"/>
                </a:solidFill>
                <a:latin typeface="Garamond" pitchFamily="18" charset="0"/>
                <a:sym typeface="Wingdings" pitchFamily="2" charset="2"/>
              </a:rPr>
              <a:t> we will try: S</a:t>
            </a:r>
            <a:r>
              <a:rPr lang="en-US" dirty="0" smtClean="0">
                <a:solidFill>
                  <a:schemeClr val="tx1"/>
                </a:solidFill>
                <a:latin typeface="Garamond" pitchFamily="18" charset="0"/>
                <a:sym typeface="Wingdings" pitchFamily="2" charset="2"/>
              </a:rPr>
              <a:t>ARIMA(1,0,0)(2,1,0)</a:t>
            </a:r>
            <a:r>
              <a:rPr lang="en-US" sz="1200" dirty="0" smtClean="0">
                <a:solidFill>
                  <a:schemeClr val="tx1"/>
                </a:solidFill>
                <a:latin typeface="Garamond" pitchFamily="18" charset="0"/>
                <a:sym typeface="Wingdings" pitchFamily="2" charset="2"/>
              </a:rPr>
              <a:t>12</a:t>
            </a:r>
            <a:r>
              <a:rPr lang="en-US" sz="1400" b="0" dirty="0" smtClean="0">
                <a:solidFill>
                  <a:schemeClr val="tx1"/>
                </a:solidFill>
                <a:latin typeface="Garamond" pitchFamily="18" charset="0"/>
                <a:sym typeface="Wingdings" pitchFamily="2" charset="2"/>
              </a:rPr>
              <a:t> </a:t>
            </a:r>
            <a:r>
              <a:rPr lang="en-US" sz="1400" b="0" dirty="0" smtClean="0">
                <a:latin typeface="Garamond" pitchFamily="18" charset="0"/>
                <a:sym typeface="Wingdings" pitchFamily="2" charset="2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Garamond" pitchFamily="18" charset="0"/>
                <a:sym typeface="Wingdings" pitchFamily="2" charset="2"/>
              </a:rPr>
              <a:t> and SARIMA(0,0,1)(0,1,1)</a:t>
            </a:r>
            <a:r>
              <a:rPr lang="en-US" sz="1400" dirty="0" smtClean="0">
                <a:solidFill>
                  <a:schemeClr val="tx1"/>
                </a:solidFill>
                <a:latin typeface="Garamond" pitchFamily="18" charset="0"/>
                <a:sym typeface="Wingdings" pitchFamily="2" charset="2"/>
              </a:rPr>
              <a:t>12</a:t>
            </a:r>
            <a:endParaRPr lang="en-US" dirty="0">
              <a:solidFill>
                <a:schemeClr val="tx1"/>
              </a:solidFill>
              <a:latin typeface="Garamond" pitchFamily="18" charset="0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rot="10800000" flipV="1">
            <a:off x="4038600" y="3581400"/>
            <a:ext cx="2057400" cy="10668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16200000" flipH="1">
            <a:off x="5715000" y="3962400"/>
            <a:ext cx="838200" cy="762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6705600" y="5867400"/>
            <a:ext cx="2133600" cy="365125"/>
          </a:xfrm>
        </p:spPr>
        <p:txBody>
          <a:bodyPr/>
          <a:lstStyle/>
          <a:p>
            <a:pPr>
              <a:defRPr/>
            </a:pPr>
            <a:fld id="{C21B6E7B-64D6-4E98-9E09-9FB0A1222F75}" type="slidenum">
              <a:rPr lang="en-MY" smtClean="0">
                <a:solidFill>
                  <a:schemeClr val="accent2">
                    <a:lumMod val="75000"/>
                  </a:schemeClr>
                </a:solidFill>
              </a:rPr>
              <a:pPr>
                <a:defRPr/>
              </a:pPr>
              <a:t>21</a:t>
            </a:fld>
            <a:endParaRPr lang="en-MY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</a:rPr>
              <a:t>ARIMA with MINITAB</a:t>
            </a:r>
            <a:endParaRPr lang="en-US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1533465"/>
            <a:ext cx="3581400" cy="504753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Garamond" pitchFamily="18" charset="0"/>
              </a:rPr>
              <a:t>Final Estimates of Parameters</a:t>
            </a:r>
          </a:p>
          <a:p>
            <a:endParaRPr lang="en-US" sz="1400" dirty="0" smtClean="0">
              <a:latin typeface="Garamond" pitchFamily="18" charset="0"/>
            </a:endParaRPr>
          </a:p>
          <a:p>
            <a:r>
              <a:rPr lang="fr-FR" sz="1400" dirty="0" smtClean="0">
                <a:latin typeface="Garamond" pitchFamily="18" charset="0"/>
              </a:rPr>
              <a:t>Type        </a:t>
            </a:r>
            <a:r>
              <a:rPr lang="fr-FR" sz="1400" dirty="0" err="1" smtClean="0">
                <a:latin typeface="Garamond" pitchFamily="18" charset="0"/>
              </a:rPr>
              <a:t>Coef</a:t>
            </a:r>
            <a:r>
              <a:rPr lang="fr-FR" sz="1400" dirty="0" smtClean="0">
                <a:latin typeface="Garamond" pitchFamily="18" charset="0"/>
              </a:rPr>
              <a:t>      SE </a:t>
            </a:r>
            <a:r>
              <a:rPr lang="fr-FR" sz="1400" dirty="0" err="1" smtClean="0">
                <a:latin typeface="Garamond" pitchFamily="18" charset="0"/>
              </a:rPr>
              <a:t>Coef</a:t>
            </a:r>
            <a:r>
              <a:rPr lang="fr-FR" sz="1400" dirty="0" smtClean="0">
                <a:latin typeface="Garamond" pitchFamily="18" charset="0"/>
              </a:rPr>
              <a:t>      T       P</a:t>
            </a:r>
          </a:p>
          <a:p>
            <a:r>
              <a:rPr lang="pt-BR" sz="1400" dirty="0" smtClean="0">
                <a:latin typeface="Garamond" pitchFamily="18" charset="0"/>
              </a:rPr>
              <a:t>AR   1      0.4455    0.0790       5.64  0.000</a:t>
            </a:r>
          </a:p>
          <a:p>
            <a:r>
              <a:rPr lang="pt-BR" sz="1400" dirty="0" smtClean="0">
                <a:latin typeface="Garamond" pitchFamily="18" charset="0"/>
              </a:rPr>
              <a:t>SAR  12  -0.7078    0.0842      -8.41  0.000</a:t>
            </a:r>
          </a:p>
          <a:p>
            <a:r>
              <a:rPr lang="pt-BR" sz="1400" dirty="0" smtClean="0">
                <a:latin typeface="Garamond" pitchFamily="18" charset="0"/>
              </a:rPr>
              <a:t>SAR  24  -0.3252    0.0862      -3.77  0.000</a:t>
            </a:r>
          </a:p>
          <a:p>
            <a:endParaRPr lang="en-US" sz="1400" dirty="0" smtClean="0">
              <a:latin typeface="Garamond" pitchFamily="18" charset="0"/>
            </a:endParaRPr>
          </a:p>
          <a:p>
            <a:r>
              <a:rPr lang="en-US" sz="1400" dirty="0" smtClean="0">
                <a:latin typeface="Garamond" pitchFamily="18" charset="0"/>
              </a:rPr>
              <a:t>Differencing: 0 regular, 1 seasonal of order 12</a:t>
            </a:r>
          </a:p>
          <a:p>
            <a:r>
              <a:rPr lang="en-US" sz="1400" dirty="0" smtClean="0">
                <a:latin typeface="Garamond" pitchFamily="18" charset="0"/>
              </a:rPr>
              <a:t>Number of observations:  Original series 144, after differencing 132</a:t>
            </a:r>
          </a:p>
          <a:p>
            <a:r>
              <a:rPr lang="en-US" sz="1400" dirty="0" smtClean="0">
                <a:latin typeface="Garamond" pitchFamily="18" charset="0"/>
              </a:rPr>
              <a:t>Residuals:    SS =  210115255 (</a:t>
            </a:r>
            <a:r>
              <a:rPr lang="en-US" sz="1400" dirty="0" err="1" smtClean="0">
                <a:latin typeface="Garamond" pitchFamily="18" charset="0"/>
              </a:rPr>
              <a:t>backforecasts</a:t>
            </a:r>
            <a:r>
              <a:rPr lang="en-US" sz="1400" dirty="0" smtClean="0">
                <a:latin typeface="Garamond" pitchFamily="18" charset="0"/>
              </a:rPr>
              <a:t> excluded)</a:t>
            </a:r>
          </a:p>
          <a:p>
            <a:r>
              <a:rPr lang="en-US" sz="1400" dirty="0" smtClean="0">
                <a:latin typeface="Garamond" pitchFamily="18" charset="0"/>
              </a:rPr>
              <a:t>              MS =  1628800  DF = 129</a:t>
            </a:r>
          </a:p>
          <a:p>
            <a:endParaRPr lang="en-US" sz="1400" dirty="0" smtClean="0">
              <a:latin typeface="Garamond" pitchFamily="18" charset="0"/>
            </a:endParaRPr>
          </a:p>
          <a:p>
            <a:endParaRPr lang="en-US" sz="1400" dirty="0" smtClean="0">
              <a:latin typeface="Garamond" pitchFamily="18" charset="0"/>
            </a:endParaRPr>
          </a:p>
          <a:p>
            <a:r>
              <a:rPr lang="en-US" sz="1400" dirty="0" smtClean="0">
                <a:latin typeface="Garamond" pitchFamily="18" charset="0"/>
              </a:rPr>
              <a:t>Modified Box-Pierce (</a:t>
            </a:r>
            <a:r>
              <a:rPr lang="en-US" sz="1400" dirty="0" err="1" smtClean="0">
                <a:latin typeface="Garamond" pitchFamily="18" charset="0"/>
              </a:rPr>
              <a:t>Ljung</a:t>
            </a:r>
            <a:r>
              <a:rPr lang="en-US" sz="1400" dirty="0" smtClean="0">
                <a:latin typeface="Garamond" pitchFamily="18" charset="0"/>
              </a:rPr>
              <a:t>-Box) Chi-Square statistic</a:t>
            </a:r>
          </a:p>
          <a:p>
            <a:endParaRPr lang="en-US" sz="1400" dirty="0" smtClean="0">
              <a:latin typeface="Garamond" pitchFamily="18" charset="0"/>
            </a:endParaRPr>
          </a:p>
          <a:p>
            <a:r>
              <a:rPr lang="nn-NO" sz="1400" dirty="0" smtClean="0">
                <a:latin typeface="Garamond" pitchFamily="18" charset="0"/>
              </a:rPr>
              <a:t>Lag               12       24       36        48</a:t>
            </a:r>
          </a:p>
          <a:p>
            <a:r>
              <a:rPr lang="it-IT" sz="1400" dirty="0" smtClean="0">
                <a:latin typeface="Garamond" pitchFamily="18" charset="0"/>
              </a:rPr>
              <a:t>Chi-Square   15.3     22.7    42.5     51.2</a:t>
            </a:r>
          </a:p>
          <a:p>
            <a:r>
              <a:rPr lang="en-US" sz="1400" dirty="0" smtClean="0">
                <a:latin typeface="Garamond" pitchFamily="18" charset="0"/>
              </a:rPr>
              <a:t>DF                9        21       33        45</a:t>
            </a:r>
          </a:p>
          <a:p>
            <a:endParaRPr lang="en-US" sz="1400" dirty="0" smtClean="0">
              <a:latin typeface="Garamond" pitchFamily="18" charset="0"/>
            </a:endParaRPr>
          </a:p>
          <a:p>
            <a:r>
              <a:rPr lang="en-US" sz="1400" dirty="0" smtClean="0">
                <a:latin typeface="Garamond" pitchFamily="18" charset="0"/>
              </a:rPr>
              <a:t>P-Value        0.082  0.360   0.125   0.243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95801" y="1524000"/>
            <a:ext cx="3962400" cy="483209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Garamond" pitchFamily="18" charset="0"/>
              </a:rPr>
              <a:t>Final Estimates of Parameters</a:t>
            </a:r>
          </a:p>
          <a:p>
            <a:endParaRPr lang="en-US" sz="1400" dirty="0" smtClean="0">
              <a:latin typeface="Garamond" pitchFamily="18" charset="0"/>
            </a:endParaRPr>
          </a:p>
          <a:p>
            <a:r>
              <a:rPr lang="fr-FR" sz="1400" dirty="0" smtClean="0">
                <a:latin typeface="Garamond" pitchFamily="18" charset="0"/>
              </a:rPr>
              <a:t>Type        </a:t>
            </a:r>
            <a:r>
              <a:rPr lang="fr-FR" sz="1400" dirty="0" err="1" smtClean="0">
                <a:latin typeface="Garamond" pitchFamily="18" charset="0"/>
              </a:rPr>
              <a:t>Coef</a:t>
            </a:r>
            <a:r>
              <a:rPr lang="fr-FR" sz="1400" dirty="0" smtClean="0">
                <a:latin typeface="Garamond" pitchFamily="18" charset="0"/>
              </a:rPr>
              <a:t>  SE </a:t>
            </a:r>
            <a:r>
              <a:rPr lang="fr-FR" sz="1400" dirty="0" err="1" smtClean="0">
                <a:latin typeface="Garamond" pitchFamily="18" charset="0"/>
              </a:rPr>
              <a:t>Coef</a:t>
            </a:r>
            <a:r>
              <a:rPr lang="fr-FR" sz="1400" dirty="0" smtClean="0">
                <a:latin typeface="Garamond" pitchFamily="18" charset="0"/>
              </a:rPr>
              <a:t>      T      P</a:t>
            </a:r>
          </a:p>
          <a:p>
            <a:r>
              <a:rPr lang="it-IT" sz="1400" dirty="0" smtClean="0">
                <a:latin typeface="Garamond" pitchFamily="18" charset="0"/>
              </a:rPr>
              <a:t>MA   1     -0.4458   0.0782  -5.70  0.000</a:t>
            </a:r>
          </a:p>
          <a:p>
            <a:r>
              <a:rPr lang="en-US" sz="1400" dirty="0" smtClean="0">
                <a:latin typeface="Garamond" pitchFamily="18" charset="0"/>
              </a:rPr>
              <a:t>SMA  12   0.8981   0.0643  13.96  0.000</a:t>
            </a:r>
          </a:p>
          <a:p>
            <a:endParaRPr lang="en-US" sz="1400" dirty="0" smtClean="0">
              <a:latin typeface="Garamond" pitchFamily="18" charset="0"/>
            </a:endParaRPr>
          </a:p>
          <a:p>
            <a:r>
              <a:rPr lang="en-US" sz="1400" dirty="0" smtClean="0">
                <a:latin typeface="Garamond" pitchFamily="18" charset="0"/>
              </a:rPr>
              <a:t>Differencing: 0 regular, 1 seasonal of order 12</a:t>
            </a:r>
          </a:p>
          <a:p>
            <a:r>
              <a:rPr lang="en-US" sz="1400" dirty="0" smtClean="0">
                <a:latin typeface="Garamond" pitchFamily="18" charset="0"/>
              </a:rPr>
              <a:t>Number of observations:  Original series 144, after differencing 132</a:t>
            </a:r>
          </a:p>
          <a:p>
            <a:r>
              <a:rPr lang="en-US" sz="1400" dirty="0" smtClean="0">
                <a:latin typeface="Garamond" pitchFamily="18" charset="0"/>
              </a:rPr>
              <a:t>Residuals:    SS =  175940657 (</a:t>
            </a:r>
            <a:r>
              <a:rPr lang="en-US" sz="1400" dirty="0" err="1" smtClean="0">
                <a:latin typeface="Garamond" pitchFamily="18" charset="0"/>
              </a:rPr>
              <a:t>backforecasts</a:t>
            </a:r>
            <a:r>
              <a:rPr lang="en-US" sz="1400" dirty="0" smtClean="0">
                <a:latin typeface="Garamond" pitchFamily="18" charset="0"/>
              </a:rPr>
              <a:t> excluded)</a:t>
            </a:r>
          </a:p>
          <a:p>
            <a:r>
              <a:rPr lang="en-US" sz="1400" dirty="0" smtClean="0">
                <a:latin typeface="Garamond" pitchFamily="18" charset="0"/>
              </a:rPr>
              <a:t>              MS =  1353390  DF = 130</a:t>
            </a:r>
          </a:p>
          <a:p>
            <a:endParaRPr lang="en-US" sz="1400" dirty="0" smtClean="0">
              <a:latin typeface="Garamond" pitchFamily="18" charset="0"/>
            </a:endParaRPr>
          </a:p>
          <a:p>
            <a:endParaRPr lang="en-US" sz="1400" dirty="0" smtClean="0">
              <a:latin typeface="Garamond" pitchFamily="18" charset="0"/>
            </a:endParaRPr>
          </a:p>
          <a:p>
            <a:r>
              <a:rPr lang="en-US" sz="1400" dirty="0" smtClean="0">
                <a:latin typeface="Garamond" pitchFamily="18" charset="0"/>
              </a:rPr>
              <a:t>Modified Box-Pierce (</a:t>
            </a:r>
            <a:r>
              <a:rPr lang="en-US" sz="1400" dirty="0" err="1" smtClean="0">
                <a:latin typeface="Garamond" pitchFamily="18" charset="0"/>
              </a:rPr>
              <a:t>Ljung</a:t>
            </a:r>
            <a:r>
              <a:rPr lang="en-US" sz="1400" dirty="0" smtClean="0">
                <a:latin typeface="Garamond" pitchFamily="18" charset="0"/>
              </a:rPr>
              <a:t>-Box) Chi-Square statistic</a:t>
            </a:r>
          </a:p>
          <a:p>
            <a:endParaRPr lang="en-US" sz="1400" dirty="0" smtClean="0">
              <a:latin typeface="Garamond" pitchFamily="18" charset="0"/>
            </a:endParaRPr>
          </a:p>
          <a:p>
            <a:r>
              <a:rPr lang="nn-NO" sz="1400" dirty="0" smtClean="0">
                <a:latin typeface="Garamond" pitchFamily="18" charset="0"/>
              </a:rPr>
              <a:t>Lag               12        24       36       48</a:t>
            </a:r>
          </a:p>
          <a:p>
            <a:r>
              <a:rPr lang="it-IT" sz="1400" dirty="0" smtClean="0">
                <a:latin typeface="Garamond" pitchFamily="18" charset="0"/>
              </a:rPr>
              <a:t>Chi-Square   12.2     16.6     25.7    31.2</a:t>
            </a:r>
          </a:p>
          <a:p>
            <a:r>
              <a:rPr lang="en-US" sz="1400" dirty="0" smtClean="0">
                <a:latin typeface="Garamond" pitchFamily="18" charset="0"/>
              </a:rPr>
              <a:t>DF               10        22       34       46</a:t>
            </a:r>
          </a:p>
          <a:p>
            <a:endParaRPr lang="en-US" sz="1400" dirty="0" smtClean="0">
              <a:latin typeface="Garamond" pitchFamily="18" charset="0"/>
            </a:endParaRPr>
          </a:p>
          <a:p>
            <a:r>
              <a:rPr lang="en-US" sz="1400" dirty="0" smtClean="0">
                <a:latin typeface="Garamond" pitchFamily="18" charset="0"/>
              </a:rPr>
              <a:t>P-Value        0.275   0.787   0.847  0.954</a:t>
            </a:r>
          </a:p>
          <a:p>
            <a:endParaRPr lang="en-US" sz="1400" dirty="0" smtClean="0">
              <a:latin typeface="Garamond" pitchFamily="18" charset="0"/>
            </a:endParaRPr>
          </a:p>
          <a:p>
            <a:endParaRPr lang="en-US" sz="1400" dirty="0">
              <a:latin typeface="Garamond" pitchFamily="18" charset="0"/>
            </a:endParaRPr>
          </a:p>
        </p:txBody>
      </p:sp>
      <p:sp>
        <p:nvSpPr>
          <p:cNvPr id="7" name="AutoShape 21"/>
          <p:cNvSpPr>
            <a:spLocks noChangeArrowheads="1"/>
          </p:cNvSpPr>
          <p:nvPr/>
        </p:nvSpPr>
        <p:spPr bwMode="auto">
          <a:xfrm>
            <a:off x="457200" y="1219200"/>
            <a:ext cx="1676400" cy="314504"/>
          </a:xfrm>
          <a:prstGeom prst="foldedCorner">
            <a:avLst>
              <a:gd name="adj" fmla="val 12500"/>
            </a:avLst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200" b="0" dirty="0" smtClean="0"/>
              <a:t>SARIMA(1,0,0)(2,1,0)12</a:t>
            </a:r>
            <a:endParaRPr lang="en-US" sz="1200" b="0" dirty="0"/>
          </a:p>
        </p:txBody>
      </p:sp>
      <p:sp>
        <p:nvSpPr>
          <p:cNvPr id="8" name="AutoShape 21"/>
          <p:cNvSpPr>
            <a:spLocks noChangeArrowheads="1"/>
          </p:cNvSpPr>
          <p:nvPr/>
        </p:nvSpPr>
        <p:spPr bwMode="auto">
          <a:xfrm>
            <a:off x="6781800" y="1371600"/>
            <a:ext cx="1676400" cy="314504"/>
          </a:xfrm>
          <a:prstGeom prst="foldedCorner">
            <a:avLst>
              <a:gd name="adj" fmla="val 12500"/>
            </a:avLst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200" b="0" dirty="0" smtClean="0"/>
              <a:t>SARIMA(0,0,1)(0,1,1)12</a:t>
            </a:r>
            <a:endParaRPr lang="en-US" sz="1200" b="0" dirty="0"/>
          </a:p>
        </p:txBody>
      </p:sp>
      <p:sp>
        <p:nvSpPr>
          <p:cNvPr id="9" name="Rectangle 8"/>
          <p:cNvSpPr/>
          <p:nvPr/>
        </p:nvSpPr>
        <p:spPr>
          <a:xfrm>
            <a:off x="685800" y="1981200"/>
            <a:ext cx="3124200" cy="914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495800" y="1981200"/>
            <a:ext cx="2971800" cy="762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utoShape 17"/>
          <p:cNvSpPr>
            <a:spLocks noChangeArrowheads="1"/>
          </p:cNvSpPr>
          <p:nvPr/>
        </p:nvSpPr>
        <p:spPr bwMode="auto">
          <a:xfrm>
            <a:off x="2895600" y="1295400"/>
            <a:ext cx="2590800" cy="314504"/>
          </a:xfrm>
          <a:prstGeom prst="foldedCorner">
            <a:avLst>
              <a:gd name="adj" fmla="val 1250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200" b="0" dirty="0">
                <a:solidFill>
                  <a:schemeClr val="tx1"/>
                </a:solidFill>
              </a:rPr>
              <a:t>The </a:t>
            </a:r>
            <a:r>
              <a:rPr lang="en-US" sz="1200" dirty="0" smtClean="0">
                <a:solidFill>
                  <a:schemeClr val="tx1"/>
                </a:solidFill>
              </a:rPr>
              <a:t>t </a:t>
            </a:r>
            <a:r>
              <a:rPr lang="en-US" sz="1200" dirty="0">
                <a:solidFill>
                  <a:schemeClr val="tx1"/>
                </a:solidFill>
              </a:rPr>
              <a:t>statistics</a:t>
            </a:r>
            <a:r>
              <a:rPr lang="en-US" sz="1200" b="0" dirty="0">
                <a:solidFill>
                  <a:schemeClr val="tx1"/>
                </a:solidFill>
              </a:rPr>
              <a:t> </a:t>
            </a:r>
            <a:r>
              <a:rPr lang="en-US" sz="1200" b="0" dirty="0" smtClean="0">
                <a:solidFill>
                  <a:schemeClr val="tx1"/>
                </a:solidFill>
              </a:rPr>
              <a:t>are significant at </a:t>
            </a:r>
            <a:r>
              <a:rPr lang="el-GR" sz="1200" b="0" dirty="0" smtClean="0">
                <a:solidFill>
                  <a:schemeClr val="tx1"/>
                </a:solidFill>
              </a:rPr>
              <a:t>α</a:t>
            </a:r>
            <a:r>
              <a:rPr lang="en-US" sz="1200" b="0" dirty="0" smtClean="0">
                <a:solidFill>
                  <a:schemeClr val="tx1"/>
                </a:solidFill>
              </a:rPr>
              <a:t> = 5%</a:t>
            </a:r>
            <a:endParaRPr lang="en-US" sz="1200" b="0" dirty="0">
              <a:solidFill>
                <a:schemeClr val="tx1"/>
              </a:solidFill>
            </a:endParaRPr>
          </a:p>
        </p:txBody>
      </p:sp>
      <p:cxnSp>
        <p:nvCxnSpPr>
          <p:cNvPr id="13" name="Straight Arrow Connector 12"/>
          <p:cNvCxnSpPr>
            <a:stCxn id="11" idx="2"/>
          </p:cNvCxnSpPr>
          <p:nvPr/>
        </p:nvCxnSpPr>
        <p:spPr>
          <a:xfrm rot="16200000" flipH="1">
            <a:off x="5415052" y="385852"/>
            <a:ext cx="371296" cy="28194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1" idx="2"/>
          </p:cNvCxnSpPr>
          <p:nvPr/>
        </p:nvCxnSpPr>
        <p:spPr>
          <a:xfrm rot="5400000">
            <a:off x="3662452" y="1605052"/>
            <a:ext cx="523696" cy="5334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685800" y="6172200"/>
            <a:ext cx="3048000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572000" y="5486400"/>
            <a:ext cx="2819400" cy="45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utoShape 17"/>
          <p:cNvSpPr>
            <a:spLocks noChangeArrowheads="1"/>
          </p:cNvSpPr>
          <p:nvPr/>
        </p:nvSpPr>
        <p:spPr bwMode="auto">
          <a:xfrm>
            <a:off x="3886200" y="6096000"/>
            <a:ext cx="4105275" cy="594062"/>
          </a:xfrm>
          <a:prstGeom prst="foldedCorner">
            <a:avLst>
              <a:gd name="adj" fmla="val 12500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1400" b="0" dirty="0">
                <a:solidFill>
                  <a:schemeClr val="tx1"/>
                </a:solidFill>
              </a:rPr>
              <a:t>The </a:t>
            </a:r>
            <a:r>
              <a:rPr lang="en-US" sz="1400" dirty="0">
                <a:solidFill>
                  <a:schemeClr val="tx1"/>
                </a:solidFill>
              </a:rPr>
              <a:t>LBQ statistics</a:t>
            </a:r>
            <a:r>
              <a:rPr lang="en-US" sz="1400" b="0" dirty="0">
                <a:solidFill>
                  <a:schemeClr val="tx1"/>
                </a:solidFill>
              </a:rPr>
              <a:t> are not significant as indicated by the large p-values for either model. </a:t>
            </a:r>
          </a:p>
        </p:txBody>
      </p:sp>
      <p:cxnSp>
        <p:nvCxnSpPr>
          <p:cNvPr id="20" name="Straight Arrow Connector 19"/>
          <p:cNvCxnSpPr>
            <a:stCxn id="18" idx="1"/>
          </p:cNvCxnSpPr>
          <p:nvPr/>
        </p:nvCxnSpPr>
        <p:spPr>
          <a:xfrm rot="10800000">
            <a:off x="3581400" y="6324601"/>
            <a:ext cx="304800" cy="6843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5400000" flipH="1" flipV="1">
            <a:off x="5715000" y="5867400"/>
            <a:ext cx="304800" cy="1524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>
          <a:xfrm>
            <a:off x="6705600" y="5867400"/>
            <a:ext cx="2133600" cy="365125"/>
          </a:xfrm>
        </p:spPr>
        <p:txBody>
          <a:bodyPr/>
          <a:lstStyle/>
          <a:p>
            <a:pPr>
              <a:defRPr/>
            </a:pPr>
            <a:fld id="{C21B6E7B-64D6-4E98-9E09-9FB0A1222F75}" type="slidenum">
              <a:rPr lang="en-MY" smtClean="0">
                <a:solidFill>
                  <a:schemeClr val="accent2">
                    <a:lumMod val="75000"/>
                  </a:schemeClr>
                </a:solidFill>
              </a:rPr>
              <a:pPr>
                <a:defRPr/>
              </a:pPr>
              <a:t>22</a:t>
            </a:fld>
            <a:endParaRPr lang="en-MY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81000"/>
            <a:ext cx="7848600" cy="1036638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ACF and PACF of residuals </a:t>
            </a:r>
            <a:b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</a:b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of SARIMA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Model</a:t>
            </a:r>
            <a:endParaRPr lang="en-US" sz="32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447800"/>
            <a:ext cx="3429000" cy="2286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</p:pic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57800" y="1524000"/>
            <a:ext cx="3429000" cy="2286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</p:pic>
      <p:pic>
        <p:nvPicPr>
          <p:cNvPr id="2458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" y="3886200"/>
            <a:ext cx="3543300" cy="2362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</p:pic>
      <p:pic>
        <p:nvPicPr>
          <p:cNvPr id="24583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57800" y="3962400"/>
            <a:ext cx="3505200" cy="2336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</p:pic>
      <p:sp>
        <p:nvSpPr>
          <p:cNvPr id="13" name="TextBox 12"/>
          <p:cNvSpPr txBox="1"/>
          <p:nvPr/>
        </p:nvSpPr>
        <p:spPr>
          <a:xfrm>
            <a:off x="3657600" y="3200400"/>
            <a:ext cx="2057400" cy="156966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lvl="1"/>
            <a:r>
              <a:rPr lang="en-US" sz="1200" dirty="0" smtClean="0">
                <a:latin typeface="Garamond" pitchFamily="18" charset="0"/>
                <a:sym typeface="Symbol" pitchFamily="18" charset="2"/>
              </a:rPr>
              <a:t>The ACF and PACF of residuals for SARIMA(1,0,0)(2,1,0)12  and SARIMA(0,0,1)(0,1,1) are well within their two standard error limits </a:t>
            </a:r>
            <a:r>
              <a:rPr lang="en-US" sz="1200" dirty="0" smtClean="0">
                <a:latin typeface="Garamond" pitchFamily="18" charset="0"/>
              </a:rPr>
              <a:t>indicating residuals are white noise.</a:t>
            </a:r>
          </a:p>
          <a:p>
            <a:endParaRPr lang="en-US" sz="12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7010400" y="5867400"/>
            <a:ext cx="2133600" cy="365125"/>
          </a:xfrm>
        </p:spPr>
        <p:txBody>
          <a:bodyPr/>
          <a:lstStyle/>
          <a:p>
            <a:pPr>
              <a:defRPr/>
            </a:pPr>
            <a:fld id="{C21B6E7B-64D6-4E98-9E09-9FB0A1222F75}" type="slidenum">
              <a:rPr lang="en-MY" smtClean="0">
                <a:solidFill>
                  <a:schemeClr val="accent2">
                    <a:lumMod val="75000"/>
                  </a:schemeClr>
                </a:solidFill>
              </a:rPr>
              <a:pPr>
                <a:defRPr/>
              </a:pPr>
              <a:t>23</a:t>
            </a:fld>
            <a:endParaRPr lang="en-MY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629400" y="5867400"/>
            <a:ext cx="2133600" cy="365125"/>
          </a:xfrm>
          <a:noFill/>
        </p:spPr>
        <p:txBody>
          <a:bodyPr/>
          <a:lstStyle/>
          <a:p>
            <a:fld id="{98B8F26F-9129-4318-9650-1ECEF7FFE897}" type="slidenum">
              <a:rPr lang="zh-TW" altLang="en-US">
                <a:solidFill>
                  <a:schemeClr val="accent2">
                    <a:lumMod val="75000"/>
                  </a:schemeClr>
                </a:solidFill>
              </a:rPr>
              <a:pPr/>
              <a:t>24</a:t>
            </a:fld>
            <a:endParaRPr lang="en-US" altLang="zh-TW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Model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selection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riteria</a:t>
            </a:r>
            <a:endParaRPr lang="en-US" sz="32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1986" name="Object 3"/>
          <p:cNvGraphicFramePr>
            <a:graphicFrameLocks noChangeAspect="1"/>
          </p:cNvGraphicFramePr>
          <p:nvPr>
            <p:ph idx="1"/>
          </p:nvPr>
        </p:nvGraphicFramePr>
        <p:xfrm>
          <a:off x="374650" y="2128838"/>
          <a:ext cx="8245475" cy="3192462"/>
        </p:xfrm>
        <a:graphic>
          <a:graphicData uri="http://schemas.openxmlformats.org/presentationml/2006/ole">
            <p:oleObj spid="_x0000_s249858" name="Document" r:id="rId3" imgW="6057732" imgH="2289277" progId="Word.Document.8">
              <p:embed/>
            </p:oleObj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274638"/>
            <a:ext cx="6934200" cy="11430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Garamond" pitchFamily="18" charset="0"/>
              </a:rPr>
              <a:t>Comparison of 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Garamond" pitchFamily="18" charset="0"/>
              </a:rPr>
              <a:t>actual 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Garamond" pitchFamily="18" charset="0"/>
              </a:rPr>
              <a:t>and 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Garamond" pitchFamily="18" charset="0"/>
              </a:rPr>
              <a:t>forecasted 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Garamond" pitchFamily="18" charset="0"/>
              </a:rPr>
              <a:t>Values 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Garamond" pitchFamily="18" charset="0"/>
              </a:rPr>
              <a:t>for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Garamond" pitchFamily="18" charset="0"/>
              </a:rPr>
              <a:t> 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Garamond" pitchFamily="18" charset="0"/>
              </a:rPr>
              <a:t>SARIMA(0,0,1)(0,1,1)12 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Garamond" pitchFamily="18" charset="0"/>
              </a:rPr>
              <a:t>m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Garamond" pitchFamily="18" charset="0"/>
              </a:rPr>
              <a:t>odel</a:t>
            </a:r>
            <a:endParaRPr lang="en-US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2560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3860800"/>
            <a:ext cx="6248400" cy="2286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</p:pic>
      <p:graphicFrame>
        <p:nvGraphicFramePr>
          <p:cNvPr id="15" name="Chart 14"/>
          <p:cNvGraphicFramePr/>
          <p:nvPr/>
        </p:nvGraphicFramePr>
        <p:xfrm>
          <a:off x="1676400" y="1600199"/>
          <a:ext cx="6172200" cy="21336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29400" y="5867400"/>
            <a:ext cx="2133600" cy="365125"/>
          </a:xfrm>
        </p:spPr>
        <p:txBody>
          <a:bodyPr/>
          <a:lstStyle/>
          <a:p>
            <a:pPr>
              <a:defRPr/>
            </a:pPr>
            <a:fld id="{C21B6E7B-64D6-4E98-9E09-9FB0A1222F75}" type="slidenum">
              <a:rPr lang="en-MY" smtClean="0">
                <a:solidFill>
                  <a:schemeClr val="accent2">
                    <a:lumMod val="75000"/>
                  </a:schemeClr>
                </a:solidFill>
              </a:rPr>
              <a:pPr>
                <a:defRPr/>
              </a:pPr>
              <a:t>25</a:t>
            </a:fld>
            <a:endParaRPr lang="en-MY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</a:rPr>
              <a:t>Introduction to SARIMA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</a:rPr>
              <a:t>models</a:t>
            </a:r>
            <a:endParaRPr lang="en-US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>
                <a:latin typeface="Garamond" pitchFamily="18" charset="0"/>
              </a:rPr>
              <a:t>Common in economic, agricultural and geophysical time series have cycle components within a specific time period. </a:t>
            </a:r>
          </a:p>
          <a:p>
            <a:r>
              <a:rPr lang="en-US" sz="2400" dirty="0" smtClean="0">
                <a:latin typeface="Garamond" pitchFamily="18" charset="0"/>
              </a:rPr>
              <a:t>The smallest time period for this repetitive phenomenon is called a seasonal period (s). For example,</a:t>
            </a:r>
          </a:p>
          <a:p>
            <a:pPr marL="341313" indent="-341313">
              <a:buNone/>
            </a:pPr>
            <a:r>
              <a:rPr lang="en-US" sz="2400" dirty="0" smtClean="0">
                <a:latin typeface="Garamond" pitchFamily="18" charset="0"/>
              </a:rPr>
              <a:t>	- unemployment temperatures have a 24-hour cycle, s = 24.</a:t>
            </a:r>
          </a:p>
          <a:p>
            <a:pPr marL="341313" indent="-341313">
              <a:buNone/>
            </a:pPr>
            <a:r>
              <a:rPr lang="en-US" sz="2400" dirty="0" smtClean="0">
                <a:latin typeface="Garamond" pitchFamily="18" charset="0"/>
              </a:rPr>
              <a:t>	- hourly temperature have a 12-month cycle, s = 12.</a:t>
            </a:r>
          </a:p>
          <a:p>
            <a:pPr marL="341313" indent="-341313">
              <a:buNone/>
            </a:pPr>
            <a:r>
              <a:rPr lang="en-US" sz="2400" dirty="0" smtClean="0">
                <a:latin typeface="Garamond" pitchFamily="18" charset="0"/>
              </a:rPr>
              <a:t>	- monthly temperature have a 12-month cycle, s = 12.</a:t>
            </a:r>
          </a:p>
          <a:p>
            <a:pPr marL="341313" indent="-341313">
              <a:buNone/>
            </a:pPr>
            <a:r>
              <a:rPr lang="en-US" sz="2400" dirty="0" smtClean="0">
                <a:latin typeface="Garamond" pitchFamily="18" charset="0"/>
              </a:rPr>
              <a:t>	- the quarterly ice cream sales have a 4-quarterly cycle, s = 4. </a:t>
            </a:r>
          </a:p>
          <a:p>
            <a:pPr marL="341313" indent="-341313"/>
            <a:r>
              <a:rPr lang="en-US" sz="2400" dirty="0" smtClean="0">
                <a:latin typeface="Garamond" pitchFamily="18" charset="0"/>
              </a:rPr>
              <a:t>It may be useful to use a s-fold difference operator</a:t>
            </a:r>
          </a:p>
          <a:p>
            <a:pPr marL="341313" indent="-341313">
              <a:buNone/>
            </a:pPr>
            <a:r>
              <a:rPr lang="en-US" sz="2400" dirty="0" smtClean="0">
                <a:latin typeface="Garamond" pitchFamily="18" charset="0"/>
              </a:rPr>
              <a:t>	with s = 4 to remove the cycle component from quarterly data, </a:t>
            </a:r>
          </a:p>
          <a:p>
            <a:pPr marL="341313" indent="-341313">
              <a:buNone/>
            </a:pPr>
            <a:r>
              <a:rPr lang="en-US" sz="2400" dirty="0" smtClean="0">
                <a:latin typeface="Garamond" pitchFamily="18" charset="0"/>
              </a:rPr>
              <a:t>	s = 12 to remove annual fluctuations from monthly data.</a:t>
            </a:r>
            <a:endParaRPr lang="en-US" sz="2400" dirty="0">
              <a:latin typeface="Garamond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7010400" y="4707256"/>
          <a:ext cx="838200" cy="398145"/>
        </p:xfrm>
        <a:graphic>
          <a:graphicData uri="http://schemas.openxmlformats.org/presentationml/2006/ole">
            <p:oleObj spid="_x0000_s242690" name="Equation" r:id="rId3" imgW="507960" imgH="241200" progId="Equation.3">
              <p:embed/>
            </p:oleObj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05600" y="5867400"/>
            <a:ext cx="2133600" cy="365125"/>
          </a:xfrm>
        </p:spPr>
        <p:txBody>
          <a:bodyPr/>
          <a:lstStyle/>
          <a:p>
            <a:pPr>
              <a:defRPr/>
            </a:pPr>
            <a:fld id="{C21B6E7B-64D6-4E98-9E09-9FB0A1222F75}" type="slidenum">
              <a:rPr lang="en-MY" smtClean="0">
                <a:solidFill>
                  <a:schemeClr val="accent2">
                    <a:lumMod val="75000"/>
                  </a:schemeClr>
                </a:solidFill>
              </a:rPr>
              <a:pPr>
                <a:defRPr/>
              </a:pPr>
              <a:t>3</a:t>
            </a:fld>
            <a:endParaRPr lang="en-MY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229600" cy="1143000"/>
          </a:xfrm>
        </p:spPr>
        <p:txBody>
          <a:bodyPr/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Seasonality and ARIMA models</a:t>
            </a:r>
          </a:p>
        </p:txBody>
      </p:sp>
      <p:sp>
        <p:nvSpPr>
          <p:cNvPr id="139267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2400" dirty="0" smtClean="0">
                <a:latin typeface="Garamond" pitchFamily="18" charset="0"/>
                <a:cs typeface="Times New Roman" pitchFamily="18" charset="0"/>
              </a:rPr>
              <a:t>The ARIMA models can be extended to handle seasonal components of a data series.</a:t>
            </a:r>
          </a:p>
          <a:p>
            <a:pPr algn="just"/>
            <a:r>
              <a:rPr lang="en-US" sz="2400" dirty="0" smtClean="0">
                <a:latin typeface="Garamond" pitchFamily="18" charset="0"/>
                <a:cs typeface="Times New Roman" pitchFamily="18" charset="0"/>
              </a:rPr>
              <a:t>The multiplicative seasonal autoregressive moving average model, SARIMA (p, d, q)(P, D, Q)</a:t>
            </a:r>
            <a:r>
              <a:rPr lang="en-US" sz="2400" baseline="-25000" dirty="0" smtClean="0">
                <a:latin typeface="Garamond" pitchFamily="18" charset="0"/>
                <a:cs typeface="Times New Roman" pitchFamily="18" charset="0"/>
              </a:rPr>
              <a:t>s</a:t>
            </a:r>
            <a:r>
              <a:rPr lang="en-US" sz="2400" dirty="0" smtClean="0">
                <a:latin typeface="Garamond" pitchFamily="18" charset="0"/>
                <a:cs typeface="Times New Roman" pitchFamily="18" charset="0"/>
              </a:rPr>
              <a:t> is given by</a:t>
            </a:r>
          </a:p>
          <a:p>
            <a:pPr algn="just">
              <a:buFont typeface="Wingdings" pitchFamily="2" charset="2"/>
              <a:buNone/>
            </a:pPr>
            <a:r>
              <a:rPr lang="en-US" sz="2400" dirty="0" smtClean="0">
                <a:latin typeface="Garamond" pitchFamily="18" charset="0"/>
                <a:cs typeface="Times New Roman" pitchFamily="18" charset="0"/>
              </a:rPr>
              <a:t>		</a:t>
            </a:r>
          </a:p>
          <a:p>
            <a:pPr algn="just">
              <a:buFont typeface="Wingdings" pitchFamily="2" charset="2"/>
              <a:buNone/>
            </a:pPr>
            <a:endParaRPr lang="en-US" sz="2400" dirty="0" smtClean="0">
              <a:latin typeface="Garamond" pitchFamily="18" charset="0"/>
              <a:cs typeface="Times New Roman" pitchFamily="18" charset="0"/>
            </a:endParaRPr>
          </a:p>
          <a:p>
            <a:pPr marL="339725" lvl="1" indent="1588" algn="just">
              <a:buNone/>
            </a:pPr>
            <a:r>
              <a:rPr lang="en-US" sz="2400" dirty="0" smtClean="0">
                <a:latin typeface="Garamond" pitchFamily="18" charset="0"/>
                <a:cs typeface="Times New Roman" pitchFamily="18" charset="0"/>
              </a:rPr>
              <a:t>where {  }is Gaussian white noise.      is ordinary autoregressive and      moving average components;         and           are seasonal  autoregressive and moving average components, respectively,          and          are the ordinary and seasonal difference component of order </a:t>
            </a:r>
            <a:r>
              <a:rPr lang="en-US" sz="2400" i="1" dirty="0" smtClean="0">
                <a:latin typeface="Garamond" pitchFamily="18" charset="0"/>
                <a:cs typeface="Times New Roman" pitchFamily="18" charset="0"/>
              </a:rPr>
              <a:t>d </a:t>
            </a:r>
            <a:r>
              <a:rPr lang="en-US" sz="2400" dirty="0" smtClean="0">
                <a:latin typeface="Garamond" pitchFamily="18" charset="0"/>
                <a:cs typeface="Times New Roman" pitchFamily="18" charset="0"/>
              </a:rPr>
              <a:t>and </a:t>
            </a:r>
            <a:r>
              <a:rPr lang="en-US" sz="2400" i="1" dirty="0" smtClean="0">
                <a:latin typeface="Garamond" pitchFamily="18" charset="0"/>
                <a:cs typeface="Times New Roman" pitchFamily="18" charset="0"/>
              </a:rPr>
              <a:t>D</a:t>
            </a:r>
            <a:r>
              <a:rPr lang="en-US" sz="2400" dirty="0" smtClean="0">
                <a:latin typeface="Garamond" pitchFamily="18" charset="0"/>
                <a:cs typeface="Times New Roman" pitchFamily="18" charset="0"/>
              </a:rPr>
              <a:t>.   </a:t>
            </a:r>
          </a:p>
          <a:p>
            <a:pPr lvl="1">
              <a:buNone/>
            </a:pPr>
            <a:r>
              <a:rPr lang="en-US" sz="2400" dirty="0" smtClean="0">
                <a:latin typeface="Garamond" pitchFamily="18" charset="0"/>
                <a:cs typeface="Times New Roman" pitchFamily="18" charset="0"/>
              </a:rPr>
              <a:t>                                                                                                  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371600" y="3429000"/>
          <a:ext cx="5594350" cy="457200"/>
        </p:xfrm>
        <a:graphic>
          <a:graphicData uri="http://schemas.openxmlformats.org/presentationml/2006/ole">
            <p:oleObj spid="_x0000_s243714" name="Equation" r:id="rId3" imgW="3263760" imgH="266400" progId="Equation.3">
              <p:embed/>
            </p:oleObj>
          </a:graphicData>
        </a:graphic>
      </p:graphicFrame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1828800" y="4191000"/>
          <a:ext cx="228600" cy="342900"/>
        </p:xfrm>
        <a:graphic>
          <a:graphicData uri="http://schemas.openxmlformats.org/presentationml/2006/ole">
            <p:oleObj spid="_x0000_s243715" name="Equation" r:id="rId4" imgW="152280" imgH="228600" progId="Equation.3">
              <p:embed/>
            </p:oleObj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5029200" y="4191000"/>
          <a:ext cx="533400" cy="316088"/>
        </p:xfrm>
        <a:graphic>
          <a:graphicData uri="http://schemas.openxmlformats.org/presentationml/2006/ole">
            <p:oleObj spid="_x0000_s243716" name="Equation" r:id="rId5" imgW="342720" imgH="203040" progId="Equation.3">
              <p:embed/>
            </p:oleObj>
          </a:graphicData>
        </a:graphic>
      </p:graphicFrame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1371600" y="4572000"/>
          <a:ext cx="533400" cy="316089"/>
        </p:xfrm>
        <a:graphic>
          <a:graphicData uri="http://schemas.openxmlformats.org/presentationml/2006/ole">
            <p:oleObj spid="_x0000_s243717" name="Equation" r:id="rId6" imgW="342720" imgH="203040" progId="Equation.3">
              <p:embed/>
            </p:oleObj>
          </a:graphicData>
        </a:graphic>
      </p:graphicFrame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7162800" y="4495800"/>
          <a:ext cx="685800" cy="386443"/>
        </p:xfrm>
        <a:graphic>
          <a:graphicData uri="http://schemas.openxmlformats.org/presentationml/2006/ole">
            <p:oleObj spid="_x0000_s243718" name="Equation" r:id="rId7" imgW="533160" imgH="241200" progId="Equation.3">
              <p:embed/>
            </p:oleObj>
          </a:graphicData>
        </a:graphic>
      </p:graphicFrame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5562600" y="4495800"/>
          <a:ext cx="762000" cy="381000"/>
        </p:xfrm>
        <a:graphic>
          <a:graphicData uri="http://schemas.openxmlformats.org/presentationml/2006/ole">
            <p:oleObj spid="_x0000_s243719" name="Equation" r:id="rId8" imgW="533160" imgH="266400" progId="Equation.3">
              <p:embed/>
            </p:oleObj>
          </a:graphicData>
        </a:graphic>
      </p:graphicFrame>
      <p:graphicFrame>
        <p:nvGraphicFramePr>
          <p:cNvPr id="21512" name="Object 8"/>
          <p:cNvGraphicFramePr>
            <a:graphicFrameLocks noChangeAspect="1"/>
          </p:cNvGraphicFramePr>
          <p:nvPr/>
        </p:nvGraphicFramePr>
        <p:xfrm>
          <a:off x="3962400" y="5257800"/>
          <a:ext cx="838200" cy="398145"/>
        </p:xfrm>
        <a:graphic>
          <a:graphicData uri="http://schemas.openxmlformats.org/presentationml/2006/ole">
            <p:oleObj spid="_x0000_s243720" name="Equation" r:id="rId9" imgW="507960" imgH="241200" progId="Equation.3">
              <p:embed/>
            </p:oleObj>
          </a:graphicData>
        </a:graphic>
      </p:graphicFrame>
      <p:graphicFrame>
        <p:nvGraphicFramePr>
          <p:cNvPr id="21513" name="Object 9"/>
          <p:cNvGraphicFramePr>
            <a:graphicFrameLocks noChangeAspect="1"/>
          </p:cNvGraphicFramePr>
          <p:nvPr/>
        </p:nvGraphicFramePr>
        <p:xfrm>
          <a:off x="5257800" y="5257800"/>
          <a:ext cx="914400" cy="377687"/>
        </p:xfrm>
        <a:graphic>
          <a:graphicData uri="http://schemas.openxmlformats.org/presentationml/2006/ole">
            <p:oleObj spid="_x0000_s243721" name="Equation" r:id="rId10" imgW="583920" imgH="241200" progId="Equation.3">
              <p:embed/>
            </p:oleObj>
          </a:graphicData>
        </a:graphic>
      </p:graphicFrame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6705600" y="5867400"/>
            <a:ext cx="2133600" cy="365125"/>
          </a:xfrm>
        </p:spPr>
        <p:txBody>
          <a:bodyPr/>
          <a:lstStyle/>
          <a:p>
            <a:pPr>
              <a:defRPr/>
            </a:pPr>
            <a:fld id="{C21B6E7B-64D6-4E98-9E09-9FB0A1222F75}" type="slidenum">
              <a:rPr lang="en-MY" smtClean="0">
                <a:solidFill>
                  <a:schemeClr val="accent2">
                    <a:lumMod val="75000"/>
                  </a:schemeClr>
                </a:solidFill>
              </a:rPr>
              <a:pPr>
                <a:defRPr/>
              </a:pPr>
              <a:t>4</a:t>
            </a:fld>
            <a:endParaRPr lang="en-MY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Box-Jenkins </a:t>
            </a:r>
            <a:r>
              <a:rPr lang="en-US" sz="3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methodology</a:t>
            </a:r>
            <a:endParaRPr lang="en-US" sz="36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2339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Garamond" pitchFamily="18" charset="0"/>
                <a:cs typeface="Times New Roman" pitchFamily="18" charset="0"/>
              </a:rPr>
              <a:t>ARIMA models for seasonal time series (SARIMA) are built the SAME ITERATIVE PROCEDURES used for non-seasonal data. </a:t>
            </a:r>
          </a:p>
          <a:p>
            <a:r>
              <a:rPr lang="en-US" sz="2400" dirty="0" smtClean="0">
                <a:latin typeface="Garamond" pitchFamily="18" charset="0"/>
                <a:cs typeface="Times New Roman" pitchFamily="18" charset="0"/>
              </a:rPr>
              <a:t>The Box –Jenkins approach uses an iterative model-building strategy that consist of </a:t>
            </a:r>
          </a:p>
          <a:p>
            <a:pPr marL="341313" indent="0">
              <a:buNone/>
            </a:pPr>
            <a:r>
              <a:rPr lang="en-US" sz="2400" dirty="0" smtClean="0">
                <a:latin typeface="Garamond" pitchFamily="18" charset="0"/>
                <a:cs typeface="Times New Roman" pitchFamily="18" charset="0"/>
              </a:rPr>
              <a:t>-	Stationary</a:t>
            </a:r>
          </a:p>
          <a:p>
            <a:pPr marL="341313" indent="0">
              <a:buNone/>
            </a:pPr>
            <a:r>
              <a:rPr lang="en-US" sz="2400" dirty="0" smtClean="0">
                <a:latin typeface="Garamond" pitchFamily="18" charset="0"/>
                <a:cs typeface="Times New Roman" pitchFamily="18" charset="0"/>
              </a:rPr>
              <a:t>-	Selecting an initial model (model identification)</a:t>
            </a:r>
          </a:p>
          <a:p>
            <a:pPr marL="341313" indent="0">
              <a:buNone/>
            </a:pPr>
            <a:r>
              <a:rPr lang="en-US" sz="2400" dirty="0" smtClean="0">
                <a:latin typeface="Garamond" pitchFamily="18" charset="0"/>
                <a:cs typeface="Times New Roman" pitchFamily="18" charset="0"/>
              </a:rPr>
              <a:t>-	Estimating the model coefficients (parameter estimation)</a:t>
            </a:r>
          </a:p>
          <a:p>
            <a:pPr marL="341313" lvl="1" indent="0">
              <a:buNone/>
            </a:pPr>
            <a:r>
              <a:rPr lang="en-US" sz="2400" dirty="0" smtClean="0">
                <a:latin typeface="Garamond" pitchFamily="18" charset="0"/>
                <a:cs typeface="Times New Roman" pitchFamily="18" charset="0"/>
              </a:rPr>
              <a:t>-	Analyzing the residuals (model checking)</a:t>
            </a:r>
          </a:p>
          <a:p>
            <a:pPr marL="341313" lvl="1" indent="0">
              <a:buNone/>
            </a:pPr>
            <a:r>
              <a:rPr lang="en-US" sz="2400" dirty="0" smtClean="0">
                <a:latin typeface="Garamond" pitchFamily="18" charset="0"/>
                <a:cs typeface="Times New Roman" pitchFamily="18" charset="0"/>
              </a:rPr>
              <a:t>-	Forecasting</a:t>
            </a: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05600" y="5867400"/>
            <a:ext cx="2133600" cy="365125"/>
          </a:xfrm>
        </p:spPr>
        <p:txBody>
          <a:bodyPr/>
          <a:lstStyle/>
          <a:p>
            <a:pPr>
              <a:defRPr/>
            </a:pPr>
            <a:fld id="{C21B6E7B-64D6-4E98-9E09-9FB0A1222F75}" type="slidenum">
              <a:rPr lang="en-MY" smtClean="0">
                <a:solidFill>
                  <a:schemeClr val="accent2">
                    <a:lumMod val="75000"/>
                  </a:schemeClr>
                </a:solidFill>
              </a:rPr>
              <a:pPr>
                <a:defRPr/>
              </a:pPr>
              <a:t>5</a:t>
            </a:fld>
            <a:endParaRPr lang="en-MY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Stationary</a:t>
            </a:r>
          </a:p>
        </p:txBody>
      </p:sp>
      <p:sp>
        <p:nvSpPr>
          <p:cNvPr id="17412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smtClean="0">
                <a:latin typeface="Garamond" pitchFamily="18" charset="0"/>
                <a:cs typeface="Times New Roman" pitchFamily="18" charset="0"/>
              </a:rPr>
              <a:t>The General Formula to transform not stationary to stationary series is given by</a:t>
            </a:r>
          </a:p>
          <a:p>
            <a:endParaRPr lang="en-US" sz="2800" dirty="0" smtClean="0">
              <a:latin typeface="Garamond" pitchFamily="18" charset="0"/>
              <a:cs typeface="Times New Roman" pitchFamily="18" charset="0"/>
            </a:endParaRPr>
          </a:p>
          <a:p>
            <a:endParaRPr lang="en-US" sz="2800" dirty="0" smtClean="0">
              <a:latin typeface="Garamond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Garamond" pitchFamily="18" charset="0"/>
                <a:cs typeface="Times New Roman" pitchFamily="18" charset="0"/>
              </a:rPr>
              <a:t>With seasonal data which is not stationary, it is appropriate to take seasonal differences </a:t>
            </a:r>
            <a:r>
              <a:rPr lang="en-US" sz="2800" dirty="0" smtClean="0">
                <a:latin typeface="Garamond" pitchFamily="18" charset="0"/>
              </a:rPr>
              <a:t>and check the time plot, ACF and PACF. We take a seasonal difference</a:t>
            </a:r>
          </a:p>
          <a:p>
            <a:endParaRPr lang="en-US" sz="2800" dirty="0" smtClean="0">
              <a:latin typeface="Garamond" pitchFamily="18" charset="0"/>
              <a:cs typeface="Times New Roman" pitchFamily="18" charset="0"/>
            </a:endParaRPr>
          </a:p>
          <a:p>
            <a:pPr lvl="1"/>
            <a:endParaRPr lang="en-US" dirty="0" smtClean="0">
              <a:latin typeface="Garamond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Garamond" pitchFamily="18" charset="0"/>
              </a:rPr>
              <a:t>If the seasonally differenced data appears to be non-stationary (the plots are not shown), so we difference the data again.</a:t>
            </a:r>
          </a:p>
          <a:p>
            <a:pPr lvl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2794000" y="4191000"/>
          <a:ext cx="3251200" cy="515938"/>
        </p:xfrm>
        <a:graphic>
          <a:graphicData uri="http://schemas.openxmlformats.org/presentationml/2006/ole">
            <p:oleObj spid="_x0000_s244738" name="Equation" r:id="rId3" imgW="1600200" imgH="253800" progId="Equation.3">
              <p:embed/>
            </p:oleObj>
          </a:graphicData>
        </a:graphic>
      </p:graphicFrame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3200400" y="2362200"/>
          <a:ext cx="2720340" cy="457200"/>
        </p:xfrm>
        <a:graphic>
          <a:graphicData uri="http://schemas.openxmlformats.org/presentationml/2006/ole">
            <p:oleObj spid="_x0000_s244739" name="Equation" r:id="rId4" imgW="1511280" imgH="253800" progId="Equation.3">
              <p:embed/>
            </p:oleObj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5867400"/>
            <a:ext cx="2133600" cy="365125"/>
          </a:xfrm>
        </p:spPr>
        <p:txBody>
          <a:bodyPr/>
          <a:lstStyle/>
          <a:p>
            <a:pPr>
              <a:defRPr/>
            </a:pPr>
            <a:fld id="{C21B6E7B-64D6-4E98-9E09-9FB0A1222F75}" type="slidenum">
              <a:rPr lang="en-MY" smtClean="0">
                <a:solidFill>
                  <a:schemeClr val="accent2">
                    <a:lumMod val="75000"/>
                  </a:schemeClr>
                </a:solidFill>
              </a:rPr>
              <a:pPr>
                <a:defRPr/>
              </a:pPr>
              <a:t>6</a:t>
            </a:fld>
            <a:endParaRPr lang="en-MY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533400"/>
          </a:xfrm>
        </p:spPr>
        <p:txBody>
          <a:bodyPr/>
          <a:lstStyle/>
          <a:p>
            <a:pPr eaLnBrk="1" hangingPunct="1"/>
            <a:r>
              <a:rPr lang="en-IE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Seasonally </a:t>
            </a:r>
            <a:r>
              <a:rPr lang="en-IE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stationary process</a:t>
            </a:r>
            <a:endParaRPr lang="en-US" sz="32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88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76800" y="1295400"/>
            <a:ext cx="31242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8852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76800" y="3810000"/>
            <a:ext cx="3124200" cy="1752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8857" name="Picture 9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5800" y="1219200"/>
            <a:ext cx="3429000" cy="179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1" name="Text Box 20"/>
          <p:cNvSpPr txBox="1">
            <a:spLocks noChangeArrowheads="1"/>
          </p:cNvSpPr>
          <p:nvPr/>
        </p:nvSpPr>
        <p:spPr bwMode="auto">
          <a:xfrm>
            <a:off x="838200" y="990600"/>
            <a:ext cx="2743200" cy="276999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 smtClean="0">
                <a:latin typeface="Garamond" pitchFamily="18" charset="0"/>
              </a:rPr>
              <a:t>No </a:t>
            </a:r>
            <a:r>
              <a:rPr lang="en-US" sz="1200" dirty="0">
                <a:latin typeface="Garamond" pitchFamily="18" charset="0"/>
              </a:rPr>
              <a:t>trend and additive seasonal variability</a:t>
            </a:r>
          </a:p>
        </p:txBody>
      </p:sp>
      <p:graphicFrame>
        <p:nvGraphicFramePr>
          <p:cNvPr id="34818" name="Object 2"/>
          <p:cNvGraphicFramePr>
            <a:graphicFrameLocks noChangeAspect="1"/>
          </p:cNvGraphicFramePr>
          <p:nvPr/>
        </p:nvGraphicFramePr>
        <p:xfrm>
          <a:off x="2362200" y="2971800"/>
          <a:ext cx="1143000" cy="308655"/>
        </p:xfrm>
        <a:graphic>
          <a:graphicData uri="http://schemas.openxmlformats.org/presentationml/2006/ole">
            <p:oleObj spid="_x0000_s245762" name="Equation" r:id="rId7" imgW="939600" imgH="253800" progId="Equation.3">
              <p:embed/>
            </p:oleObj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609600" y="2971800"/>
            <a:ext cx="1676400" cy="276999"/>
          </a:xfrm>
          <a:prstGeom prst="rect">
            <a:avLst/>
          </a:prstGeom>
          <a:solidFill>
            <a:schemeClr val="accent3"/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Take d = 0 and D = 1</a:t>
            </a:r>
            <a:endParaRPr lang="en-US" sz="1200" dirty="0"/>
          </a:p>
        </p:txBody>
      </p:sp>
      <p:sp>
        <p:nvSpPr>
          <p:cNvPr id="22532" name="Text Box 26"/>
          <p:cNvSpPr txBox="1">
            <a:spLocks noChangeArrowheads="1"/>
          </p:cNvSpPr>
          <p:nvPr/>
        </p:nvSpPr>
        <p:spPr bwMode="auto">
          <a:xfrm>
            <a:off x="4876800" y="990600"/>
            <a:ext cx="3200400" cy="276999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 smtClean="0">
                <a:latin typeface="Garamond" pitchFamily="18" charset="0"/>
              </a:rPr>
              <a:t>Additive </a:t>
            </a:r>
            <a:r>
              <a:rPr lang="en-US" sz="1200" dirty="0">
                <a:latin typeface="Garamond" pitchFamily="18" charset="0"/>
              </a:rPr>
              <a:t>seasonal variability with an additive trend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953000" y="3048001"/>
            <a:ext cx="1600200" cy="276999"/>
          </a:xfrm>
          <a:prstGeom prst="rect">
            <a:avLst/>
          </a:prstGeom>
          <a:solidFill>
            <a:schemeClr val="accent3"/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Take d = 1 and D = 1</a:t>
            </a:r>
            <a:endParaRPr lang="en-US" sz="1200" dirty="0"/>
          </a:p>
        </p:txBody>
      </p:sp>
      <p:graphicFrame>
        <p:nvGraphicFramePr>
          <p:cNvPr id="34819" name="Object 2"/>
          <p:cNvGraphicFramePr>
            <a:graphicFrameLocks noChangeAspect="1"/>
          </p:cNvGraphicFramePr>
          <p:nvPr/>
        </p:nvGraphicFramePr>
        <p:xfrm>
          <a:off x="5334000" y="5867400"/>
          <a:ext cx="2627313" cy="300038"/>
        </p:xfrm>
        <a:graphic>
          <a:graphicData uri="http://schemas.openxmlformats.org/presentationml/2006/ole">
            <p:oleObj spid="_x0000_s245763" name="Equation" r:id="rId8" imgW="2222280" imgH="253800" progId="Equation.3">
              <p:embed/>
            </p:oleObj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5791200" y="5562600"/>
            <a:ext cx="1430841" cy="276999"/>
          </a:xfrm>
          <a:prstGeom prst="rect">
            <a:avLst/>
          </a:prstGeom>
          <a:solidFill>
            <a:schemeClr val="accent3"/>
          </a:solidFill>
          <a:ln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Take d = 1 and D = 1</a:t>
            </a:r>
            <a:endParaRPr lang="en-US" sz="1200" dirty="0"/>
          </a:p>
        </p:txBody>
      </p:sp>
      <p:graphicFrame>
        <p:nvGraphicFramePr>
          <p:cNvPr id="34820" name="Object 4"/>
          <p:cNvGraphicFramePr>
            <a:graphicFrameLocks noChangeAspect="1"/>
          </p:cNvGraphicFramePr>
          <p:nvPr/>
        </p:nvGraphicFramePr>
        <p:xfrm>
          <a:off x="6553200" y="3048000"/>
          <a:ext cx="1606550" cy="300038"/>
        </p:xfrm>
        <a:graphic>
          <a:graphicData uri="http://schemas.openxmlformats.org/presentationml/2006/ole">
            <p:oleObj spid="_x0000_s245764" name="Equation" r:id="rId9" imgW="1358640" imgH="253800" progId="Equation.3">
              <p:embed/>
            </p:oleObj>
          </a:graphicData>
        </a:graphic>
      </p:graphicFrame>
      <p:pic>
        <p:nvPicPr>
          <p:cNvPr id="34821" name="Picture 5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62000" y="3733801"/>
            <a:ext cx="3352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xt Box 27"/>
          <p:cNvSpPr txBox="1">
            <a:spLocks noChangeArrowheads="1"/>
          </p:cNvSpPr>
          <p:nvPr/>
        </p:nvSpPr>
        <p:spPr bwMode="auto">
          <a:xfrm>
            <a:off x="762000" y="3429000"/>
            <a:ext cx="3200400" cy="4572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 smtClean="0"/>
              <a:t>Multiplicative </a:t>
            </a:r>
            <a:r>
              <a:rPr lang="en-US" sz="1200" dirty="0"/>
              <a:t>seasonal variability with </a:t>
            </a:r>
            <a:r>
              <a:rPr lang="en-US" sz="1200" dirty="0" smtClean="0"/>
              <a:t>no trend</a:t>
            </a:r>
            <a:endParaRPr lang="en-US" sz="1200" dirty="0"/>
          </a:p>
        </p:txBody>
      </p:sp>
      <p:sp>
        <p:nvSpPr>
          <p:cNvPr id="19" name="TextBox 18"/>
          <p:cNvSpPr txBox="1"/>
          <p:nvPr/>
        </p:nvSpPr>
        <p:spPr>
          <a:xfrm>
            <a:off x="1828800" y="5562600"/>
            <a:ext cx="1430841" cy="276999"/>
          </a:xfrm>
          <a:prstGeom prst="rect">
            <a:avLst/>
          </a:prstGeom>
          <a:solidFill>
            <a:schemeClr val="accent3"/>
          </a:solidFill>
          <a:ln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Take d = 0 and D = 1</a:t>
            </a:r>
            <a:endParaRPr lang="en-US" sz="1200" dirty="0"/>
          </a:p>
        </p:txBody>
      </p:sp>
      <p:graphicFrame>
        <p:nvGraphicFramePr>
          <p:cNvPr id="34822" name="Object 6"/>
          <p:cNvGraphicFramePr>
            <a:graphicFrameLocks noChangeAspect="1"/>
          </p:cNvGraphicFramePr>
          <p:nvPr/>
        </p:nvGraphicFramePr>
        <p:xfrm>
          <a:off x="1450975" y="5867400"/>
          <a:ext cx="2162175" cy="300038"/>
        </p:xfrm>
        <a:graphic>
          <a:graphicData uri="http://schemas.openxmlformats.org/presentationml/2006/ole">
            <p:oleObj spid="_x0000_s245765" name="Equation" r:id="rId11" imgW="1828800" imgH="253800" progId="Equation.3">
              <p:embed/>
            </p:oleObj>
          </a:graphicData>
        </a:graphic>
      </p:graphicFrame>
      <p:sp>
        <p:nvSpPr>
          <p:cNvPr id="22533" name="Text Box 27"/>
          <p:cNvSpPr txBox="1">
            <a:spLocks noChangeArrowheads="1"/>
          </p:cNvSpPr>
          <p:nvPr/>
        </p:nvSpPr>
        <p:spPr bwMode="auto">
          <a:xfrm>
            <a:off x="4648200" y="3505200"/>
            <a:ext cx="3733800" cy="46166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 smtClean="0"/>
              <a:t>Multiplicative </a:t>
            </a:r>
            <a:r>
              <a:rPr lang="en-US" sz="1200" dirty="0"/>
              <a:t>seasonal variability with </a:t>
            </a:r>
            <a:r>
              <a:rPr lang="en-US" sz="1200" dirty="0" smtClean="0"/>
              <a:t>an additive trend</a:t>
            </a:r>
            <a:endParaRPr lang="en-US" sz="1200" dirty="0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>
          <a:xfrm>
            <a:off x="6781800" y="5867400"/>
            <a:ext cx="2133600" cy="365125"/>
          </a:xfrm>
        </p:spPr>
        <p:txBody>
          <a:bodyPr/>
          <a:lstStyle/>
          <a:p>
            <a:pPr>
              <a:defRPr/>
            </a:pPr>
            <a:fld id="{C21B6E7B-64D6-4E98-9E09-9FB0A1222F75}" type="slidenum">
              <a:rPr lang="en-MY" smtClean="0">
                <a:solidFill>
                  <a:schemeClr val="accent2">
                    <a:lumMod val="75000"/>
                  </a:schemeClr>
                </a:solidFill>
              </a:rPr>
              <a:pPr>
                <a:defRPr/>
              </a:pPr>
              <a:t>7</a:t>
            </a:fld>
            <a:endParaRPr lang="en-MY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153400" cy="9144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ACF for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non-stationary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easonal 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ata</a:t>
            </a:r>
            <a:endParaRPr lang="en-US" sz="32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993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4876800"/>
            <a:ext cx="2590800" cy="139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994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29000" y="4876800"/>
            <a:ext cx="2209800" cy="132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9941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43600" y="4876800"/>
            <a:ext cx="2209800" cy="132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9942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5800" y="3048000"/>
            <a:ext cx="2590800" cy="132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9946" name="Picture 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29000" y="3048000"/>
            <a:ext cx="2209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9947" name="Picture 1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943600" y="3048000"/>
            <a:ext cx="2209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9948" name="Picture 1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85800" y="1371600"/>
            <a:ext cx="2590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9949" name="Picture 13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429000" y="1371600"/>
            <a:ext cx="2209800" cy="132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9950" name="Picture 14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943600" y="1371600"/>
            <a:ext cx="2286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" name="TextBox 16"/>
          <p:cNvSpPr txBox="1"/>
          <p:nvPr/>
        </p:nvSpPr>
        <p:spPr>
          <a:xfrm>
            <a:off x="609600" y="1066800"/>
            <a:ext cx="2209800" cy="228600"/>
          </a:xfrm>
          <a:prstGeom prst="rect">
            <a:avLst/>
          </a:prstGeom>
          <a:solidFill>
            <a:srgbClr val="FFFF00"/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sz="900" dirty="0" smtClean="0"/>
              <a:t>ACF die down slowly at multiples of 12</a:t>
            </a:r>
            <a:endParaRPr lang="en-US" sz="900" dirty="0"/>
          </a:p>
        </p:txBody>
      </p:sp>
      <p:sp>
        <p:nvSpPr>
          <p:cNvPr id="20" name="TextBox 19"/>
          <p:cNvSpPr txBox="1"/>
          <p:nvPr/>
        </p:nvSpPr>
        <p:spPr>
          <a:xfrm>
            <a:off x="4724400" y="1066800"/>
            <a:ext cx="3276600" cy="246221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ACF and PACF for first seasonal differencing (D=1)</a:t>
            </a:r>
            <a:endParaRPr lang="en-US" sz="1000" dirty="0"/>
          </a:p>
        </p:txBody>
      </p:sp>
      <p:sp>
        <p:nvSpPr>
          <p:cNvPr id="21" name="TextBox 20"/>
          <p:cNvSpPr txBox="1"/>
          <p:nvPr/>
        </p:nvSpPr>
        <p:spPr>
          <a:xfrm>
            <a:off x="609600" y="2743200"/>
            <a:ext cx="2667000" cy="215444"/>
          </a:xfrm>
          <a:prstGeom prst="rect">
            <a:avLst/>
          </a:prstGeom>
          <a:solidFill>
            <a:srgbClr val="FFFF00"/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sz="800" dirty="0" smtClean="0"/>
              <a:t>ACF die down slowly before 12 and at multiples of 12</a:t>
            </a:r>
            <a:endParaRPr lang="en-US" sz="800" dirty="0"/>
          </a:p>
        </p:txBody>
      </p:sp>
      <p:sp>
        <p:nvSpPr>
          <p:cNvPr id="23" name="TextBox 22"/>
          <p:cNvSpPr txBox="1"/>
          <p:nvPr/>
        </p:nvSpPr>
        <p:spPr>
          <a:xfrm>
            <a:off x="3657600" y="2743201"/>
            <a:ext cx="4343400" cy="246221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ACF and PACF for first ordinary (d=1)and first seasonal differencing (D=1)</a:t>
            </a:r>
            <a:endParaRPr lang="en-US" sz="1000" dirty="0"/>
          </a:p>
        </p:txBody>
      </p:sp>
      <p:sp>
        <p:nvSpPr>
          <p:cNvPr id="24" name="TextBox 23"/>
          <p:cNvSpPr txBox="1"/>
          <p:nvPr/>
        </p:nvSpPr>
        <p:spPr>
          <a:xfrm>
            <a:off x="685800" y="4495800"/>
            <a:ext cx="2590800" cy="338554"/>
          </a:xfrm>
          <a:prstGeom prst="rect">
            <a:avLst/>
          </a:prstGeom>
          <a:solidFill>
            <a:srgbClr val="FFFF00"/>
          </a:solidFill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en-US" sz="800" dirty="0" smtClean="0"/>
              <a:t>ACF die down slowly and has a cycle pattern at multiples of 12</a:t>
            </a:r>
            <a:endParaRPr lang="en-US" sz="800" dirty="0"/>
          </a:p>
        </p:txBody>
      </p:sp>
      <p:sp>
        <p:nvSpPr>
          <p:cNvPr id="25" name="TextBox 24"/>
          <p:cNvSpPr txBox="1"/>
          <p:nvPr/>
        </p:nvSpPr>
        <p:spPr>
          <a:xfrm>
            <a:off x="3505200" y="4572001"/>
            <a:ext cx="4648200" cy="246221"/>
          </a:xfrm>
          <a:prstGeom prst="rect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ACF and PACF for first ordinary (d=1)and first seasonal differencing (D=1)</a:t>
            </a:r>
            <a:endParaRPr lang="en-US" sz="1000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>
          <a:xfrm>
            <a:off x="6781800" y="5867400"/>
            <a:ext cx="2133600" cy="365125"/>
          </a:xfrm>
        </p:spPr>
        <p:txBody>
          <a:bodyPr/>
          <a:lstStyle/>
          <a:p>
            <a:pPr>
              <a:defRPr/>
            </a:pPr>
            <a:fld id="{C21B6E7B-64D6-4E98-9E09-9FB0A1222F75}" type="slidenum">
              <a:rPr lang="en-MY" smtClean="0">
                <a:solidFill>
                  <a:schemeClr val="accent2">
                    <a:lumMod val="75000"/>
                  </a:schemeClr>
                </a:solidFill>
              </a:rPr>
              <a:pPr>
                <a:defRPr/>
              </a:pPr>
              <a:t>8</a:t>
            </a:fld>
            <a:endParaRPr lang="en-MY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  <a:latin typeface="Garamond" pitchFamily="18" charset="0"/>
                <a:cs typeface="Times New Roman" pitchFamily="18" charset="0"/>
              </a:rPr>
              <a:t>Model identification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75456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sz="2400" dirty="0" smtClean="0">
                <a:latin typeface="Garamond" pitchFamily="18" charset="0"/>
              </a:rPr>
              <a:t>In a purely seasonal ARIMA model (no non-seasonal components), the ACF and PACF have similar forms as for the previous non-seasonal ARIMA models. The difference is now only lags h=s, 2s, 3s,… are examined.  The remainder of the lags have ACF and PACF equal to 0.</a:t>
            </a:r>
          </a:p>
          <a:p>
            <a:pPr marL="0" indent="0" algn="just">
              <a:buNone/>
            </a:pPr>
            <a:endParaRPr lang="en-US" sz="2400" dirty="0" smtClean="0">
              <a:latin typeface="Garamond" pitchFamily="18" charset="0"/>
            </a:endParaRPr>
          </a:p>
          <a:p>
            <a:pPr marL="0" indent="0" algn="ctr">
              <a:buNone/>
            </a:pPr>
            <a:r>
              <a:rPr lang="en-US" sz="2400" dirty="0" smtClean="0">
                <a:latin typeface="Garamond" pitchFamily="18" charset="0"/>
              </a:rPr>
              <a:t>Examples of Identification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</a:endParaRPr>
          </a:p>
          <a:p>
            <a:pPr>
              <a:buNone/>
            </a:pPr>
            <a:endParaRPr lang="en-US" sz="2200" dirty="0" smtClean="0">
              <a:latin typeface="Times New Roman" pitchFamily="18" charset="0"/>
            </a:endParaRPr>
          </a:p>
          <a:p>
            <a:pPr>
              <a:buNone/>
            </a:pPr>
            <a:r>
              <a:rPr lang="en-US" sz="2200" dirty="0" smtClean="0">
                <a:latin typeface="Garamond" pitchFamily="18" charset="0"/>
              </a:rPr>
              <a:t>Note: The values of the ACF and PACF are zero at lags other than s, 2s, 3s, ….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066800" y="3505200"/>
          <a:ext cx="7315200" cy="1828800"/>
        </p:xfrm>
        <a:graphic>
          <a:graphicData uri="http://schemas.openxmlformats.org/drawingml/2006/table">
            <a:tbl>
              <a:tblPr/>
              <a:tblGrid>
                <a:gridCol w="730250"/>
                <a:gridCol w="2089150"/>
                <a:gridCol w="2133600"/>
                <a:gridCol w="2362200"/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429000" algn="ctr"/>
                          <a:tab pos="6858000" algn="r"/>
                          <a:tab pos="457200" algn="l"/>
                        </a:tabLst>
                      </a:pPr>
                      <a:endParaRPr lang="en-US" sz="2000" dirty="0">
                        <a:latin typeface="Garamond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429000" algn="ctr"/>
                          <a:tab pos="6858000" algn="r"/>
                          <a:tab pos="457200" algn="l"/>
                        </a:tabLst>
                      </a:pPr>
                      <a:r>
                        <a:rPr lang="en-US" sz="2000" b="1" dirty="0" smtClean="0">
                          <a:latin typeface="Garamond" pitchFamily="18" charset="0"/>
                          <a:ea typeface="Times New Roman"/>
                          <a:cs typeface="Times New Roman"/>
                        </a:rPr>
                        <a:t>SAR(P)</a:t>
                      </a:r>
                      <a:r>
                        <a:rPr lang="en-US" sz="2000" b="1" baseline="-25000" dirty="0" smtClean="0">
                          <a:latin typeface="Garamond" pitchFamily="18" charset="0"/>
                          <a:ea typeface="Times New Roman"/>
                          <a:cs typeface="Times New Roman"/>
                        </a:rPr>
                        <a:t>s</a:t>
                      </a:r>
                      <a:endParaRPr lang="en-US" sz="2000" dirty="0">
                        <a:latin typeface="Garamond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429000" algn="ctr"/>
                          <a:tab pos="6858000" algn="r"/>
                          <a:tab pos="457200" algn="l"/>
                        </a:tabLst>
                      </a:pPr>
                      <a:r>
                        <a:rPr lang="en-US" sz="2000" b="1" dirty="0" smtClean="0">
                          <a:latin typeface="Garamond" pitchFamily="18" charset="0"/>
                          <a:ea typeface="Times New Roman"/>
                          <a:cs typeface="Times New Roman"/>
                        </a:rPr>
                        <a:t>SMA(Q)</a:t>
                      </a:r>
                      <a:r>
                        <a:rPr lang="en-US" sz="2000" b="1" baseline="-25000" dirty="0" smtClean="0">
                          <a:latin typeface="Garamond" pitchFamily="18" charset="0"/>
                          <a:ea typeface="Times New Roman"/>
                          <a:cs typeface="Times New Roman"/>
                        </a:rPr>
                        <a:t>s</a:t>
                      </a:r>
                      <a:endParaRPr lang="en-US" sz="2000" dirty="0">
                        <a:latin typeface="Garamond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429000" algn="ctr"/>
                          <a:tab pos="6858000" algn="r"/>
                          <a:tab pos="457200" algn="l"/>
                        </a:tabLst>
                      </a:pPr>
                      <a:r>
                        <a:rPr lang="en-US" sz="2000" b="1" dirty="0" smtClean="0">
                          <a:latin typeface="Garamond" pitchFamily="18" charset="0"/>
                          <a:ea typeface="Times New Roman"/>
                          <a:cs typeface="Times New Roman"/>
                        </a:rPr>
                        <a:t>SARMA(P,Q)</a:t>
                      </a:r>
                      <a:r>
                        <a:rPr lang="en-US" sz="2000" b="1" baseline="-25000" dirty="0" smtClean="0">
                          <a:latin typeface="Garamond" pitchFamily="18" charset="0"/>
                          <a:ea typeface="Times New Roman"/>
                          <a:cs typeface="Times New Roman"/>
                        </a:rPr>
                        <a:t>s</a:t>
                      </a:r>
                      <a:endParaRPr lang="en-US" sz="2000" dirty="0">
                        <a:latin typeface="Garamond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429000" algn="ctr"/>
                          <a:tab pos="6858000" algn="r"/>
                          <a:tab pos="457200" algn="l"/>
                        </a:tabLst>
                      </a:pPr>
                      <a:r>
                        <a:rPr lang="en-US" sz="2000">
                          <a:latin typeface="Garamond" pitchFamily="18" charset="0"/>
                          <a:ea typeface="Times New Roman"/>
                          <a:cs typeface="Times New Roman"/>
                        </a:rPr>
                        <a:t>ACF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429000" algn="ctr"/>
                          <a:tab pos="6858000" algn="r"/>
                          <a:tab pos="457200" algn="l"/>
                        </a:tabLst>
                      </a:pPr>
                      <a:r>
                        <a:rPr lang="en-US" sz="2000" dirty="0">
                          <a:latin typeface="Garamond" pitchFamily="18" charset="0"/>
                          <a:ea typeface="Times New Roman"/>
                          <a:cs typeface="Times New Roman"/>
                        </a:rPr>
                        <a:t>Tails off to 0 at lags </a:t>
                      </a:r>
                      <a:r>
                        <a:rPr lang="en-US" sz="2000" dirty="0" err="1">
                          <a:latin typeface="Garamond" pitchFamily="18" charset="0"/>
                          <a:ea typeface="Times New Roman"/>
                          <a:cs typeface="Times New Roman"/>
                        </a:rPr>
                        <a:t>ks</a:t>
                      </a:r>
                      <a:r>
                        <a:rPr lang="en-US" sz="2000" dirty="0">
                          <a:latin typeface="Garamond" pitchFamily="18" charset="0"/>
                          <a:ea typeface="Times New Roman"/>
                          <a:cs typeface="Times New Roman"/>
                        </a:rPr>
                        <a:t> for k=1,2,…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429000" algn="ctr"/>
                          <a:tab pos="6858000" algn="r"/>
                          <a:tab pos="457200" algn="l"/>
                        </a:tabLst>
                      </a:pPr>
                      <a:r>
                        <a:rPr lang="en-US" sz="2000" dirty="0">
                          <a:latin typeface="Garamond" pitchFamily="18" charset="0"/>
                          <a:ea typeface="Times New Roman"/>
                          <a:cs typeface="Times New Roman"/>
                        </a:rPr>
                        <a:t>Cuts off to 0 after lag Qs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429000" algn="ctr"/>
                          <a:tab pos="6858000" algn="r"/>
                          <a:tab pos="457200" algn="l"/>
                        </a:tabLst>
                      </a:pPr>
                      <a:r>
                        <a:rPr lang="en-US" sz="2000">
                          <a:latin typeface="Garamond" pitchFamily="18" charset="0"/>
                          <a:ea typeface="Times New Roman"/>
                          <a:cs typeface="Times New Roman"/>
                        </a:rPr>
                        <a:t>Tails off to 0 after lag Qs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429000" algn="ctr"/>
                          <a:tab pos="6858000" algn="r"/>
                          <a:tab pos="457200" algn="l"/>
                        </a:tabLst>
                      </a:pPr>
                      <a:r>
                        <a:rPr lang="en-US" sz="2000">
                          <a:latin typeface="Garamond" pitchFamily="18" charset="0"/>
                          <a:ea typeface="Times New Roman"/>
                          <a:cs typeface="Times New Roman"/>
                        </a:rPr>
                        <a:t>PACF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429000" algn="ctr"/>
                          <a:tab pos="6858000" algn="r"/>
                          <a:tab pos="457200" algn="l"/>
                        </a:tabLst>
                      </a:pPr>
                      <a:r>
                        <a:rPr lang="en-US" sz="2000">
                          <a:latin typeface="Garamond" pitchFamily="18" charset="0"/>
                          <a:ea typeface="Times New Roman"/>
                          <a:cs typeface="Times New Roman"/>
                        </a:rPr>
                        <a:t>Cuts off to 0 after lag Ps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429000" algn="ctr"/>
                          <a:tab pos="6858000" algn="r"/>
                          <a:tab pos="457200" algn="l"/>
                        </a:tabLst>
                      </a:pPr>
                      <a:r>
                        <a:rPr lang="en-US" sz="2000" dirty="0">
                          <a:latin typeface="Garamond" pitchFamily="18" charset="0"/>
                          <a:ea typeface="Times New Roman"/>
                          <a:cs typeface="Times New Roman"/>
                        </a:rPr>
                        <a:t>Tails off to 0 at lags </a:t>
                      </a:r>
                      <a:r>
                        <a:rPr lang="en-US" sz="2000" dirty="0" err="1">
                          <a:latin typeface="Garamond" pitchFamily="18" charset="0"/>
                          <a:ea typeface="Times New Roman"/>
                          <a:cs typeface="Times New Roman"/>
                        </a:rPr>
                        <a:t>ks</a:t>
                      </a:r>
                      <a:r>
                        <a:rPr lang="en-US" sz="2000" dirty="0">
                          <a:latin typeface="Garamond" pitchFamily="18" charset="0"/>
                          <a:ea typeface="Times New Roman"/>
                          <a:cs typeface="Times New Roman"/>
                        </a:rPr>
                        <a:t> for k=1,2,…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429000" algn="ctr"/>
                          <a:tab pos="6858000" algn="r"/>
                          <a:tab pos="457200" algn="l"/>
                        </a:tabLst>
                      </a:pPr>
                      <a:r>
                        <a:rPr lang="en-US" sz="2000" dirty="0">
                          <a:latin typeface="Garamond" pitchFamily="18" charset="0"/>
                          <a:ea typeface="Times New Roman"/>
                          <a:cs typeface="Times New Roman"/>
                        </a:rPr>
                        <a:t>Tails off to 0 after lag Ps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r"/>
                <a:tab pos="3429000" algn="ctr"/>
                <a:tab pos="6858000" algn="r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5867400"/>
            <a:ext cx="2133600" cy="365125"/>
          </a:xfrm>
        </p:spPr>
        <p:txBody>
          <a:bodyPr/>
          <a:lstStyle/>
          <a:p>
            <a:pPr>
              <a:defRPr/>
            </a:pPr>
            <a:fld id="{C21B6E7B-64D6-4E98-9E09-9FB0A1222F75}" type="slidenum">
              <a:rPr lang="en-MY" smtClean="0">
                <a:solidFill>
                  <a:schemeClr val="accent2">
                    <a:lumMod val="75000"/>
                  </a:schemeClr>
                </a:solidFill>
              </a:rPr>
              <a:pPr>
                <a:defRPr/>
              </a:pPr>
              <a:t>9</a:t>
            </a:fld>
            <a:endParaRPr lang="en-MY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TMocw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UTMocw template</Template>
  <TotalTime>1950</TotalTime>
  <Words>2147</Words>
  <Application>Microsoft Office PowerPoint</Application>
  <PresentationFormat>On-screen Show (4:3)</PresentationFormat>
  <Paragraphs>378</Paragraphs>
  <Slides>25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28" baseType="lpstr">
      <vt:lpstr>UTMocw template</vt:lpstr>
      <vt:lpstr>Equation</vt:lpstr>
      <vt:lpstr>Document</vt:lpstr>
      <vt:lpstr>Slide 1</vt:lpstr>
      <vt:lpstr>Chap 7: Seasonal ARIMA models  </vt:lpstr>
      <vt:lpstr>Introduction to SARIMA models</vt:lpstr>
      <vt:lpstr>Seasonality and ARIMA models</vt:lpstr>
      <vt:lpstr>Box-Jenkins methodology</vt:lpstr>
      <vt:lpstr>Stationary</vt:lpstr>
      <vt:lpstr>Seasonally stationary process</vt:lpstr>
      <vt:lpstr>ACF for non-stationary seasonal data</vt:lpstr>
      <vt:lpstr>Model identification</vt:lpstr>
      <vt:lpstr>Model identification for Example 1</vt:lpstr>
      <vt:lpstr>Model identification for Example 2</vt:lpstr>
      <vt:lpstr>Model identification for Example 3</vt:lpstr>
      <vt:lpstr>Parameter estimation</vt:lpstr>
      <vt:lpstr>Diagnostic checking</vt:lpstr>
      <vt:lpstr>Diagnostics checking for Example 1</vt:lpstr>
      <vt:lpstr>Diagnostics checking for Example 2</vt:lpstr>
      <vt:lpstr>Diagnostics checking for Example 3</vt:lpstr>
      <vt:lpstr>Forecasting</vt:lpstr>
      <vt:lpstr>Example</vt:lpstr>
      <vt:lpstr>Seasonal differencing</vt:lpstr>
      <vt:lpstr>Seasonal differencing</vt:lpstr>
      <vt:lpstr>ARIMA with MINITAB</vt:lpstr>
      <vt:lpstr>ACF and PACF of residuals  of SARIMA Model</vt:lpstr>
      <vt:lpstr>Model selection criteria</vt:lpstr>
      <vt:lpstr>Comparison of actual and forecasted Values for SARIMA(0,0,1)(0,1,1)12 model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Topic</dc:title>
  <dc:creator>TIMB PENGARAH 1</dc:creator>
  <cp:lastModifiedBy>User</cp:lastModifiedBy>
  <cp:revision>138</cp:revision>
  <dcterms:created xsi:type="dcterms:W3CDTF">2011-12-01T00:34:53Z</dcterms:created>
  <dcterms:modified xsi:type="dcterms:W3CDTF">2014-06-08T07:18:00Z</dcterms:modified>
</cp:coreProperties>
</file>