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9" r:id="rId1"/>
    <p:sldMasterId id="2147483683" r:id="rId2"/>
    <p:sldMasterId id="2147483697" r:id="rId3"/>
  </p:sldMasterIdLst>
  <p:notesMasterIdLst>
    <p:notesMasterId r:id="rId30"/>
  </p:notesMasterIdLst>
  <p:handoutMasterIdLst>
    <p:handoutMasterId r:id="rId31"/>
  </p:handoutMasterIdLst>
  <p:sldIdLst>
    <p:sldId id="328" r:id="rId4"/>
    <p:sldId id="327" r:id="rId5"/>
    <p:sldId id="302" r:id="rId6"/>
    <p:sldId id="305" r:id="rId7"/>
    <p:sldId id="306" r:id="rId8"/>
    <p:sldId id="308" r:id="rId9"/>
    <p:sldId id="331" r:id="rId10"/>
    <p:sldId id="310" r:id="rId11"/>
    <p:sldId id="313" r:id="rId12"/>
    <p:sldId id="315" r:id="rId13"/>
    <p:sldId id="316" r:id="rId14"/>
    <p:sldId id="330" r:id="rId15"/>
    <p:sldId id="317" r:id="rId16"/>
    <p:sldId id="329" r:id="rId17"/>
    <p:sldId id="322" r:id="rId18"/>
    <p:sldId id="332" r:id="rId19"/>
    <p:sldId id="356" r:id="rId20"/>
    <p:sldId id="335" r:id="rId21"/>
    <p:sldId id="337" r:id="rId22"/>
    <p:sldId id="339" r:id="rId23"/>
    <p:sldId id="340" r:id="rId24"/>
    <p:sldId id="341" r:id="rId25"/>
    <p:sldId id="342" r:id="rId26"/>
    <p:sldId id="344" r:id="rId27"/>
    <p:sldId id="345" r:id="rId28"/>
    <p:sldId id="326" r:id="rId29"/>
  </p:sldIdLst>
  <p:sldSz cx="9144000" cy="6858000" type="screen4x3"/>
  <p:notesSz cx="7053263" cy="9372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9933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615" autoAdjust="0"/>
    <p:restoredTop sz="96574" autoAdjust="0"/>
  </p:normalViewPr>
  <p:slideViewPr>
    <p:cSldViewPr>
      <p:cViewPr varScale="1">
        <p:scale>
          <a:sx n="71" d="100"/>
          <a:sy n="71" d="100"/>
        </p:scale>
        <p:origin x="-112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59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MY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5738" y="0"/>
            <a:ext cx="3055937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562FFCF-5C1C-484E-90DA-83BCB660510A}" type="datetimeFigureOut">
              <a:rPr lang="en-MY"/>
              <a:pPr/>
              <a:t>19/6/2014</a:t>
            </a:fld>
            <a:endParaRPr lang="en-MY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02700"/>
            <a:ext cx="30559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MY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5738" y="8902700"/>
            <a:ext cx="3055937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04F4957-E22B-4FDD-8A4B-E4E73FDD8CB3}" type="slidenum">
              <a:rPr lang="en-MY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50137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559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854" tIns="46927" rIns="93854" bIns="46927" numCol="1" anchor="t" anchorCtr="0" compatLnSpc="1">
            <a:prstTxWarp prst="textNoShape">
              <a:avLst/>
            </a:prstTxWarp>
          </a:bodyPr>
          <a:lstStyle>
            <a:lvl1pPr defTabSz="938213">
              <a:defRPr sz="1200">
                <a:latin typeface="Calibri" pitchFamily="34" charset="0"/>
              </a:defRPr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95738" y="0"/>
            <a:ext cx="3055937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854" tIns="46927" rIns="93854" bIns="46927" numCol="1" anchor="t" anchorCtr="0" compatLnSpc="1">
            <a:prstTxWarp prst="textNoShape">
              <a:avLst/>
            </a:prstTxWarp>
          </a:bodyPr>
          <a:lstStyle>
            <a:lvl1pPr algn="r" defTabSz="938213">
              <a:defRPr sz="1200">
                <a:latin typeface="Calibri" pitchFamily="34" charset="0"/>
              </a:defRPr>
            </a:lvl1pPr>
          </a:lstStyle>
          <a:p>
            <a:fld id="{79E0003C-AD5B-4CEB-B37D-D647382150EA}" type="datetimeFigureOut">
              <a:rPr lang="en-US"/>
              <a:pPr/>
              <a:t>6/19/2014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4850" y="4451350"/>
            <a:ext cx="5643563" cy="421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854" tIns="46927" rIns="93854" bIns="469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902700"/>
            <a:ext cx="30559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854" tIns="46927" rIns="93854" bIns="46927" numCol="1" anchor="b" anchorCtr="0" compatLnSpc="1">
            <a:prstTxWarp prst="textNoShape">
              <a:avLst/>
            </a:prstTxWarp>
          </a:bodyPr>
          <a:lstStyle>
            <a:lvl1pPr defTabSz="938213">
              <a:defRPr sz="1200">
                <a:latin typeface="Calibri" pitchFamily="34" charset="0"/>
              </a:defRPr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95738" y="8902700"/>
            <a:ext cx="3055937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854" tIns="46927" rIns="93854" bIns="46927" numCol="1" anchor="b" anchorCtr="0" compatLnSpc="1">
            <a:prstTxWarp prst="textNoShape">
              <a:avLst/>
            </a:prstTxWarp>
          </a:bodyPr>
          <a:lstStyle>
            <a:lvl1pPr algn="r" defTabSz="938213">
              <a:defRPr sz="1200">
                <a:latin typeface="Calibri" pitchFamily="34" charset="0"/>
              </a:defRPr>
            </a:lvl1pPr>
          </a:lstStyle>
          <a:p>
            <a:fld id="{9723DD23-A637-4147-A204-85DEBD0821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326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971550" y="1196975"/>
            <a:ext cx="6408762" cy="914400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 userDrawn="1"/>
        </p:nvSpPr>
        <p:spPr>
          <a:xfrm>
            <a:off x="0" y="5029200"/>
            <a:ext cx="9144000" cy="1828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6" name="Straight Connector 9"/>
          <p:cNvCxnSpPr/>
          <p:nvPr userDrawn="1"/>
        </p:nvCxnSpPr>
        <p:spPr>
          <a:xfrm>
            <a:off x="304800" y="5791200"/>
            <a:ext cx="8534400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" name="Rectangle 10"/>
          <p:cNvSpPr/>
          <p:nvPr userDrawn="1"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05400"/>
            <a:ext cx="9144000" cy="762000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5334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accent6"/>
                </a:solidFill>
                <a:latin typeface="Copperplate Gothic Ligh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6"/>
          <p:cNvSpPr/>
          <p:nvPr userDrawn="1"/>
        </p:nvSpPr>
        <p:spPr>
          <a:xfrm>
            <a:off x="0" y="1219200"/>
            <a:ext cx="9144000" cy="55626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6021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0"/>
            <a:ext cx="7315200" cy="914400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chemeClr val="bg1"/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0"/>
          </p:nvPr>
        </p:nvSpPr>
        <p:spPr>
          <a:xfrm>
            <a:off x="152400" y="6569075"/>
            <a:ext cx="5715000" cy="365125"/>
          </a:xfrm>
        </p:spPr>
        <p:txBody>
          <a:bodyPr/>
          <a:lstStyle>
            <a:lvl1pPr>
              <a:defRPr sz="1000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16"/>
          <p:cNvSpPr>
            <a:spLocks noGrp="1"/>
          </p:cNvSpPr>
          <p:nvPr>
            <p:ph type="sldNum" sz="quarter" idx="11"/>
          </p:nvPr>
        </p:nvSpPr>
        <p:spPr>
          <a:xfrm>
            <a:off x="6248400" y="6477000"/>
            <a:ext cx="2133600" cy="365125"/>
          </a:xfrm>
        </p:spPr>
        <p:txBody>
          <a:bodyPr/>
          <a:lstStyle>
            <a:lvl1pPr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971550" y="1196975"/>
            <a:ext cx="6408762" cy="914400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13864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865375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513552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32481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338214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912286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282334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967567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MY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610533"/>
      </p:ext>
    </p:extLst>
  </p:cSld>
  <p:clrMapOvr>
    <a:masterClrMapping/>
  </p:clrMapOvr>
  <p:hf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794219"/>
      </p:ext>
    </p:extLst>
  </p:cSld>
  <p:clrMapOvr>
    <a:masterClrMapping/>
  </p:clrMapOvr>
  <p:hf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831757"/>
      </p:ext>
    </p:extLst>
  </p:cSld>
  <p:clrMapOvr>
    <a:masterClrMapping/>
  </p:clrMapOvr>
  <p:hf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 userDrawn="1"/>
        </p:nvSpPr>
        <p:spPr>
          <a:xfrm>
            <a:off x="0" y="5029200"/>
            <a:ext cx="9144000" cy="1828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6" name="Straight Connector 9"/>
          <p:cNvCxnSpPr/>
          <p:nvPr userDrawn="1"/>
        </p:nvCxnSpPr>
        <p:spPr>
          <a:xfrm>
            <a:off x="304800" y="5791200"/>
            <a:ext cx="8534400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" name="Rectangle 10"/>
          <p:cNvSpPr/>
          <p:nvPr userDrawn="1"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05400"/>
            <a:ext cx="9144000" cy="762000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5334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accent6"/>
                </a:solidFill>
                <a:latin typeface="Copperplate Gothic Ligh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4907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6"/>
          <p:cNvSpPr/>
          <p:nvPr userDrawn="1"/>
        </p:nvSpPr>
        <p:spPr>
          <a:xfrm>
            <a:off x="0" y="1219200"/>
            <a:ext cx="9144000" cy="55626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6021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0"/>
            <a:ext cx="7315200" cy="914400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chemeClr val="bg1"/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0"/>
          </p:nvPr>
        </p:nvSpPr>
        <p:spPr>
          <a:xfrm>
            <a:off x="152400" y="6569075"/>
            <a:ext cx="5715000" cy="365125"/>
          </a:xfrm>
        </p:spPr>
        <p:txBody>
          <a:bodyPr/>
          <a:lstStyle>
            <a:lvl1pPr>
              <a:defRPr sz="1000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7" name="Slide Number Placeholder 16"/>
          <p:cNvSpPr>
            <a:spLocks noGrp="1"/>
          </p:cNvSpPr>
          <p:nvPr>
            <p:ph type="sldNum" sz="quarter" idx="11"/>
          </p:nvPr>
        </p:nvSpPr>
        <p:spPr>
          <a:xfrm>
            <a:off x="6248400" y="6477000"/>
            <a:ext cx="2133600" cy="365125"/>
          </a:xfrm>
        </p:spPr>
        <p:txBody>
          <a:bodyPr/>
          <a:lstStyle>
            <a:lvl1pPr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3983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971550" y="1196975"/>
            <a:ext cx="6408762" cy="914400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703099"/>
      </p:ext>
    </p:extLst>
  </p:cSld>
  <p:clrMapOvr>
    <a:masterClrMapping/>
  </p:clrMapOvr>
  <p:hf hd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250291"/>
      </p:ext>
    </p:extLst>
  </p:cSld>
  <p:clrMapOvr>
    <a:masterClrMapping/>
  </p:clrMapOvr>
  <p:hf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883026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040320"/>
      </p:ext>
    </p:extLst>
  </p:cSld>
  <p:clrMapOvr>
    <a:masterClrMapping/>
  </p:clrMapOvr>
  <p:hf hd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202916"/>
      </p:ext>
    </p:extLst>
  </p:cSld>
  <p:clrMapOvr>
    <a:masterClrMapping/>
  </p:clrMapOvr>
  <p:hf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018458"/>
      </p:ext>
    </p:extLst>
  </p:cSld>
  <p:clrMapOvr>
    <a:masterClrMapping/>
  </p:clrMapOvr>
  <p:hf hd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57929"/>
      </p:ext>
    </p:extLst>
  </p:cSld>
  <p:clrMapOvr>
    <a:masterClrMapping/>
  </p:clrMapOvr>
  <p:hf hd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195920"/>
      </p:ext>
    </p:extLst>
  </p:cSld>
  <p:clrMapOvr>
    <a:masterClrMapping/>
  </p:clrMapOvr>
  <p:hf hd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MY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513807"/>
      </p:ext>
    </p:extLst>
  </p:cSld>
  <p:clrMapOvr>
    <a:masterClrMapping/>
  </p:clrMapOvr>
  <p:hf hd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332213"/>
      </p:ext>
    </p:extLst>
  </p:cSld>
  <p:clrMapOvr>
    <a:masterClrMapping/>
  </p:clrMapOvr>
  <p:hf hd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226770"/>
      </p:ext>
    </p:extLst>
  </p:cSld>
  <p:clrMapOvr>
    <a:masterClrMapping/>
  </p:clrMapOvr>
  <p:hf hd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 userDrawn="1"/>
        </p:nvSpPr>
        <p:spPr>
          <a:xfrm>
            <a:off x="0" y="5029200"/>
            <a:ext cx="9144000" cy="1828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6" name="Straight Connector 9"/>
          <p:cNvCxnSpPr/>
          <p:nvPr userDrawn="1"/>
        </p:nvCxnSpPr>
        <p:spPr>
          <a:xfrm>
            <a:off x="304800" y="5791200"/>
            <a:ext cx="8534400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" name="Rectangle 10"/>
          <p:cNvSpPr/>
          <p:nvPr userDrawn="1"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05400"/>
            <a:ext cx="9144000" cy="762000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5334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accent6"/>
                </a:solidFill>
                <a:latin typeface="Copperplate Gothic Ligh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94190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6"/>
          <p:cNvSpPr/>
          <p:nvPr userDrawn="1"/>
        </p:nvSpPr>
        <p:spPr>
          <a:xfrm>
            <a:off x="0" y="1219200"/>
            <a:ext cx="9144000" cy="55626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6021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0"/>
            <a:ext cx="7315200" cy="914400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chemeClr val="bg1"/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0"/>
          </p:nvPr>
        </p:nvSpPr>
        <p:spPr>
          <a:xfrm>
            <a:off x="152400" y="6569075"/>
            <a:ext cx="5715000" cy="365125"/>
          </a:xfrm>
        </p:spPr>
        <p:txBody>
          <a:bodyPr/>
          <a:lstStyle>
            <a:lvl1pPr>
              <a:defRPr sz="1000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7" name="Slide Number Placeholder 16"/>
          <p:cNvSpPr>
            <a:spLocks noGrp="1"/>
          </p:cNvSpPr>
          <p:nvPr>
            <p:ph type="sldNum" sz="quarter" idx="11"/>
          </p:nvPr>
        </p:nvSpPr>
        <p:spPr>
          <a:xfrm>
            <a:off x="6248400" y="6477000"/>
            <a:ext cx="2133600" cy="365125"/>
          </a:xfrm>
        </p:spPr>
        <p:txBody>
          <a:bodyPr/>
          <a:lstStyle>
            <a:lvl1pPr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3416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MY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CDA0C-2F40-4BB6-A219-8743D2861A4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MY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6ECDA0C-2F40-4BB6-A219-8743D2861A4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MY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6ECDA0C-2F40-4BB6-A219-8743D2861A4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060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MY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6ECDA0C-2F40-4BB6-A219-8743D2861A4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21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2" y="2133600"/>
            <a:ext cx="9144000" cy="762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Principles of Management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429000"/>
            <a:ext cx="9144000" cy="5334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mtClean="0">
                <a:solidFill>
                  <a:schemeClr val="tx1"/>
                </a:solidFill>
              </a:rPr>
              <a:t>SHD1053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1951038"/>
            <a:ext cx="8686800" cy="4602162"/>
          </a:xfrm>
        </p:spPr>
        <p:txBody>
          <a:bodyPr rtlCol="0">
            <a:normAutofit/>
          </a:bodyPr>
          <a:lstStyle/>
          <a:p>
            <a:pPr marL="465138" indent="-465138" eaLnBrk="1" fontAlgn="auto" hangingPunct="1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The increased workload</a:t>
            </a:r>
          </a:p>
          <a:p>
            <a:pPr marL="465138" indent="-465138" eaLnBrk="1" fontAlgn="auto" hangingPunct="1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The challenge of supervising former peers</a:t>
            </a:r>
          </a:p>
          <a:p>
            <a:pPr marL="465138" indent="-465138" eaLnBrk="1" fontAlgn="auto" hangingPunct="1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The headache of responsibility for other people</a:t>
            </a:r>
          </a:p>
          <a:p>
            <a:pPr marL="465138" indent="-465138" eaLnBrk="1" fontAlgn="auto" hangingPunct="1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Being caught in the middle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38200"/>
            <a:ext cx="8305800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Do You Really Want to Be A Manager?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39702C-FF07-49EE-A268-120566F5C88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905000"/>
            <a:ext cx="8686800" cy="4144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u="sng" dirty="0" smtClean="0"/>
              <a:t>Adventures in multitasking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Activity characterized by variety, fragmentation, and brevity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Less than nine minutes on most activities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Managers shift gears quickly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22530" name="Title 2"/>
          <p:cNvSpPr>
            <a:spLocks noGrp="1"/>
          </p:cNvSpPr>
          <p:nvPr>
            <p:ph type="title"/>
          </p:nvPr>
        </p:nvSpPr>
        <p:spPr>
          <a:xfrm>
            <a:off x="609600" y="990600"/>
            <a:ext cx="73152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0" dirty="0" smtClean="0">
                <a:solidFill>
                  <a:schemeClr val="tx1"/>
                </a:solidFill>
              </a:rPr>
              <a:t>Manager Activities</a:t>
            </a:r>
          </a:p>
        </p:txBody>
      </p:sp>
      <p:sp>
        <p:nvSpPr>
          <p:cNvPr id="22532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C443A8-FC32-46EB-9CB3-B940EDC0ECE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905000"/>
            <a:ext cx="8686800" cy="4144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b="1" i="1" u="sng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u="sng" dirty="0" smtClean="0"/>
              <a:t>Life </a:t>
            </a:r>
            <a:r>
              <a:rPr lang="en-US" b="1" i="1" u="sng" dirty="0" smtClean="0"/>
              <a:t>on speed dial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Work at unrelenting pace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Interrupted by disturbances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Always working (catching up)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22530" name="Title 2"/>
          <p:cNvSpPr>
            <a:spLocks noGrp="1"/>
          </p:cNvSpPr>
          <p:nvPr>
            <p:ph type="title"/>
          </p:nvPr>
        </p:nvSpPr>
        <p:spPr>
          <a:xfrm>
            <a:off x="609600" y="990600"/>
            <a:ext cx="73152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0" dirty="0" smtClean="0">
                <a:solidFill>
                  <a:schemeClr val="tx1"/>
                </a:solidFill>
              </a:rPr>
              <a:t>Manager </a:t>
            </a:r>
            <a:r>
              <a:rPr lang="en-US" b="0" dirty="0" smtClean="0">
                <a:solidFill>
                  <a:schemeClr val="tx1"/>
                </a:solidFill>
              </a:rPr>
              <a:t>Activities (</a:t>
            </a:r>
            <a:r>
              <a:rPr lang="en-US" b="0" dirty="0" err="1" smtClean="0">
                <a:solidFill>
                  <a:schemeClr val="tx1"/>
                </a:solidFill>
              </a:rPr>
              <a:t>cont</a:t>
            </a:r>
            <a:r>
              <a:rPr lang="en-US" b="0" dirty="0" smtClean="0">
                <a:solidFill>
                  <a:schemeClr val="tx1"/>
                </a:solidFill>
              </a:rPr>
              <a:t>’)</a:t>
            </a:r>
            <a:endParaRPr lang="en-US" b="0" dirty="0" smtClean="0">
              <a:solidFill>
                <a:schemeClr val="tx1"/>
              </a:solidFill>
            </a:endParaRPr>
          </a:p>
        </p:txBody>
      </p:sp>
      <p:sp>
        <p:nvSpPr>
          <p:cNvPr id="22532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C443A8-FC32-46EB-9CB3-B940EDC0ECE9}" type="slidenum">
              <a:rPr lang="en-US">
                <a:solidFill>
                  <a:srgbClr val="1F497D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>
              <a:solidFill>
                <a:srgbClr val="1F497D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57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762000" y="2133600"/>
            <a:ext cx="7467600" cy="3916363"/>
          </a:xfrm>
        </p:spPr>
        <p:txBody>
          <a:bodyPr rtlCol="0">
            <a:normAutofit fontScale="77500" lnSpcReduction="20000"/>
          </a:bodyPr>
          <a:lstStyle/>
          <a:p>
            <a:pPr marL="465138" indent="-465138" eaLnBrk="1" fontAlgn="auto" hangingPunct="1">
              <a:spcAft>
                <a:spcPts val="1200"/>
              </a:spcAft>
              <a:buFont typeface="Arial" pitchFamily="34" charset="0"/>
              <a:buNone/>
              <a:defRPr/>
            </a:pPr>
            <a:r>
              <a:rPr lang="en-US" b="1" u="sng" dirty="0" smtClean="0"/>
              <a:t>Informational</a:t>
            </a:r>
          </a:p>
          <a:p>
            <a:pPr marL="865188" lvl="1" indent="-465138" eaLnBrk="1" fontAlgn="auto" hangingPunct="1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Monitor</a:t>
            </a:r>
          </a:p>
          <a:p>
            <a:pPr marL="865188" lvl="1" indent="-465138" eaLnBrk="1" fontAlgn="auto" hangingPunct="1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Disseminator</a:t>
            </a:r>
          </a:p>
          <a:p>
            <a:pPr marL="865188" lvl="1" indent="-465138" eaLnBrk="1" fontAlgn="auto" hangingPunct="1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Spokesperson</a:t>
            </a:r>
          </a:p>
          <a:p>
            <a:pPr marL="465138" indent="-465138" eaLnBrk="1" fontAlgn="auto" hangingPunct="1">
              <a:spcAft>
                <a:spcPts val="1200"/>
              </a:spcAft>
              <a:buFont typeface="Arial" pitchFamily="34" charset="0"/>
              <a:buNone/>
              <a:defRPr/>
            </a:pPr>
            <a:r>
              <a:rPr lang="en-US" b="1" u="sng" dirty="0" smtClean="0"/>
              <a:t>Interpersonal</a:t>
            </a:r>
          </a:p>
          <a:p>
            <a:pPr marL="865188" lvl="1" indent="-465138" eaLnBrk="1" fontAlgn="auto" hangingPunct="1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Figurehead</a:t>
            </a:r>
          </a:p>
          <a:p>
            <a:pPr marL="865188" lvl="1" indent="-465138" eaLnBrk="1" fontAlgn="auto" hangingPunct="1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Leader</a:t>
            </a:r>
          </a:p>
          <a:p>
            <a:pPr marL="865188" lvl="1" indent="-465138" eaLnBrk="1" fontAlgn="auto" hangingPunct="1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Liaison</a:t>
            </a:r>
          </a:p>
        </p:txBody>
      </p:sp>
      <p:sp>
        <p:nvSpPr>
          <p:cNvPr id="23553" name="Title 2"/>
          <p:cNvSpPr>
            <a:spLocks noGrp="1"/>
          </p:cNvSpPr>
          <p:nvPr>
            <p:ph type="title"/>
          </p:nvPr>
        </p:nvSpPr>
        <p:spPr>
          <a:xfrm>
            <a:off x="762000" y="914400"/>
            <a:ext cx="7315200" cy="9144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Ten Manager Roles</a:t>
            </a:r>
          </a:p>
        </p:txBody>
      </p:sp>
      <p:sp>
        <p:nvSpPr>
          <p:cNvPr id="23555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BB04BA-3CDB-4CF3-87E2-5BD603A111A7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66800" y="609600"/>
            <a:ext cx="7239000" cy="9144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Ten Manager </a:t>
            </a:r>
            <a:r>
              <a:rPr lang="en-US" dirty="0" smtClean="0">
                <a:solidFill>
                  <a:schemeClr val="tx1"/>
                </a:solidFill>
              </a:rPr>
              <a:t>Roles (</a:t>
            </a:r>
            <a:r>
              <a:rPr lang="en-US" dirty="0" err="1" smtClean="0">
                <a:solidFill>
                  <a:schemeClr val="tx1"/>
                </a:solidFill>
              </a:rPr>
              <a:t>cont</a:t>
            </a:r>
            <a:r>
              <a:rPr lang="en-US" dirty="0" smtClean="0">
                <a:solidFill>
                  <a:schemeClr val="tx1"/>
                </a:solidFill>
              </a:rPr>
              <a:t>’)</a:t>
            </a:r>
            <a:endParaRPr lang="en-MY" dirty="0"/>
          </a:p>
        </p:txBody>
      </p:sp>
      <p:sp>
        <p:nvSpPr>
          <p:cNvPr id="6" name="Content Placeholder 2"/>
          <p:cNvSpPr txBox="1">
            <a:spLocks noGrp="1"/>
          </p:cNvSpPr>
          <p:nvPr>
            <p:ph idx="1"/>
          </p:nvPr>
        </p:nvSpPr>
        <p:spPr bwMode="auto">
          <a:xfrm>
            <a:off x="228600" y="1905000"/>
            <a:ext cx="86868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5138" indent="-465138">
              <a:spcBef>
                <a:spcPct val="20000"/>
              </a:spcBef>
              <a:spcAft>
                <a:spcPts val="1200"/>
              </a:spcAft>
            </a:pPr>
            <a:r>
              <a:rPr lang="en-US" sz="3200" b="1" u="sng" dirty="0">
                <a:latin typeface="Calibri" pitchFamily="34" charset="0"/>
              </a:rPr>
              <a:t>Decisional</a:t>
            </a:r>
          </a:p>
          <a:p>
            <a:pPr marL="865188" lvl="1" indent="-465138">
              <a:spcBef>
                <a:spcPct val="2000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en-US" sz="2800" dirty="0">
                <a:latin typeface="Calibri" pitchFamily="34" charset="0"/>
              </a:rPr>
              <a:t>Entrepreneur</a:t>
            </a:r>
          </a:p>
          <a:p>
            <a:pPr marL="865188" lvl="1" indent="-465138">
              <a:spcBef>
                <a:spcPct val="2000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en-US" sz="2800" dirty="0">
                <a:latin typeface="Calibri" pitchFamily="34" charset="0"/>
              </a:rPr>
              <a:t>Disturbance Handler</a:t>
            </a:r>
          </a:p>
          <a:p>
            <a:pPr marL="865188" lvl="1" indent="-465138">
              <a:spcBef>
                <a:spcPct val="2000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en-US" sz="2800" dirty="0">
                <a:latin typeface="Calibri" pitchFamily="34" charset="0"/>
              </a:rPr>
              <a:t>Resource Allocator</a:t>
            </a:r>
          </a:p>
          <a:p>
            <a:pPr marL="865188" lvl="1" indent="-465138">
              <a:spcBef>
                <a:spcPct val="2000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en-US" sz="2800" dirty="0">
                <a:latin typeface="Calibri" pitchFamily="34" charset="0"/>
              </a:rPr>
              <a:t>Negotiator</a:t>
            </a:r>
          </a:p>
        </p:txBody>
      </p:sp>
    </p:spTree>
    <p:extLst>
      <p:ext uri="{BB962C8B-B14F-4D97-AF65-F5344CB8AC3E}">
        <p14:creationId xmlns:p14="http://schemas.microsoft.com/office/powerpoint/2010/main" val="42349074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Content Placeholder 5"/>
          <p:cNvSpPr>
            <a:spLocks noGrp="1"/>
          </p:cNvSpPr>
          <p:nvPr>
            <p:ph idx="1"/>
          </p:nvPr>
        </p:nvSpPr>
        <p:spPr>
          <a:xfrm>
            <a:off x="228600" y="2133600"/>
            <a:ext cx="8686800" cy="3916363"/>
          </a:xfrm>
        </p:spPr>
        <p:txBody>
          <a:bodyPr/>
          <a:lstStyle/>
          <a:p>
            <a:pPr eaLnBrk="1" hangingPunct="1">
              <a:spcAft>
                <a:spcPts val="1800"/>
              </a:spcAft>
            </a:pPr>
            <a:r>
              <a:rPr lang="en-US" dirty="0" smtClean="0"/>
              <a:t>Collaboration across functions, levels, customers, and companies</a:t>
            </a:r>
          </a:p>
          <a:p>
            <a:pPr eaLnBrk="1" hangingPunct="1">
              <a:spcAft>
                <a:spcPts val="1800"/>
              </a:spcAft>
            </a:pPr>
            <a:r>
              <a:rPr lang="en-US" dirty="0" smtClean="0"/>
              <a:t>Experimentation and learning are key values</a:t>
            </a:r>
          </a:p>
          <a:p>
            <a:pPr eaLnBrk="1" hangingPunct="1">
              <a:spcAft>
                <a:spcPts val="1800"/>
              </a:spcAft>
            </a:pPr>
            <a:r>
              <a:rPr lang="en-US" dirty="0" smtClean="0"/>
              <a:t>Knowledge and information sharing</a:t>
            </a:r>
          </a:p>
          <a:p>
            <a:pPr eaLnBrk="1" hangingPunct="1"/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43000" y="685800"/>
            <a:ext cx="7315200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New Management Competencies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7E3A59-5F66-40FB-A1CF-B05CC2B940DD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Content Placeholder 1"/>
          <p:cNvSpPr>
            <a:spLocks noGrp="1"/>
          </p:cNvSpPr>
          <p:nvPr>
            <p:ph idx="1"/>
          </p:nvPr>
        </p:nvSpPr>
        <p:spPr>
          <a:xfrm>
            <a:off x="228600" y="1981200"/>
            <a:ext cx="8686800" cy="4068763"/>
          </a:xfrm>
        </p:spPr>
        <p:txBody>
          <a:bodyPr/>
          <a:lstStyle/>
          <a:p>
            <a:pPr eaLnBrk="1" hangingPunct="1"/>
            <a:r>
              <a:rPr lang="en-US" b="1" i="1" dirty="0" smtClean="0"/>
              <a:t>How Social, Political &amp; Economic forces influence practice of management</a:t>
            </a:r>
          </a:p>
          <a:p>
            <a:pPr eaLnBrk="1" hangingPunct="1"/>
            <a:r>
              <a:rPr lang="en-US" b="1" i="1" dirty="0" smtClean="0"/>
              <a:t>Economic </a:t>
            </a:r>
            <a:r>
              <a:rPr lang="en-US" b="1" i="1" dirty="0" smtClean="0"/>
              <a:t>Forces – </a:t>
            </a:r>
            <a:r>
              <a:rPr lang="en-US" dirty="0" smtClean="0"/>
              <a:t>the availability, production, and distribution of resources. (Cost saving?)</a:t>
            </a:r>
          </a:p>
          <a:p>
            <a:pPr eaLnBrk="1" hangingPunct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315200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Management and Organization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89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Content Placeholder 1"/>
          <p:cNvSpPr>
            <a:spLocks noGrp="1"/>
          </p:cNvSpPr>
          <p:nvPr>
            <p:ph idx="1"/>
          </p:nvPr>
        </p:nvSpPr>
        <p:spPr>
          <a:xfrm>
            <a:off x="228600" y="2514600"/>
            <a:ext cx="8686800" cy="3611563"/>
          </a:xfrm>
        </p:spPr>
        <p:txBody>
          <a:bodyPr/>
          <a:lstStyle/>
          <a:p>
            <a:pPr eaLnBrk="1" hangingPunct="1"/>
            <a:r>
              <a:rPr lang="en-US" b="1" i="1" dirty="0" smtClean="0"/>
              <a:t>How Social, Political &amp; Economic forces influence practice of management</a:t>
            </a:r>
          </a:p>
          <a:p>
            <a:pPr eaLnBrk="1" hangingPunct="1"/>
            <a:r>
              <a:rPr lang="en-US" b="1" i="1" dirty="0" smtClean="0"/>
              <a:t>Social Forces – </a:t>
            </a:r>
            <a:r>
              <a:rPr lang="en-US" dirty="0" smtClean="0"/>
              <a:t>influence of culture that guides people and relationships (what do people need? Work life balance?)</a:t>
            </a:r>
          </a:p>
          <a:p>
            <a:pPr eaLnBrk="1" hangingPunct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990600"/>
            <a:ext cx="7315200" cy="533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Management and </a:t>
            </a:r>
            <a:r>
              <a:rPr lang="en-US" dirty="0" smtClean="0">
                <a:solidFill>
                  <a:schemeClr val="tx1"/>
                </a:solidFill>
              </a:rPr>
              <a:t>Organization (</a:t>
            </a:r>
            <a:r>
              <a:rPr lang="en-US" dirty="0" err="1" smtClean="0">
                <a:solidFill>
                  <a:schemeClr val="tx1"/>
                </a:solidFill>
              </a:rPr>
              <a:t>cont</a:t>
            </a:r>
            <a:r>
              <a:rPr lang="en-US" dirty="0" smtClean="0">
                <a:solidFill>
                  <a:schemeClr val="tx1"/>
                </a:solidFill>
              </a:rPr>
              <a:t>’)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45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95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Improve efficiency and labor productivity through scientific methods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i="1" dirty="0" smtClean="0"/>
              <a:t>Frederick Winslow Taylor </a:t>
            </a:r>
            <a:r>
              <a:rPr lang="en-US" dirty="0" smtClean="0"/>
              <a:t>proposed that workers “could be retooled like machines”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Management decisions would be based on precise procedures based on study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 </a:t>
            </a:r>
            <a:r>
              <a:rPr lang="en-US" b="1" i="1" dirty="0" smtClean="0"/>
              <a:t>Gilbreth’s</a:t>
            </a:r>
            <a:r>
              <a:rPr lang="en-US" b="1" dirty="0" smtClean="0"/>
              <a:t> </a:t>
            </a:r>
            <a:r>
              <a:rPr lang="en-US" dirty="0" smtClean="0"/>
              <a:t>pioneered </a:t>
            </a:r>
            <a:r>
              <a:rPr lang="en-US" b="1" i="1" dirty="0" smtClean="0"/>
              <a:t>time and motion studies </a:t>
            </a:r>
            <a:r>
              <a:rPr lang="en-US" dirty="0" smtClean="0"/>
              <a:t>to promote efficiency</a:t>
            </a:r>
            <a:endParaRPr lang="en-US" dirty="0"/>
          </a:p>
        </p:txBody>
      </p:sp>
      <p:sp>
        <p:nvSpPr>
          <p:cNvPr id="11266" name="Title 2"/>
          <p:cNvSpPr>
            <a:spLocks noGrp="1"/>
          </p:cNvSpPr>
          <p:nvPr>
            <p:ph type="title"/>
          </p:nvPr>
        </p:nvSpPr>
        <p:spPr>
          <a:xfrm>
            <a:off x="990600" y="533400"/>
            <a:ext cx="7315200" cy="9144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Scientific Management</a:t>
            </a:r>
          </a:p>
        </p:txBody>
      </p:sp>
    </p:spTree>
    <p:extLst>
      <p:ext uri="{BB962C8B-B14F-4D97-AF65-F5344CB8AC3E}">
        <p14:creationId xmlns:p14="http://schemas.microsoft.com/office/powerpoint/2010/main" val="302208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4876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spcAft>
                <a:spcPts val="1200"/>
              </a:spcAft>
            </a:pPr>
            <a:r>
              <a:rPr lang="en-US" sz="3000" b="1" i="1" smtClean="0"/>
              <a:t>Max Weber</a:t>
            </a:r>
            <a:r>
              <a:rPr lang="en-US" sz="3000" smtClean="0"/>
              <a:t>, a German theorist, introduced the concepts</a:t>
            </a:r>
          </a:p>
          <a:p>
            <a:pPr eaLnBrk="1" hangingPunct="1">
              <a:lnSpc>
                <a:spcPct val="80000"/>
              </a:lnSpc>
              <a:spcAft>
                <a:spcPts val="1200"/>
              </a:spcAft>
            </a:pPr>
            <a:r>
              <a:rPr lang="en-US" sz="3000" smtClean="0"/>
              <a:t>Manage organized on an impersonal, rational basis </a:t>
            </a:r>
          </a:p>
          <a:p>
            <a:pPr eaLnBrk="1" hangingPunct="1">
              <a:lnSpc>
                <a:spcPct val="80000"/>
              </a:lnSpc>
              <a:spcAft>
                <a:spcPts val="1200"/>
              </a:spcAft>
            </a:pPr>
            <a:r>
              <a:rPr lang="en-US" sz="3000" smtClean="0"/>
              <a:t>Organization depends on </a:t>
            </a:r>
            <a:r>
              <a:rPr lang="en-US" sz="3000" b="1" smtClean="0"/>
              <a:t>rules and records</a:t>
            </a:r>
          </a:p>
          <a:p>
            <a:pPr eaLnBrk="1" hangingPunct="1">
              <a:lnSpc>
                <a:spcPct val="80000"/>
              </a:lnSpc>
              <a:spcAft>
                <a:spcPts val="1200"/>
              </a:spcAft>
            </a:pPr>
            <a:r>
              <a:rPr lang="en-US" sz="3000" smtClean="0"/>
              <a:t>Managers </a:t>
            </a:r>
            <a:r>
              <a:rPr lang="en-US" sz="3000" b="1" smtClean="0"/>
              <a:t>use power</a:t>
            </a:r>
            <a:r>
              <a:rPr lang="en-US" sz="3000" smtClean="0"/>
              <a:t> instead of personality to delegate</a:t>
            </a:r>
          </a:p>
          <a:p>
            <a:pPr eaLnBrk="1" hangingPunct="1">
              <a:lnSpc>
                <a:spcPct val="80000"/>
              </a:lnSpc>
            </a:pPr>
            <a:endParaRPr lang="en-US" sz="800" smtClean="0"/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en-US" sz="3000" i="1" smtClean="0"/>
              <a:t>Although important productivity gains 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en-US" sz="3000" i="1" smtClean="0"/>
              <a:t>come from this foundation, bureaucracy 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en-US" sz="3000" i="1" smtClean="0"/>
              <a:t>has taken on a negative tone</a:t>
            </a:r>
          </a:p>
        </p:txBody>
      </p:sp>
      <p:sp>
        <p:nvSpPr>
          <p:cNvPr id="13314" name="Title 2"/>
          <p:cNvSpPr>
            <a:spLocks noGrp="1"/>
          </p:cNvSpPr>
          <p:nvPr>
            <p:ph type="title"/>
          </p:nvPr>
        </p:nvSpPr>
        <p:spPr>
          <a:xfrm>
            <a:off x="533400" y="609600"/>
            <a:ext cx="7315200" cy="9144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Bureaucratic Organizations</a:t>
            </a:r>
          </a:p>
        </p:txBody>
      </p:sp>
    </p:spTree>
    <p:extLst>
      <p:ext uri="{BB962C8B-B14F-4D97-AF65-F5344CB8AC3E}">
        <p14:creationId xmlns:p14="http://schemas.microsoft.com/office/powerpoint/2010/main" val="402636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76200" y="2438400"/>
            <a:ext cx="9144000" cy="762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Part 1: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INTRODUCTION</a:t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953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3000" smtClean="0"/>
              <a:t>Focused on the entire organization</a:t>
            </a:r>
          </a:p>
          <a:p>
            <a:pPr eaLnBrk="1" hangingPunct="1">
              <a:lnSpc>
                <a:spcPct val="80000"/>
              </a:lnSpc>
            </a:pPr>
            <a:r>
              <a:rPr lang="en-US" sz="3000" b="1" i="1" smtClean="0"/>
              <a:t>Henri Fayol</a:t>
            </a:r>
            <a:r>
              <a:rPr lang="en-US" sz="3000" smtClean="0"/>
              <a:t>, a French mining engineer, was a major contributor</a:t>
            </a:r>
          </a:p>
          <a:p>
            <a:pPr eaLnBrk="1" hangingPunct="1">
              <a:lnSpc>
                <a:spcPct val="80000"/>
              </a:lnSpc>
            </a:pPr>
            <a:r>
              <a:rPr lang="en-US" sz="3000" smtClean="0"/>
              <a:t>Identified five functions of management: planning, organizing, commanding, coordinating, and controlling</a:t>
            </a:r>
          </a:p>
          <a:p>
            <a:pPr eaLnBrk="1" hangingPunct="1">
              <a:lnSpc>
                <a:spcPct val="80000"/>
              </a:lnSpc>
            </a:pPr>
            <a:r>
              <a:rPr lang="en-US" sz="3000" smtClean="0"/>
              <a:t>general principles of management; many still used today: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600" smtClean="0"/>
              <a:t>Unity of command (one superior)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600" smtClean="0"/>
              <a:t>Division of work (specialization)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600" smtClean="0"/>
              <a:t>Unity of direction (same goal)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600" smtClean="0"/>
              <a:t>Scalar chain (top to bottom)</a:t>
            </a:r>
          </a:p>
        </p:txBody>
      </p:sp>
      <p:sp>
        <p:nvSpPr>
          <p:cNvPr id="15362" name="Title 4"/>
          <p:cNvSpPr>
            <a:spLocks noGrp="1"/>
          </p:cNvSpPr>
          <p:nvPr>
            <p:ph type="title"/>
          </p:nvPr>
        </p:nvSpPr>
        <p:spPr>
          <a:xfrm>
            <a:off x="914400" y="533400"/>
            <a:ext cx="7315200" cy="9144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Administrative Principles</a:t>
            </a:r>
          </a:p>
        </p:txBody>
      </p:sp>
    </p:spTree>
    <p:extLst>
      <p:ext uri="{BB962C8B-B14F-4D97-AF65-F5344CB8AC3E}">
        <p14:creationId xmlns:p14="http://schemas.microsoft.com/office/powerpoint/2010/main" val="225008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Content Placeholder 1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105400"/>
          </a:xfrm>
        </p:spPr>
        <p:txBody>
          <a:bodyPr/>
          <a:lstStyle/>
          <a:p>
            <a:pPr eaLnBrk="1" hangingPunct="1"/>
            <a:endParaRPr lang="en-US" b="1" i="1" dirty="0" smtClean="0"/>
          </a:p>
          <a:p>
            <a:pPr eaLnBrk="1" hangingPunct="1"/>
            <a:r>
              <a:rPr lang="en-US" b="1" i="1" dirty="0" smtClean="0"/>
              <a:t>Mary </a:t>
            </a:r>
            <a:r>
              <a:rPr lang="en-US" b="1" i="1" dirty="0" smtClean="0"/>
              <a:t>Parker Follett </a:t>
            </a:r>
            <a:r>
              <a:rPr lang="en-US" dirty="0" smtClean="0"/>
              <a:t>and </a:t>
            </a:r>
            <a:r>
              <a:rPr lang="en-US" b="1" i="1" dirty="0" smtClean="0"/>
              <a:t>Chester Barnard</a:t>
            </a:r>
          </a:p>
          <a:p>
            <a:pPr eaLnBrk="1" hangingPunct="1"/>
            <a:r>
              <a:rPr lang="en-US" dirty="0" smtClean="0"/>
              <a:t>Understand </a:t>
            </a:r>
            <a:r>
              <a:rPr lang="en-US" b="1" i="1" dirty="0" smtClean="0"/>
              <a:t>human behaviors</a:t>
            </a:r>
            <a:r>
              <a:rPr lang="en-US" dirty="0" smtClean="0"/>
              <a:t>, needs, and attitudes in the workplace</a:t>
            </a:r>
          </a:p>
          <a:p>
            <a:pPr eaLnBrk="1" hangingPunct="1"/>
            <a:r>
              <a:rPr lang="en-US" dirty="0" smtClean="0"/>
              <a:t>Importance of </a:t>
            </a:r>
            <a:r>
              <a:rPr lang="en-US" b="1" i="1" dirty="0" smtClean="0"/>
              <a:t>people</a:t>
            </a:r>
            <a:r>
              <a:rPr lang="en-US" dirty="0" smtClean="0"/>
              <a:t> rather than engineering techniques: contrast to scientific management</a:t>
            </a:r>
          </a:p>
          <a:p>
            <a:pPr eaLnBrk="1" hangingPunct="1"/>
            <a:r>
              <a:rPr lang="en-US" b="1" i="1" dirty="0" smtClean="0"/>
              <a:t>Empowerment: </a:t>
            </a:r>
            <a:r>
              <a:rPr lang="en-US" dirty="0" smtClean="0"/>
              <a:t>facilitating instead of controlling</a:t>
            </a:r>
          </a:p>
          <a:p>
            <a:pPr eaLnBrk="1" hangingPunct="1"/>
            <a:r>
              <a:rPr lang="en-US" dirty="0" smtClean="0"/>
              <a:t>Recognition of the </a:t>
            </a:r>
            <a:r>
              <a:rPr lang="en-US" b="1" i="1" dirty="0" smtClean="0"/>
              <a:t>informal organization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35860" y="685800"/>
            <a:ext cx="9103659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Humanistic Perspective: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Early </a:t>
            </a:r>
            <a:r>
              <a:rPr lang="en-US" dirty="0" smtClean="0">
                <a:solidFill>
                  <a:schemeClr val="tx1"/>
                </a:solidFill>
              </a:rPr>
              <a:t>Advocates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22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/>
          <p:cNvSpPr>
            <a:spLocks noGrp="1"/>
          </p:cNvSpPr>
          <p:nvPr>
            <p:ph idx="1"/>
          </p:nvPr>
        </p:nvSpPr>
        <p:spPr>
          <a:xfrm>
            <a:off x="228600" y="1828800"/>
            <a:ext cx="8686800" cy="4038600"/>
          </a:xfrm>
        </p:spPr>
        <p:txBody>
          <a:bodyPr/>
          <a:lstStyle/>
          <a:p>
            <a:pPr eaLnBrk="1" hangingPunct="1"/>
            <a:r>
              <a:rPr lang="en-US" dirty="0" smtClean="0"/>
              <a:t>Effective work comes from within the employee</a:t>
            </a:r>
          </a:p>
          <a:p>
            <a:pPr eaLnBrk="1" hangingPunct="1"/>
            <a:r>
              <a:rPr lang="en-US" b="1" i="1" dirty="0" smtClean="0"/>
              <a:t>Hawthorne studies </a:t>
            </a:r>
            <a:r>
              <a:rPr lang="en-US" dirty="0" smtClean="0"/>
              <a:t>were key contributor</a:t>
            </a:r>
          </a:p>
          <a:p>
            <a:pPr eaLnBrk="1" hangingPunct="1"/>
            <a:r>
              <a:rPr lang="en-US" dirty="0" smtClean="0"/>
              <a:t>Human relations paid key variable in increasing performance</a:t>
            </a:r>
          </a:p>
          <a:p>
            <a:pPr eaLnBrk="1" hangingPunct="1"/>
            <a:r>
              <a:rPr lang="en-US" dirty="0" smtClean="0"/>
              <a:t>Employees performed better when managers treated them positively</a:t>
            </a:r>
          </a:p>
          <a:p>
            <a:pPr eaLnBrk="1" hangingPunct="1"/>
            <a:r>
              <a:rPr lang="en-US" b="1" i="1" dirty="0" smtClean="0"/>
              <a:t>Strongly shaped management practice and research</a:t>
            </a:r>
          </a:p>
          <a:p>
            <a:pPr eaLnBrk="1" hangingPunct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914400"/>
            <a:ext cx="72390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Humanistic Perspective: Human Relations Movement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389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39E2F5-9647-4702-ACF6-F93F4FEF62B2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95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Content Placeholder 1"/>
          <p:cNvSpPr>
            <a:spLocks noGrp="1"/>
          </p:cNvSpPr>
          <p:nvPr>
            <p:ph idx="1"/>
          </p:nvPr>
        </p:nvSpPr>
        <p:spPr>
          <a:xfrm>
            <a:off x="228600" y="2895600"/>
            <a:ext cx="8686800" cy="3154363"/>
          </a:xfrm>
        </p:spPr>
        <p:txBody>
          <a:bodyPr/>
          <a:lstStyle/>
          <a:p>
            <a:pPr eaLnBrk="1" hangingPunct="1"/>
            <a:r>
              <a:rPr lang="en-US" dirty="0" smtClean="0"/>
              <a:t>From worker participation and considerate leadership to managing work performance</a:t>
            </a:r>
          </a:p>
          <a:p>
            <a:pPr eaLnBrk="1" hangingPunct="1">
              <a:buFont typeface="Arial" charset="0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Combine motivation with job design</a:t>
            </a: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990600"/>
            <a:ext cx="7315200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Humanistic Perspective: Human Resources Perspective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5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Content Placeholder 1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9530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n-US" dirty="0" smtClean="0"/>
          </a:p>
          <a:p>
            <a:pPr eaLnBrk="1" hangingPunct="1"/>
            <a:r>
              <a:rPr lang="en-US" b="1" i="1" dirty="0" smtClean="0"/>
              <a:t>Organizational Development – </a:t>
            </a:r>
            <a:r>
              <a:rPr lang="en-US" dirty="0" smtClean="0"/>
              <a:t>field that uses behavioral sciences to improve </a:t>
            </a:r>
            <a:r>
              <a:rPr lang="en-US" u="sng" dirty="0" smtClean="0"/>
              <a:t>organization </a:t>
            </a:r>
          </a:p>
          <a:p>
            <a:pPr eaLnBrk="1" hangingPunct="1"/>
            <a:r>
              <a:rPr lang="en-US" dirty="0" smtClean="0"/>
              <a:t>Use to assist organization to cope with change (</a:t>
            </a:r>
            <a:r>
              <a:rPr lang="en-US" dirty="0" err="1" smtClean="0"/>
              <a:t>eg</a:t>
            </a:r>
            <a:r>
              <a:rPr lang="en-US" dirty="0" smtClean="0"/>
              <a:t>. training)</a:t>
            </a:r>
          </a:p>
          <a:p>
            <a:pPr eaLnBrk="1" hangingPunct="1"/>
            <a:r>
              <a:rPr lang="en-US" dirty="0" smtClean="0"/>
              <a:t>Other strategies based on behavioral science:</a:t>
            </a:r>
          </a:p>
          <a:p>
            <a:pPr lvl="1" eaLnBrk="1" hangingPunct="1"/>
            <a:r>
              <a:rPr lang="en-US" dirty="0" smtClean="0"/>
              <a:t>Matrix Organizations</a:t>
            </a:r>
          </a:p>
          <a:p>
            <a:pPr lvl="1" eaLnBrk="1" hangingPunct="1"/>
            <a:r>
              <a:rPr lang="en-US" dirty="0" smtClean="0"/>
              <a:t>Self-Managed Teams</a:t>
            </a:r>
          </a:p>
          <a:p>
            <a:pPr lvl="1" eaLnBrk="1" hangingPunct="1"/>
            <a:r>
              <a:rPr lang="en-US" dirty="0" smtClean="0"/>
              <a:t>Corporate Culture</a:t>
            </a:r>
          </a:p>
          <a:p>
            <a:pPr eaLnBrk="1" hangingPunct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609600"/>
            <a:ext cx="7315200" cy="914400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</a:rPr>
              <a:t>Behavioral Sciences Approach</a:t>
            </a:r>
          </a:p>
        </p:txBody>
      </p:sp>
    </p:spTree>
    <p:extLst>
      <p:ext uri="{BB962C8B-B14F-4D97-AF65-F5344CB8AC3E}">
        <p14:creationId xmlns:p14="http://schemas.microsoft.com/office/powerpoint/2010/main" val="339102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Also referred to as </a:t>
            </a:r>
            <a:r>
              <a:rPr lang="en-US" b="1" i="1" dirty="0" smtClean="0"/>
              <a:t>management science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Use of </a:t>
            </a:r>
            <a:r>
              <a:rPr lang="en-US" b="1" dirty="0" smtClean="0"/>
              <a:t>mathematics and statistics</a:t>
            </a:r>
            <a:r>
              <a:rPr lang="en-US" dirty="0" smtClean="0"/>
              <a:t> to aid management decision making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Enhanced by development and growth of the computer</a:t>
            </a:r>
          </a:p>
          <a:p>
            <a:pPr eaLnBrk="1" hangingPunct="1">
              <a:lnSpc>
                <a:spcPct val="90000"/>
              </a:lnSpc>
            </a:pPr>
            <a:r>
              <a:rPr lang="en-US" b="1" i="1" dirty="0" smtClean="0"/>
              <a:t>Operations Management </a:t>
            </a:r>
            <a:r>
              <a:rPr lang="en-US" dirty="0" smtClean="0"/>
              <a:t>focuses on the physical production of goods and </a:t>
            </a:r>
            <a:r>
              <a:rPr lang="en-US" dirty="0" smtClean="0"/>
              <a:t>services</a:t>
            </a:r>
            <a:endParaRPr lang="en-US" dirty="0" smtClean="0"/>
          </a:p>
        </p:txBody>
      </p:sp>
      <p:sp>
        <p:nvSpPr>
          <p:cNvPr id="21506" name="Title 2"/>
          <p:cNvSpPr>
            <a:spLocks noGrp="1"/>
          </p:cNvSpPr>
          <p:nvPr>
            <p:ph type="title"/>
          </p:nvPr>
        </p:nvSpPr>
        <p:spPr>
          <a:xfrm>
            <a:off x="990600" y="533400"/>
            <a:ext cx="7315200" cy="9144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Quantitative Perspective</a:t>
            </a:r>
          </a:p>
        </p:txBody>
      </p:sp>
    </p:spTree>
    <p:extLst>
      <p:ext uri="{BB962C8B-B14F-4D97-AF65-F5344CB8AC3E}">
        <p14:creationId xmlns:p14="http://schemas.microsoft.com/office/powerpoint/2010/main" val="346269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C261529-CB62-4C43-ADB4-A0380AF4A720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602163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b="1" i="1" dirty="0" smtClean="0"/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dirty="0" smtClean="0"/>
              <a:t>Management</a:t>
            </a:r>
            <a:r>
              <a:rPr lang="en-US" dirty="0" smtClean="0"/>
              <a:t> is the attainment of organizational goals in an effective and efficient manner through </a:t>
            </a:r>
            <a:r>
              <a:rPr lang="en-US" b="1" i="1" dirty="0" smtClean="0"/>
              <a:t>planning, organizing, leading, and controlling </a:t>
            </a:r>
            <a:r>
              <a:rPr lang="en-US" dirty="0" smtClean="0"/>
              <a:t>organizational resources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11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8194" name="Title 2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381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The Definition of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Content Placeholder 5"/>
          <p:cNvSpPr>
            <a:spLocks noGrp="1"/>
          </p:cNvSpPr>
          <p:nvPr>
            <p:ph idx="1"/>
          </p:nvPr>
        </p:nvSpPr>
        <p:spPr>
          <a:xfrm>
            <a:off x="35859" y="1676400"/>
            <a:ext cx="8686800" cy="4144963"/>
          </a:xfrm>
        </p:spPr>
        <p:txBody>
          <a:bodyPr/>
          <a:lstStyle/>
          <a:p>
            <a:pPr eaLnBrk="1" hangingPunct="1">
              <a:spcAft>
                <a:spcPts val="1800"/>
              </a:spcAft>
            </a:pPr>
            <a:r>
              <a:rPr lang="en-US" dirty="0" smtClean="0"/>
              <a:t>An organization is a </a:t>
            </a:r>
            <a:r>
              <a:rPr lang="en-US" b="1" i="1" dirty="0" smtClean="0"/>
              <a:t>social entity </a:t>
            </a:r>
            <a:r>
              <a:rPr lang="en-US" dirty="0" smtClean="0"/>
              <a:t>that is </a:t>
            </a:r>
            <a:r>
              <a:rPr lang="en-US" b="1" i="1" dirty="0" smtClean="0"/>
              <a:t>goal directed</a:t>
            </a:r>
            <a:r>
              <a:rPr lang="en-US" dirty="0" smtClean="0"/>
              <a:t> and </a:t>
            </a:r>
            <a:r>
              <a:rPr lang="en-US" b="1" i="1" dirty="0" smtClean="0"/>
              <a:t>deliberately structured</a:t>
            </a:r>
            <a:endParaRPr lang="en-US" dirty="0" smtClean="0"/>
          </a:p>
          <a:p>
            <a:pPr eaLnBrk="1" hangingPunct="1">
              <a:spcAft>
                <a:spcPts val="1800"/>
              </a:spcAft>
            </a:pPr>
            <a:r>
              <a:rPr lang="en-US" b="1" i="1" dirty="0" smtClean="0"/>
              <a:t>Organizational effectiveness </a:t>
            </a:r>
            <a:r>
              <a:rPr lang="en-US" dirty="0" smtClean="0"/>
              <a:t>– providing a product or service that customers value</a:t>
            </a:r>
          </a:p>
          <a:p>
            <a:pPr eaLnBrk="1" hangingPunct="1">
              <a:spcAft>
                <a:spcPts val="1800"/>
              </a:spcAft>
            </a:pPr>
            <a:r>
              <a:rPr lang="en-US" b="1" i="1" dirty="0" smtClean="0"/>
              <a:t>Organizational efficiency </a:t>
            </a:r>
            <a:r>
              <a:rPr lang="en-US" dirty="0" smtClean="0"/>
              <a:t>refers to the amount of resources used to achieve an organizational goal</a:t>
            </a:r>
          </a:p>
          <a:p>
            <a:pPr eaLnBrk="1" hangingPunct="1"/>
            <a:endParaRPr lang="en-US" dirty="0" smtClean="0"/>
          </a:p>
        </p:txBody>
      </p:sp>
      <p:sp>
        <p:nvSpPr>
          <p:cNvPr id="11266" name="Title 4"/>
          <p:cNvSpPr>
            <a:spLocks noGrp="1"/>
          </p:cNvSpPr>
          <p:nvPr>
            <p:ph type="title"/>
          </p:nvPr>
        </p:nvSpPr>
        <p:spPr>
          <a:xfrm>
            <a:off x="914400" y="838200"/>
            <a:ext cx="7315200" cy="533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Organizational 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Content Placeholder 1"/>
          <p:cNvSpPr>
            <a:spLocks noGrp="1"/>
          </p:cNvSpPr>
          <p:nvPr>
            <p:ph idx="1"/>
          </p:nvPr>
        </p:nvSpPr>
        <p:spPr>
          <a:xfrm>
            <a:off x="228600" y="2057400"/>
            <a:ext cx="8686800" cy="3992563"/>
          </a:xfrm>
        </p:spPr>
        <p:txBody>
          <a:bodyPr/>
          <a:lstStyle/>
          <a:p>
            <a:pPr eaLnBrk="1" hangingPunct="1">
              <a:spcAft>
                <a:spcPts val="1800"/>
              </a:spcAft>
            </a:pPr>
            <a:r>
              <a:rPr lang="en-US" dirty="0" smtClean="0"/>
              <a:t>Three categories of skills: </a:t>
            </a:r>
            <a:r>
              <a:rPr lang="en-US" b="1" i="1" dirty="0" smtClean="0"/>
              <a:t>conceptual, human, technical</a:t>
            </a:r>
          </a:p>
          <a:p>
            <a:pPr eaLnBrk="1" hangingPunct="1">
              <a:spcAft>
                <a:spcPts val="1800"/>
              </a:spcAft>
            </a:pPr>
            <a:r>
              <a:rPr lang="en-US" dirty="0" smtClean="0"/>
              <a:t>The application of management skills change as managers move up the hierarchy</a:t>
            </a:r>
          </a:p>
          <a:p>
            <a:pPr eaLnBrk="1" hangingPunct="1"/>
            <a:endParaRPr lang="en-US" dirty="0" smtClean="0"/>
          </a:p>
        </p:txBody>
      </p:sp>
      <p:sp>
        <p:nvSpPr>
          <p:cNvPr id="12290" name="Title 2"/>
          <p:cNvSpPr>
            <a:spLocks noGrp="1"/>
          </p:cNvSpPr>
          <p:nvPr>
            <p:ph type="title"/>
          </p:nvPr>
        </p:nvSpPr>
        <p:spPr>
          <a:xfrm>
            <a:off x="762000" y="685800"/>
            <a:ext cx="7315200" cy="9144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Management Skills</a:t>
            </a:r>
          </a:p>
        </p:txBody>
      </p:sp>
      <p:sp>
        <p:nvSpPr>
          <p:cNvPr id="12292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DC5074-BC6E-49BE-B4BC-A7D47E7866B3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2362200"/>
            <a:ext cx="8686800" cy="36877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Common management failures: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Not listening to customers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Misinterpreting signals from marketplace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Not building </a:t>
            </a:r>
            <a:r>
              <a:rPr lang="en-US" dirty="0" smtClean="0"/>
              <a:t>teams</a:t>
            </a:r>
            <a:endParaRPr lang="en-US" dirty="0" smtClean="0"/>
          </a:p>
        </p:txBody>
      </p:sp>
      <p:sp>
        <p:nvSpPr>
          <p:cNvPr id="14338" name="Title 4"/>
          <p:cNvSpPr>
            <a:spLocks noGrp="1"/>
          </p:cNvSpPr>
          <p:nvPr>
            <p:ph type="title"/>
          </p:nvPr>
        </p:nvSpPr>
        <p:spPr>
          <a:xfrm>
            <a:off x="914400" y="609600"/>
            <a:ext cx="7315200" cy="762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When Skills Fail</a:t>
            </a: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F5A77E-C84B-43B9-834B-F2E3AFE15457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2286000"/>
            <a:ext cx="8686800" cy="3763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Common management failures: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Inability </a:t>
            </a:r>
            <a:r>
              <a:rPr lang="en-US" dirty="0" smtClean="0"/>
              <a:t>to execute strategies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Failure to comprehend and adapt to change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Poor communication and interpersonal skills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14338" name="Title 4"/>
          <p:cNvSpPr>
            <a:spLocks noGrp="1"/>
          </p:cNvSpPr>
          <p:nvPr>
            <p:ph type="title"/>
          </p:nvPr>
        </p:nvSpPr>
        <p:spPr>
          <a:xfrm>
            <a:off x="914400" y="609600"/>
            <a:ext cx="7315200" cy="762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When Skills </a:t>
            </a:r>
            <a:r>
              <a:rPr lang="en-US" dirty="0" smtClean="0">
                <a:solidFill>
                  <a:schemeClr val="tx1"/>
                </a:solidFill>
              </a:rPr>
              <a:t>Fail (</a:t>
            </a:r>
            <a:r>
              <a:rPr lang="en-US" dirty="0" err="1" smtClean="0">
                <a:solidFill>
                  <a:schemeClr val="tx1"/>
                </a:solidFill>
              </a:rPr>
              <a:t>cont</a:t>
            </a:r>
            <a:r>
              <a:rPr lang="en-US" dirty="0" smtClean="0">
                <a:solidFill>
                  <a:schemeClr val="tx1"/>
                </a:solidFill>
              </a:rPr>
              <a:t>’)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F5A77E-C84B-43B9-834B-F2E3AFE15457}" type="slidenum">
              <a:rPr lang="en-US">
                <a:solidFill>
                  <a:srgbClr val="1F497D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>
              <a:solidFill>
                <a:srgbClr val="1F497D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73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Top managers </a:t>
            </a:r>
            <a:r>
              <a:rPr lang="en-US" smtClean="0"/>
              <a:t>are responsible for the entire organization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  <a:p>
            <a:pPr eaLnBrk="1" hangingPunct="1"/>
            <a:r>
              <a:rPr lang="en-US" b="1" i="1" smtClean="0"/>
              <a:t>Middle managers </a:t>
            </a:r>
            <a:r>
              <a:rPr lang="en-US" smtClean="0"/>
              <a:t>are responsible for business units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  <a:p>
            <a:pPr eaLnBrk="1" hangingPunct="1"/>
            <a:r>
              <a:rPr lang="en-US" b="1" i="1" smtClean="0"/>
              <a:t>First-line managers </a:t>
            </a:r>
            <a:r>
              <a:rPr lang="en-US" smtClean="0"/>
              <a:t>are responsible for production of goods and services</a:t>
            </a:r>
          </a:p>
          <a:p>
            <a:pPr eaLnBrk="1" hangingPunct="1"/>
            <a:endParaRPr lang="en-US" smtClean="0"/>
          </a:p>
        </p:txBody>
      </p:sp>
      <p:sp>
        <p:nvSpPr>
          <p:cNvPr id="16386" name="Title 4"/>
          <p:cNvSpPr>
            <a:spLocks noGrp="1"/>
          </p:cNvSpPr>
          <p:nvPr>
            <p:ph type="title"/>
          </p:nvPr>
        </p:nvSpPr>
        <p:spPr>
          <a:xfrm>
            <a:off x="914400" y="533400"/>
            <a:ext cx="7315200" cy="9144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Management Types: Vertical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D2B9B2-058D-4537-812C-550C4FE8A563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Content Placeholder 5"/>
          <p:cNvSpPr>
            <a:spLocks noGrp="1"/>
          </p:cNvSpPr>
          <p:nvPr>
            <p:ph idx="1"/>
          </p:nvPr>
        </p:nvSpPr>
        <p:spPr>
          <a:xfrm>
            <a:off x="228600" y="2438400"/>
            <a:ext cx="8686800" cy="4038600"/>
          </a:xfrm>
        </p:spPr>
        <p:txBody>
          <a:bodyPr/>
          <a:lstStyle/>
          <a:p>
            <a:pPr eaLnBrk="1" hangingPunct="1"/>
            <a:r>
              <a:rPr lang="en-US" dirty="0" smtClean="0"/>
              <a:t>Organizations often promote star performers to management</a:t>
            </a:r>
          </a:p>
          <a:p>
            <a:pPr eaLnBrk="1" hangingPunct="1"/>
            <a:r>
              <a:rPr lang="en-US" dirty="0" smtClean="0"/>
              <a:t>Becoming a manager is a transformation</a:t>
            </a:r>
          </a:p>
          <a:p>
            <a:pPr lvl="1" eaLnBrk="1" hangingPunct="1"/>
            <a:r>
              <a:rPr lang="en-US" i="1" dirty="0" smtClean="0"/>
              <a:t>Move from being a doer to a coordinator</a:t>
            </a:r>
          </a:p>
          <a:p>
            <a:pPr eaLnBrk="1" hangingPunct="1"/>
            <a:r>
              <a:rPr lang="en-US" dirty="0" smtClean="0"/>
              <a:t>Many new managers expect more freedom to make changes</a:t>
            </a:r>
          </a:p>
          <a:p>
            <a:pPr eaLnBrk="1" hangingPunct="1"/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09600" y="990600"/>
            <a:ext cx="7924800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Making The Leap: Becoming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A New Manager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5AA70D-6DDC-4401-A8CF-570057942B80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TMoc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UTMoc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UTMoc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utmocw3</Template>
  <TotalTime>1596</TotalTime>
  <Words>761</Words>
  <Application>Microsoft Office PowerPoint</Application>
  <PresentationFormat>On-screen Show (4:3)</PresentationFormat>
  <Paragraphs>141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UTMocw template</vt:lpstr>
      <vt:lpstr>1_UTMocw template</vt:lpstr>
      <vt:lpstr>2_UTMocw template</vt:lpstr>
      <vt:lpstr>Principles of Management</vt:lpstr>
      <vt:lpstr>Part 1: INTRODUCTION </vt:lpstr>
      <vt:lpstr>The Definition of Management</vt:lpstr>
      <vt:lpstr>Organizational Performance</vt:lpstr>
      <vt:lpstr>Management Skills</vt:lpstr>
      <vt:lpstr>When Skills Fail</vt:lpstr>
      <vt:lpstr>When Skills Fail (cont’)</vt:lpstr>
      <vt:lpstr>Management Types: Vertical</vt:lpstr>
      <vt:lpstr>Making The Leap: Becoming  A New Manager</vt:lpstr>
      <vt:lpstr>Do You Really Want to Be A Manager?</vt:lpstr>
      <vt:lpstr>Manager Activities</vt:lpstr>
      <vt:lpstr>Manager Activities (cont’)</vt:lpstr>
      <vt:lpstr>Ten Manager Roles</vt:lpstr>
      <vt:lpstr>Ten Manager Roles (cont’)</vt:lpstr>
      <vt:lpstr>New Management Competencies</vt:lpstr>
      <vt:lpstr>Management and Organization</vt:lpstr>
      <vt:lpstr>Management and Organization (cont’)</vt:lpstr>
      <vt:lpstr>Scientific Management</vt:lpstr>
      <vt:lpstr>Bureaucratic Organizations</vt:lpstr>
      <vt:lpstr>Administrative Principles</vt:lpstr>
      <vt:lpstr>Humanistic Perspective:  Early Advocates</vt:lpstr>
      <vt:lpstr>Humanistic Perspective: Human Relations Movement</vt:lpstr>
      <vt:lpstr>Humanistic Perspective: Human Resources Perspective</vt:lpstr>
      <vt:lpstr>Behavioral Sciences Approach</vt:lpstr>
      <vt:lpstr>Quantitative Perspective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One:</dc:title>
  <dc:creator>kimhurns</dc:creator>
  <cp:lastModifiedBy>Toshiba</cp:lastModifiedBy>
  <cp:revision>57</cp:revision>
  <dcterms:created xsi:type="dcterms:W3CDTF">2009-12-06T20:06:34Z</dcterms:created>
  <dcterms:modified xsi:type="dcterms:W3CDTF">2014-06-19T07:33:52Z</dcterms:modified>
</cp:coreProperties>
</file>