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3" r:id="rId2"/>
    <p:sldId id="337" r:id="rId3"/>
    <p:sldId id="284" r:id="rId4"/>
    <p:sldId id="321" r:id="rId5"/>
    <p:sldId id="307" r:id="rId6"/>
    <p:sldId id="308" r:id="rId7"/>
    <p:sldId id="340" r:id="rId8"/>
    <p:sldId id="309" r:id="rId9"/>
    <p:sldId id="339" r:id="rId10"/>
    <p:sldId id="338" r:id="rId11"/>
    <p:sldId id="329" r:id="rId12"/>
    <p:sldId id="331" r:id="rId13"/>
    <p:sldId id="332" r:id="rId14"/>
    <p:sldId id="333" r:id="rId15"/>
    <p:sldId id="335" r:id="rId16"/>
    <p:sldId id="334" r:id="rId17"/>
    <p:sldId id="310" r:id="rId18"/>
    <p:sldId id="341" r:id="rId19"/>
    <p:sldId id="311" r:id="rId20"/>
    <p:sldId id="314" r:id="rId21"/>
    <p:sldId id="322" r:id="rId22"/>
    <p:sldId id="302" r:id="rId23"/>
    <p:sldId id="305" r:id="rId24"/>
    <p:sldId id="323" r:id="rId25"/>
    <p:sldId id="324" r:id="rId26"/>
    <p:sldId id="325" r:id="rId27"/>
    <p:sldId id="326" r:id="rId28"/>
  </p:sldIdLst>
  <p:sldSz cx="9144000" cy="6858000" type="screen4x3"/>
  <p:notesSz cx="6858000" cy="9144000"/>
  <p:defaultTextStyle>
    <a:defPPr>
      <a:defRPr lang="en-MY"/>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52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scatterChart>
        <c:scatterStyle val="smoothMarker"/>
        <c:ser>
          <c:idx val="0"/>
          <c:order val="0"/>
          <c:tx>
            <c:strRef>
              <c:f>Sheet1!$D$1</c:f>
              <c:strCache>
                <c:ptCount val="1"/>
                <c:pt idx="0">
                  <c:v>Y</c:v>
                </c:pt>
              </c:strCache>
            </c:strRef>
          </c:tx>
          <c:spPr>
            <a:ln>
              <a:noFill/>
            </a:ln>
          </c:spPr>
          <c:marker>
            <c:symbol val="star"/>
            <c:size val="5"/>
          </c:marker>
          <c:xVal>
            <c:numRef>
              <c:f>Sheet1!$B$2:$B$16</c:f>
              <c:numCache>
                <c:formatCode>General</c:formatCode>
                <c:ptCount val="15"/>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numCache>
            </c:numRef>
          </c:xVal>
          <c:yVal>
            <c:numRef>
              <c:f>Sheet1!$D$2:$D$16</c:f>
              <c:numCache>
                <c:formatCode>General</c:formatCode>
                <c:ptCount val="15"/>
                <c:pt idx="0">
                  <c:v>18</c:v>
                </c:pt>
                <c:pt idx="1">
                  <c:v>16</c:v>
                </c:pt>
                <c:pt idx="2">
                  <c:v>18</c:v>
                </c:pt>
                <c:pt idx="3">
                  <c:v>18</c:v>
                </c:pt>
                <c:pt idx="4">
                  <c:v>23</c:v>
                </c:pt>
                <c:pt idx="5">
                  <c:v>29</c:v>
                </c:pt>
                <c:pt idx="6">
                  <c:v>31</c:v>
                </c:pt>
                <c:pt idx="7">
                  <c:v>36</c:v>
                </c:pt>
                <c:pt idx="8">
                  <c:v>40</c:v>
                </c:pt>
                <c:pt idx="9">
                  <c:v>42</c:v>
                </c:pt>
                <c:pt idx="10">
                  <c:v>60</c:v>
                </c:pt>
                <c:pt idx="11">
                  <c:v>70</c:v>
                </c:pt>
                <c:pt idx="12">
                  <c:v>74</c:v>
                </c:pt>
                <c:pt idx="13">
                  <c:v>64</c:v>
                </c:pt>
                <c:pt idx="14">
                  <c:v>72</c:v>
                </c:pt>
              </c:numCache>
            </c:numRef>
          </c:yVal>
          <c:smooth val="1"/>
        </c:ser>
        <c:axId val="90000768"/>
        <c:axId val="90510848"/>
      </c:scatterChart>
      <c:valAx>
        <c:axId val="90000768"/>
        <c:scaling>
          <c:orientation val="minMax"/>
        </c:scaling>
        <c:axPos val="b"/>
        <c:title>
          <c:tx>
            <c:rich>
              <a:bodyPr/>
              <a:lstStyle/>
              <a:p>
                <a:pPr>
                  <a:defRPr/>
                </a:pPr>
                <a:r>
                  <a:rPr lang="en-US"/>
                  <a:t>Year </a:t>
                </a:r>
              </a:p>
            </c:rich>
          </c:tx>
          <c:layout/>
        </c:title>
        <c:numFmt formatCode="General" sourceLinked="1"/>
        <c:tickLblPos val="nextTo"/>
        <c:crossAx val="90510848"/>
        <c:crosses val="autoZero"/>
        <c:crossBetween val="midCat"/>
      </c:valAx>
      <c:valAx>
        <c:axId val="90510848"/>
        <c:scaling>
          <c:orientation val="minMax"/>
        </c:scaling>
        <c:axPos val="l"/>
        <c:title>
          <c:tx>
            <c:rich>
              <a:bodyPr/>
              <a:lstStyle/>
              <a:p>
                <a:pPr>
                  <a:defRPr/>
                </a:pPr>
                <a:r>
                  <a:rPr lang="en-US" dirty="0" smtClean="0"/>
                  <a:t>Energy</a:t>
                </a:r>
                <a:endParaRPr lang="en-US" dirty="0"/>
              </a:p>
            </c:rich>
          </c:tx>
          <c:layout/>
        </c:title>
        <c:numFmt formatCode="General" sourceLinked="1"/>
        <c:tickLblPos val="nextTo"/>
        <c:crossAx val="90000768"/>
        <c:crosses val="autoZero"/>
        <c:crossBetween val="midCat"/>
        <c:majorUnit val="20"/>
      </c:valAx>
    </c:plotArea>
    <c:plotVisOnly val="1"/>
  </c:chart>
  <c:txPr>
    <a:bodyPr/>
    <a:lstStyle/>
    <a:p>
      <a:pPr>
        <a:defRPr sz="1600" b="0">
          <a:latin typeface="Garamond" pitchFamily="18" charset="0"/>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2423794498611898"/>
          <c:y val="5.4773530013580561E-2"/>
          <c:w val="0.84928792745672133"/>
          <c:h val="0.71535833569315865"/>
        </c:manualLayout>
      </c:layout>
      <c:lineChart>
        <c:grouping val="standard"/>
        <c:ser>
          <c:idx val="0"/>
          <c:order val="0"/>
          <c:tx>
            <c:v>Y</c:v>
          </c:tx>
          <c:spPr>
            <a:ln>
              <a:noFill/>
            </a:ln>
          </c:spPr>
          <c:marker>
            <c:symbol val="star"/>
            <c:size val="5"/>
          </c:marker>
          <c:cat>
            <c:numRef>
              <c:f>Sheet1!$C$2:$C$16</c:f>
              <c:numCache>
                <c:formatCode>General</c:formatCode>
                <c:ptCount val="1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numCache>
            </c:numRef>
          </c:cat>
          <c:val>
            <c:numRef>
              <c:f>Sheet1!$D$2:$D$16</c:f>
              <c:numCache>
                <c:formatCode>General</c:formatCode>
                <c:ptCount val="15"/>
                <c:pt idx="0">
                  <c:v>18</c:v>
                </c:pt>
                <c:pt idx="1">
                  <c:v>16</c:v>
                </c:pt>
                <c:pt idx="2">
                  <c:v>18</c:v>
                </c:pt>
                <c:pt idx="3">
                  <c:v>18</c:v>
                </c:pt>
                <c:pt idx="4">
                  <c:v>23</c:v>
                </c:pt>
                <c:pt idx="5">
                  <c:v>29</c:v>
                </c:pt>
                <c:pt idx="6">
                  <c:v>31</c:v>
                </c:pt>
                <c:pt idx="7">
                  <c:v>36</c:v>
                </c:pt>
                <c:pt idx="8">
                  <c:v>40</c:v>
                </c:pt>
                <c:pt idx="9">
                  <c:v>42</c:v>
                </c:pt>
                <c:pt idx="10">
                  <c:v>60</c:v>
                </c:pt>
                <c:pt idx="11">
                  <c:v>70</c:v>
                </c:pt>
                <c:pt idx="12">
                  <c:v>74</c:v>
                </c:pt>
                <c:pt idx="13">
                  <c:v>64</c:v>
                </c:pt>
                <c:pt idx="14">
                  <c:v>72</c:v>
                </c:pt>
              </c:numCache>
            </c:numRef>
          </c:val>
        </c:ser>
        <c:ser>
          <c:idx val="1"/>
          <c:order val="1"/>
          <c:tx>
            <c:v>Predicted Y</c:v>
          </c:tx>
          <c:spPr>
            <a:ln w="19050"/>
          </c:spPr>
          <c:marker>
            <c:symbol val="none"/>
          </c:marker>
          <c:cat>
            <c:numRef>
              <c:f>Sheet1!$C$2:$C$16</c:f>
              <c:numCache>
                <c:formatCode>General</c:formatCode>
                <c:ptCount val="1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numCache>
            </c:numRef>
          </c:cat>
          <c:val>
            <c:numRef>
              <c:f>Sheet1!$H$48:$H$62</c:f>
              <c:numCache>
                <c:formatCode>General</c:formatCode>
                <c:ptCount val="15"/>
                <c:pt idx="0">
                  <c:v>8.2333333333333272</c:v>
                </c:pt>
                <c:pt idx="1">
                  <c:v>12.87619047619048</c:v>
                </c:pt>
                <c:pt idx="2">
                  <c:v>17.51904761904763</c:v>
                </c:pt>
                <c:pt idx="3">
                  <c:v>22.161904761904797</c:v>
                </c:pt>
                <c:pt idx="4">
                  <c:v>26.804761904761889</c:v>
                </c:pt>
                <c:pt idx="5">
                  <c:v>31.447619047619025</c:v>
                </c:pt>
                <c:pt idx="6">
                  <c:v>36.090476190476203</c:v>
                </c:pt>
                <c:pt idx="7">
                  <c:v>40.733333333333363</c:v>
                </c:pt>
                <c:pt idx="8">
                  <c:v>45.376190476190445</c:v>
                </c:pt>
                <c:pt idx="9">
                  <c:v>50.019047619047512</c:v>
                </c:pt>
                <c:pt idx="10">
                  <c:v>54.661904761904765</c:v>
                </c:pt>
                <c:pt idx="11">
                  <c:v>59.304761904761904</c:v>
                </c:pt>
                <c:pt idx="12">
                  <c:v>63.947619047619</c:v>
                </c:pt>
                <c:pt idx="13">
                  <c:v>68.590476190476053</c:v>
                </c:pt>
                <c:pt idx="14">
                  <c:v>73.233333333333249</c:v>
                </c:pt>
              </c:numCache>
            </c:numRef>
          </c:val>
        </c:ser>
        <c:marker val="1"/>
        <c:axId val="90985984"/>
        <c:axId val="90987904"/>
      </c:lineChart>
      <c:catAx>
        <c:axId val="90985984"/>
        <c:scaling>
          <c:orientation val="minMax"/>
        </c:scaling>
        <c:axPos val="b"/>
        <c:title>
          <c:tx>
            <c:rich>
              <a:bodyPr/>
              <a:lstStyle/>
              <a:p>
                <a:pPr>
                  <a:defRPr/>
                </a:pPr>
                <a:r>
                  <a:rPr lang="en-US"/>
                  <a:t>Year</a:t>
                </a:r>
              </a:p>
            </c:rich>
          </c:tx>
          <c:layout/>
        </c:title>
        <c:numFmt formatCode="General" sourceLinked="1"/>
        <c:tickLblPos val="nextTo"/>
        <c:crossAx val="90987904"/>
        <c:crosses val="autoZero"/>
        <c:auto val="1"/>
        <c:lblAlgn val="ctr"/>
        <c:lblOffset val="100"/>
      </c:catAx>
      <c:valAx>
        <c:axId val="90987904"/>
        <c:scaling>
          <c:orientation val="minMax"/>
        </c:scaling>
        <c:axPos val="l"/>
        <c:title>
          <c:tx>
            <c:rich>
              <a:bodyPr/>
              <a:lstStyle/>
              <a:p>
                <a:pPr>
                  <a:defRPr/>
                </a:pPr>
                <a:r>
                  <a:rPr lang="en-US" dirty="0" smtClean="0"/>
                  <a:t>Energy</a:t>
                </a:r>
                <a:endParaRPr lang="en-US" dirty="0"/>
              </a:p>
            </c:rich>
          </c:tx>
          <c:layout/>
        </c:title>
        <c:numFmt formatCode="General" sourceLinked="1"/>
        <c:tickLblPos val="nextTo"/>
        <c:crossAx val="90985984"/>
        <c:crosses val="autoZero"/>
        <c:crossBetween val="between"/>
      </c:valAx>
    </c:plotArea>
    <c:plotVisOnly val="1"/>
    <c:dispBlanksAs val="gap"/>
  </c:chart>
  <c:txPr>
    <a:bodyPr/>
    <a:lstStyle/>
    <a:p>
      <a:pPr>
        <a:defRPr sz="1800" b="0"/>
      </a:pPr>
      <a:endParaRPr lang="en-US"/>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strRef>
              <c:f>Sheet1!$B$2:$B$3</c:f>
              <c:strCache>
                <c:ptCount val="1"/>
                <c:pt idx="0">
                  <c:v>Sales y(t)</c:v>
                </c:pt>
              </c:strCache>
            </c:strRef>
          </c:tx>
          <c:marker>
            <c:symbol val="none"/>
          </c:marker>
          <c:val>
            <c:numRef>
              <c:f>Sheet1!$B$4:$B$19</c:f>
              <c:numCache>
                <c:formatCode>General</c:formatCode>
                <c:ptCount val="16"/>
                <c:pt idx="0">
                  <c:v>7</c:v>
                </c:pt>
                <c:pt idx="1">
                  <c:v>11</c:v>
                </c:pt>
                <c:pt idx="2">
                  <c:v>12</c:v>
                </c:pt>
                <c:pt idx="3">
                  <c:v>17</c:v>
                </c:pt>
                <c:pt idx="4">
                  <c:v>8</c:v>
                </c:pt>
                <c:pt idx="5">
                  <c:v>11</c:v>
                </c:pt>
                <c:pt idx="6">
                  <c:v>13</c:v>
                </c:pt>
                <c:pt idx="7">
                  <c:v>19</c:v>
                </c:pt>
                <c:pt idx="8">
                  <c:v>8</c:v>
                </c:pt>
                <c:pt idx="9">
                  <c:v>12</c:v>
                </c:pt>
                <c:pt idx="10">
                  <c:v>13</c:v>
                </c:pt>
                <c:pt idx="11">
                  <c:v>20</c:v>
                </c:pt>
                <c:pt idx="12">
                  <c:v>8</c:v>
                </c:pt>
                <c:pt idx="13">
                  <c:v>13</c:v>
                </c:pt>
                <c:pt idx="14">
                  <c:v>14</c:v>
                </c:pt>
                <c:pt idx="15">
                  <c:v>22</c:v>
                </c:pt>
              </c:numCache>
            </c:numRef>
          </c:val>
        </c:ser>
        <c:marker val="1"/>
        <c:axId val="91234688"/>
        <c:axId val="91236608"/>
      </c:lineChart>
      <c:catAx>
        <c:axId val="91234688"/>
        <c:scaling>
          <c:orientation val="minMax"/>
        </c:scaling>
        <c:axPos val="b"/>
        <c:title>
          <c:tx>
            <c:rich>
              <a:bodyPr/>
              <a:lstStyle/>
              <a:p>
                <a:pPr>
                  <a:defRPr/>
                </a:pPr>
                <a:r>
                  <a:rPr lang="en-US"/>
                  <a:t>Times</a:t>
                </a:r>
              </a:p>
            </c:rich>
          </c:tx>
          <c:layout/>
        </c:title>
        <c:numFmt formatCode="#,##0" sourceLinked="0"/>
        <c:majorTickMark val="none"/>
        <c:tickLblPos val="nextTo"/>
        <c:crossAx val="91236608"/>
        <c:crosses val="autoZero"/>
        <c:auto val="1"/>
        <c:lblAlgn val="ctr"/>
        <c:lblOffset val="100"/>
        <c:tickLblSkip val="2"/>
      </c:catAx>
      <c:valAx>
        <c:axId val="91236608"/>
        <c:scaling>
          <c:orientation val="minMax"/>
        </c:scaling>
        <c:axPos val="l"/>
        <c:title>
          <c:tx>
            <c:rich>
              <a:bodyPr/>
              <a:lstStyle/>
              <a:p>
                <a:pPr>
                  <a:defRPr/>
                </a:pPr>
                <a:r>
                  <a:rPr lang="en-US"/>
                  <a:t>Sales</a:t>
                </a:r>
              </a:p>
            </c:rich>
          </c:tx>
          <c:layout/>
        </c:title>
        <c:numFmt formatCode="General" sourceLinked="1"/>
        <c:tickLblPos val="nextTo"/>
        <c:crossAx val="91234688"/>
        <c:crosses val="autoZero"/>
        <c:crossBetween val="between"/>
      </c:valAx>
    </c:plotArea>
    <c:plotVisOnly val="1"/>
  </c:chart>
  <c:spPr>
    <a:ln>
      <a:noFill/>
    </a:ln>
  </c:spPr>
  <c:txPr>
    <a:bodyPr/>
    <a:lstStyle/>
    <a:p>
      <a:pPr>
        <a:defRPr sz="1200" b="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4339129483814544"/>
          <c:y val="5.1400554097404488E-2"/>
          <c:w val="0.46741421211237488"/>
          <c:h val="0.43628659801240177"/>
        </c:manualLayout>
      </c:layout>
      <c:lineChart>
        <c:grouping val="standard"/>
        <c:marker val="1"/>
        <c:axId val="91259264"/>
        <c:axId val="91261184"/>
      </c:lineChart>
      <c:catAx>
        <c:axId val="91259264"/>
        <c:scaling>
          <c:orientation val="minMax"/>
        </c:scaling>
        <c:delete val="1"/>
        <c:axPos val="b"/>
        <c:title>
          <c:tx>
            <c:rich>
              <a:bodyPr/>
              <a:lstStyle/>
              <a:p>
                <a:pPr>
                  <a:defRPr/>
                </a:pPr>
                <a:r>
                  <a:rPr lang="en-US"/>
                  <a:t>Times</a:t>
                </a:r>
              </a:p>
            </c:rich>
          </c:tx>
          <c:layout/>
        </c:title>
        <c:majorTickMark val="none"/>
        <c:tickLblPos val="none"/>
        <c:crossAx val="91261184"/>
        <c:crosses val="autoZero"/>
        <c:auto val="1"/>
        <c:lblAlgn val="ctr"/>
        <c:lblOffset val="100"/>
        <c:tickLblSkip val="2"/>
      </c:catAx>
      <c:valAx>
        <c:axId val="91261184"/>
        <c:scaling>
          <c:orientation val="minMax"/>
        </c:scaling>
        <c:delete val="1"/>
        <c:axPos val="l"/>
        <c:title>
          <c:tx>
            <c:rich>
              <a:bodyPr/>
              <a:lstStyle/>
              <a:p>
                <a:pPr>
                  <a:defRPr/>
                </a:pPr>
                <a:r>
                  <a:rPr lang="en-US"/>
                  <a:t>Sales</a:t>
                </a:r>
              </a:p>
            </c:rich>
          </c:tx>
          <c:layout/>
        </c:title>
        <c:numFmt formatCode="General" sourceLinked="1"/>
        <c:tickLblPos val="none"/>
        <c:crossAx val="91259264"/>
        <c:crosses val="autoZero"/>
        <c:crossBetween val="between"/>
      </c:valAx>
      <c:spPr>
        <a:noFill/>
        <a:ln w="25400">
          <a:noFill/>
        </a:ln>
      </c:spPr>
    </c:plotArea>
    <c:legend>
      <c:legendPos val="r"/>
      <c:layout>
        <c:manualLayout>
          <c:xMode val="edge"/>
          <c:yMode val="edge"/>
          <c:x val="0.33302772917274376"/>
          <c:y val="0.37193830351684354"/>
          <c:w val="0.25781483911733288"/>
          <c:h val="9.4442442415017563E-2"/>
        </c:manualLayout>
      </c:layout>
    </c:legend>
    <c:plotVisOnly val="1"/>
  </c:chart>
  <c:spPr>
    <a:ln>
      <a:noFill/>
    </a:ln>
  </c:spPr>
  <c:txPr>
    <a:bodyPr/>
    <a:lstStyle/>
    <a:p>
      <a:pPr>
        <a:defRPr sz="1200" b="0"/>
      </a:pPr>
      <a:endParaRPr lang="en-US"/>
    </a:p>
  </c:txPr>
  <c:externalData r:id="rId1"/>
  <c:userShapes r:id="rId2"/>
</c:chartSpace>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4" Type="http://schemas.openxmlformats.org/officeDocument/2006/relationships/image" Target="../media/image4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4.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5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4" Type="http://schemas.openxmlformats.org/officeDocument/2006/relationships/image" Target="../media/image62.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7.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7" Type="http://schemas.openxmlformats.org/officeDocument/2006/relationships/image" Target="../media/image30.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drawing1.xml><?xml version="1.0" encoding="utf-8"?>
<c:userShapes xmlns:c="http://schemas.openxmlformats.org/drawingml/2006/chart">
  <cdr:relSizeAnchor xmlns:cdr="http://schemas.openxmlformats.org/drawingml/2006/chartDrawing">
    <cdr:from>
      <cdr:x>0.19661</cdr:x>
      <cdr:y>0.3381</cdr:y>
    </cdr:from>
    <cdr:to>
      <cdr:x>0.36989</cdr:x>
      <cdr:y>0.66463</cdr:y>
    </cdr:to>
    <cdr:sp macro="" textlink="">
      <cdr:nvSpPr>
        <cdr:cNvPr id="2" name="TextBox 1"/>
        <cdr:cNvSpPr txBox="1"/>
      </cdr:nvSpPr>
      <cdr:spPr>
        <a:xfrm xmlns:a="http://schemas.openxmlformats.org/drawingml/2006/main">
          <a:off x="1033720" y="1014413"/>
          <a:ext cx="911099" cy="979715"/>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1600" dirty="0"/>
            <a:t>y= 3.5905</a:t>
          </a:r>
          <a:r>
            <a:rPr lang="en-US" sz="1600" baseline="0" dirty="0"/>
            <a:t> + 4.6429t</a:t>
          </a:r>
          <a:endParaRPr lang="en-US" sz="1600" dirty="0"/>
        </a:p>
      </cdr:txBody>
    </cdr:sp>
  </cdr:relSizeAnchor>
</c:userShapes>
</file>

<file path=ppt/drawings/drawing2.xml><?xml version="1.0" encoding="utf-8"?>
<c:userShapes xmlns:c="http://schemas.openxmlformats.org/drawingml/2006/chart">
  <cdr:relSizeAnchor xmlns:cdr="http://schemas.openxmlformats.org/drawingml/2006/chartDrawing">
    <cdr:from>
      <cdr:x>0</cdr:x>
      <cdr:y>0.74079</cdr:y>
    </cdr:from>
    <cdr:to>
      <cdr:x>0.11111</cdr:x>
      <cdr:y>0.94283</cdr:y>
    </cdr:to>
    <cdr:sp macro="" textlink="">
      <cdr:nvSpPr>
        <cdr:cNvPr id="2" name="TextBox 1"/>
        <cdr:cNvSpPr txBox="1"/>
      </cdr:nvSpPr>
      <cdr:spPr>
        <a:xfrm xmlns:a="http://schemas.openxmlformats.org/drawingml/2006/main">
          <a:off x="-152400" y="3352800"/>
          <a:ext cx="914400" cy="9144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2000" dirty="0" smtClean="0">
              <a:latin typeface="Garamond" pitchFamily="18" charset="0"/>
            </a:rPr>
            <a:t>As seen the table, R Square is 0.9813 indicate 98.13% of the variance in the actual data. </a:t>
          </a:r>
        </a:p>
      </cdr:txBody>
    </cdr:sp>
  </cdr:relSizeAnchor>
  <cdr:relSizeAnchor xmlns:cdr="http://schemas.openxmlformats.org/drawingml/2006/chartDrawing">
    <cdr:from>
      <cdr:x>0</cdr:x>
      <cdr:y>0.80814</cdr:y>
    </cdr:from>
    <cdr:to>
      <cdr:x>0.11111</cdr:x>
      <cdr:y>0.98316</cdr:y>
    </cdr:to>
    <cdr:sp macro="" textlink="">
      <cdr:nvSpPr>
        <cdr:cNvPr id="3" name="TextBox 2"/>
        <cdr:cNvSpPr txBox="1"/>
      </cdr:nvSpPr>
      <cdr:spPr>
        <a:xfrm xmlns:a="http://schemas.openxmlformats.org/drawingml/2006/main">
          <a:off x="0" y="3657600"/>
          <a:ext cx="914400" cy="792163"/>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2000" dirty="0" smtClean="0">
              <a:latin typeface="Garamond" pitchFamily="18" charset="0"/>
            </a:rPr>
            <a:t>The computed of F is larger than the critical value, thus we reject the null hypothesis </a:t>
          </a:r>
        </a:p>
        <a:p xmlns:a="http://schemas.openxmlformats.org/drawingml/2006/main">
          <a:r>
            <a:rPr lang="en-US" sz="2000" dirty="0" smtClean="0">
              <a:latin typeface="Garamond" pitchFamily="18" charset="0"/>
            </a:rPr>
            <a:t>of no linear relationship between Y and independent variables. The Figure and F test </a:t>
          </a:r>
        </a:p>
        <a:p xmlns:a="http://schemas.openxmlformats.org/drawingml/2006/main">
          <a:r>
            <a:rPr lang="en-US" sz="2000" dirty="0" smtClean="0">
              <a:latin typeface="Garamond" pitchFamily="18" charset="0"/>
            </a:rPr>
            <a:t>Show that the seasonal dummy model fit the data very well.</a:t>
          </a:r>
          <a:endParaRPr lang="en-US" sz="2000" dirty="0">
            <a:latin typeface="Garamond" pitchFamily="18" charset="0"/>
          </a:endParaRPr>
        </a:p>
      </cdr:txBody>
    </cdr:sp>
  </cdr:relSizeAnchor>
  <cdr:relSizeAnchor xmlns:cdr="http://schemas.openxmlformats.org/drawingml/2006/chartDrawing">
    <cdr:from>
      <cdr:x>0.72222</cdr:x>
      <cdr:y>0.53876</cdr:y>
    </cdr:from>
    <cdr:to>
      <cdr:x>0.83333</cdr:x>
      <cdr:y>0.7408</cdr:y>
    </cdr:to>
    <cdr:sp macro="" textlink="">
      <cdr:nvSpPr>
        <cdr:cNvPr id="4" name="TextBox 3"/>
        <cdr:cNvSpPr txBox="1"/>
      </cdr:nvSpPr>
      <cdr:spPr>
        <a:xfrm xmlns:a="http://schemas.openxmlformats.org/drawingml/2006/main">
          <a:off x="5943600" y="2438400"/>
          <a:ext cx="914391" cy="914426"/>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1600" dirty="0" smtClean="0"/>
            <a:t>Actual and forecast sales</a:t>
          </a:r>
          <a:endParaRPr lang="en-US"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CDD4A9-5CF9-4267-9D56-0738B04C5BEE}" type="datetimeFigureOut">
              <a:rPr lang="en-US" smtClean="0"/>
              <a:pPr/>
              <a:t>6/8/2014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8025DF-A214-4524-B6EA-C3B4302839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55D17700-3D3E-457C-AF49-4ECF13051E20}" type="slidenum">
              <a:rPr lang="en-US" altLang="en-US" smtClean="0">
                <a:cs typeface="Arial" charset="0"/>
              </a:rPr>
              <a:pPr/>
              <a:t>10</a:t>
            </a:fld>
            <a:endParaRPr lang="en-US" altLang="en-US" smtClean="0">
              <a:cs typeface="Arial"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DBC8E0E3-D678-47C5-8212-6430A74EBBCE}" type="slidenum">
              <a:rPr lang="en-US" altLang="en-US" smtClean="0"/>
              <a:pPr/>
              <a:t>12</a:t>
            </a:fld>
            <a:endParaRPr lang="en-US" altLang="en-US" smtClean="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CD929BF6-E08D-451E-A150-46FDBBC1D41E}" type="slidenum">
              <a:rPr lang="en-US" altLang="en-US" smtClean="0">
                <a:cs typeface="Arial" charset="0"/>
              </a:rPr>
              <a:pPr/>
              <a:t>16</a:t>
            </a:fld>
            <a:endParaRPr lang="en-US" altLang="en-US" smtClean="0">
              <a:cs typeface="Arial"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62C09C-0556-4091-BF48-1100F9058AB6}"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15" name="Text Placeholder 14"/>
          <p:cNvSpPr>
            <a:spLocks noGrp="1"/>
          </p:cNvSpPr>
          <p:nvPr>
            <p:ph type="body" sz="quarter" idx="13"/>
          </p:nvPr>
        </p:nvSpPr>
        <p:spPr>
          <a:xfrm>
            <a:off x="971550" y="1196975"/>
            <a:ext cx="6408762" cy="914400"/>
          </a:xfrm>
        </p:spPr>
        <p:txBody>
          <a:bodyPr/>
          <a:lstStyle>
            <a:lvl1pPr algn="ctr">
              <a:buNone/>
              <a:defRPr/>
            </a:lvl1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endParaRPr lang="en-MY"/>
          </a:p>
        </p:txBody>
      </p:sp>
      <p:sp>
        <p:nvSpPr>
          <p:cNvPr id="6" name="Footer Placeholder 4"/>
          <p:cNvSpPr>
            <a:spLocks noGrp="1"/>
          </p:cNvSpPr>
          <p:nvPr>
            <p:ph type="ftr" sz="quarter" idx="15"/>
          </p:nvPr>
        </p:nvSpPr>
        <p:spPr/>
        <p:txBody>
          <a:bodyPr/>
          <a:lstStyle>
            <a:lvl1pPr>
              <a:defRPr/>
            </a:lvl1pPr>
          </a:lstStyle>
          <a:p>
            <a:pPr>
              <a:defRPr/>
            </a:pPr>
            <a:endParaRPr lang="en-MY"/>
          </a:p>
        </p:txBody>
      </p:sp>
      <p:sp>
        <p:nvSpPr>
          <p:cNvPr id="7" name="Slide Number Placeholder 5"/>
          <p:cNvSpPr>
            <a:spLocks noGrp="1"/>
          </p:cNvSpPr>
          <p:nvPr>
            <p:ph type="sldNum" sz="quarter" idx="16"/>
          </p:nvPr>
        </p:nvSpPr>
        <p:spPr/>
        <p:txBody>
          <a:bodyPr/>
          <a:lstStyle>
            <a:lvl1pPr>
              <a:defRPr/>
            </a:lvl1pPr>
          </a:lstStyle>
          <a:p>
            <a:pPr>
              <a:defRPr/>
            </a:pPr>
            <a:fld id="{3EDDF6C4-DE32-4277-95DE-F04B732F5920}" type="slidenum">
              <a:rPr lang="en-MY"/>
              <a:pPr>
                <a:defRPr/>
              </a:pPr>
              <a:t>‹#›</a:t>
            </a:fld>
            <a:endParaRPr lang="en-M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04DA69C4-A744-483C-8BEA-DA570DE63DAE}" type="slidenum">
              <a:rPr lang="en-MY"/>
              <a:pPr>
                <a:defRPr/>
              </a:pPr>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7556B662-97D5-4083-B79C-548D949AD3D1}" type="slidenum">
              <a:rPr lang="en-MY"/>
              <a:pPr>
                <a:defRPr/>
              </a:pPr>
              <a:t>‹#›</a:t>
            </a:fld>
            <a:endParaRPr lang="en-MY"/>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grpSp>
        <p:nvGrpSpPr>
          <p:cNvPr id="2" name="Group 1026"/>
          <p:cNvGrpSpPr>
            <a:grpSpLocks/>
          </p:cNvGrpSpPr>
          <p:nvPr/>
        </p:nvGrpSpPr>
        <p:grpSpPr bwMode="auto">
          <a:xfrm>
            <a:off x="0" y="2438400"/>
            <a:ext cx="9009063" cy="1052513"/>
            <a:chOff x="0" y="1536"/>
            <a:chExt cx="5675" cy="663"/>
          </a:xfrm>
        </p:grpSpPr>
        <p:grpSp>
          <p:nvGrpSpPr>
            <p:cNvPr id="3" name="Group 1027"/>
            <p:cNvGrpSpPr>
              <a:grpSpLocks/>
            </p:cNvGrpSpPr>
            <p:nvPr/>
          </p:nvGrpSpPr>
          <p:grpSpPr bwMode="auto">
            <a:xfrm>
              <a:off x="185" y="1604"/>
              <a:ext cx="449" cy="299"/>
              <a:chOff x="720" y="336"/>
              <a:chExt cx="624" cy="432"/>
            </a:xfrm>
          </p:grpSpPr>
          <p:sp>
            <p:nvSpPr>
              <p:cNvPr id="12" name="Rectangle 1028"/>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1029"/>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4" name="Group 1030"/>
            <p:cNvGrpSpPr>
              <a:grpSpLocks/>
            </p:cNvGrpSpPr>
            <p:nvPr/>
          </p:nvGrpSpPr>
          <p:grpSpPr bwMode="auto">
            <a:xfrm>
              <a:off x="263" y="1870"/>
              <a:ext cx="466" cy="299"/>
              <a:chOff x="912" y="2640"/>
              <a:chExt cx="672" cy="432"/>
            </a:xfrm>
          </p:grpSpPr>
          <p:sp>
            <p:nvSpPr>
              <p:cNvPr id="10" name="Rectangle 1031"/>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1032"/>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1033"/>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34"/>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035"/>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6156"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6157"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038"/>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039"/>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040"/>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42F6517-190B-4D34-9A42-DCBF61AFDCB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0937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41438"/>
            <a:ext cx="4038600" cy="471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41438"/>
            <a:ext cx="4038600" cy="471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r>
              <a:rPr lang="en-US"/>
              <a:t>Slide </a:t>
            </a:r>
            <a:fld id="{E95623C9-2AE8-405C-8783-16FFAE43963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C21B6E7B-64D6-4E98-9E09-9FB0A1222F75}" type="slidenum">
              <a:rPr lang="en-MY"/>
              <a:pPr>
                <a:defRPr/>
              </a:pPr>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53DC7DFB-DDEE-4B03-9EEA-395E8F8C9CBD}" type="slidenum">
              <a:rPr lang="en-MY"/>
              <a:pPr>
                <a:defRPr/>
              </a:pPr>
              <a:t>‹#›</a:t>
            </a:fld>
            <a:endParaRPr lang="en-M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3"/>
          <p:cNvSpPr>
            <a:spLocks noGrp="1"/>
          </p:cNvSpPr>
          <p:nvPr>
            <p:ph type="dt" sz="half" idx="10"/>
          </p:nvPr>
        </p:nvSpPr>
        <p:spPr/>
        <p:txBody>
          <a:bodyPr/>
          <a:lstStyle>
            <a:lvl1pPr>
              <a:defRPr/>
            </a:lvl1pPr>
          </a:lstStyle>
          <a:p>
            <a:pPr>
              <a:defRPr/>
            </a:pPr>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C94FC378-0DA3-4557-9AC0-4775C70CDFED}" type="slidenum">
              <a:rPr lang="en-MY"/>
              <a:pPr>
                <a:defRPr/>
              </a:pPr>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3"/>
          <p:cNvSpPr>
            <a:spLocks noGrp="1"/>
          </p:cNvSpPr>
          <p:nvPr>
            <p:ph type="dt" sz="half" idx="10"/>
          </p:nvPr>
        </p:nvSpPr>
        <p:spPr/>
        <p:txBody>
          <a:bodyPr/>
          <a:lstStyle>
            <a:lvl1pPr>
              <a:defRPr/>
            </a:lvl1pPr>
          </a:lstStyle>
          <a:p>
            <a:pPr>
              <a:defRPr/>
            </a:pPr>
            <a:endParaRPr lang="en-MY"/>
          </a:p>
        </p:txBody>
      </p:sp>
      <p:sp>
        <p:nvSpPr>
          <p:cNvPr id="8" name="Footer Placeholder 4"/>
          <p:cNvSpPr>
            <a:spLocks noGrp="1"/>
          </p:cNvSpPr>
          <p:nvPr>
            <p:ph type="ftr" sz="quarter" idx="11"/>
          </p:nvPr>
        </p:nvSpPr>
        <p:spPr/>
        <p:txBody>
          <a:bodyPr/>
          <a:lstStyle>
            <a:lvl1pPr>
              <a:defRPr/>
            </a:lvl1pPr>
          </a:lstStyle>
          <a:p>
            <a:pPr>
              <a:defRPr/>
            </a:pPr>
            <a:endParaRPr lang="en-MY"/>
          </a:p>
        </p:txBody>
      </p:sp>
      <p:sp>
        <p:nvSpPr>
          <p:cNvPr id="9" name="Slide Number Placeholder 5"/>
          <p:cNvSpPr>
            <a:spLocks noGrp="1"/>
          </p:cNvSpPr>
          <p:nvPr>
            <p:ph type="sldNum" sz="quarter" idx="12"/>
          </p:nvPr>
        </p:nvSpPr>
        <p:spPr/>
        <p:txBody>
          <a:bodyPr/>
          <a:lstStyle>
            <a:lvl1pPr>
              <a:defRPr/>
            </a:lvl1pPr>
          </a:lstStyle>
          <a:p>
            <a:pPr>
              <a:defRPr/>
            </a:pPr>
            <a:fld id="{AB3A05AB-3462-4DF4-9A02-42B991378149}" type="slidenum">
              <a:rPr lang="en-MY"/>
              <a:pPr>
                <a:defRPr/>
              </a:pPr>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3"/>
          <p:cNvSpPr>
            <a:spLocks noGrp="1"/>
          </p:cNvSpPr>
          <p:nvPr>
            <p:ph type="dt" sz="half" idx="10"/>
          </p:nvPr>
        </p:nvSpPr>
        <p:spPr/>
        <p:txBody>
          <a:bodyPr/>
          <a:lstStyle>
            <a:lvl1pPr>
              <a:defRPr/>
            </a:lvl1pPr>
          </a:lstStyle>
          <a:p>
            <a:pPr>
              <a:defRPr/>
            </a:pPr>
            <a:endParaRPr lang="en-MY"/>
          </a:p>
        </p:txBody>
      </p:sp>
      <p:sp>
        <p:nvSpPr>
          <p:cNvPr id="4" name="Footer Placeholder 4"/>
          <p:cNvSpPr>
            <a:spLocks noGrp="1"/>
          </p:cNvSpPr>
          <p:nvPr>
            <p:ph type="ftr" sz="quarter" idx="11"/>
          </p:nvPr>
        </p:nvSpPr>
        <p:spPr/>
        <p:txBody>
          <a:bodyPr/>
          <a:lstStyle>
            <a:lvl1pPr>
              <a:defRPr/>
            </a:lvl1pPr>
          </a:lstStyle>
          <a:p>
            <a:pPr>
              <a:defRPr/>
            </a:pPr>
            <a:endParaRPr lang="en-MY"/>
          </a:p>
        </p:txBody>
      </p:sp>
      <p:sp>
        <p:nvSpPr>
          <p:cNvPr id="5" name="Slide Number Placeholder 5"/>
          <p:cNvSpPr>
            <a:spLocks noGrp="1"/>
          </p:cNvSpPr>
          <p:nvPr>
            <p:ph type="sldNum" sz="quarter" idx="12"/>
          </p:nvPr>
        </p:nvSpPr>
        <p:spPr/>
        <p:txBody>
          <a:bodyPr/>
          <a:lstStyle>
            <a:lvl1pPr>
              <a:defRPr/>
            </a:lvl1pPr>
          </a:lstStyle>
          <a:p>
            <a:pPr>
              <a:defRPr/>
            </a:pPr>
            <a:fld id="{27B9AF65-6C50-48E0-B3AA-1AFAF67F2B9C}" type="slidenum">
              <a:rPr lang="en-MY"/>
              <a:pPr>
                <a:defRPr/>
              </a:pPr>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MY"/>
          </a:p>
        </p:txBody>
      </p:sp>
      <p:sp>
        <p:nvSpPr>
          <p:cNvPr id="3" name="Footer Placeholder 4"/>
          <p:cNvSpPr>
            <a:spLocks noGrp="1"/>
          </p:cNvSpPr>
          <p:nvPr>
            <p:ph type="ftr" sz="quarter" idx="11"/>
          </p:nvPr>
        </p:nvSpPr>
        <p:spPr/>
        <p:txBody>
          <a:bodyPr/>
          <a:lstStyle>
            <a:lvl1pPr>
              <a:defRPr/>
            </a:lvl1pPr>
          </a:lstStyle>
          <a:p>
            <a:pPr>
              <a:defRPr/>
            </a:pPr>
            <a:endParaRPr lang="en-MY"/>
          </a:p>
        </p:txBody>
      </p:sp>
      <p:sp>
        <p:nvSpPr>
          <p:cNvPr id="4" name="Slide Number Placeholder 5"/>
          <p:cNvSpPr>
            <a:spLocks noGrp="1"/>
          </p:cNvSpPr>
          <p:nvPr>
            <p:ph type="sldNum" sz="quarter" idx="12"/>
          </p:nvPr>
        </p:nvSpPr>
        <p:spPr/>
        <p:txBody>
          <a:bodyPr/>
          <a:lstStyle>
            <a:lvl1pPr>
              <a:defRPr/>
            </a:lvl1pPr>
          </a:lstStyle>
          <a:p>
            <a:pPr>
              <a:defRPr/>
            </a:pPr>
            <a:fld id="{4DC529FC-60CD-431F-B7DF-6CF9E3F97AAA}" type="slidenum">
              <a:rPr lang="en-MY"/>
              <a:pPr>
                <a:defRPr/>
              </a:pPr>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32948A05-B695-421C-90FC-EBCE1A7D6F9C}" type="slidenum">
              <a:rPr lang="en-MY"/>
              <a:pPr>
                <a:defRPr/>
              </a:pPr>
              <a:t>‹#›</a:t>
            </a:fld>
            <a:endParaRPr lang="en-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MY"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09181C79-3150-4269-B408-18FEDE25C5FE}" type="slidenum">
              <a:rPr lang="en-MY"/>
              <a:pPr>
                <a:defRPr/>
              </a:pPr>
              <a:t>‹#›</a:t>
            </a:fld>
            <a:endParaRPr lang="en-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MY"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052766A4-CC15-4607-ABB4-C70CC85B6CA6}" type="slidenum">
              <a:rPr lang="en-MY"/>
              <a:pPr>
                <a:defRPr/>
              </a:pPr>
              <a:t>‹#›</a:t>
            </a:fld>
            <a:endParaRPr lang="en-MY"/>
          </a:p>
        </p:txBody>
      </p:sp>
    </p:spTree>
  </p:cSld>
  <p:clrMap bg1="lt1" tx1="dk1" bg2="lt2" tx2="dk2" accent1="accent1" accent2="accent2" accent3="accent3" accent4="accent4" accent5="accent5" accent6="accent6" hlink="hlink" folHlink="folHlink"/>
  <p:sldLayoutIdLst>
    <p:sldLayoutId id="2147483661" r:id="rId1"/>
    <p:sldLayoutId id="214748367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2" r:id="rId12"/>
    <p:sldLayoutId id="2147483674" r:id="rId13"/>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ni@utm.my"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8.vml"/><Relationship Id="rId4" Type="http://schemas.openxmlformats.org/officeDocument/2006/relationships/oleObject" Target="../embeddings/oleObject37.bin"/></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2.bin"/><Relationship Id="rId3" Type="http://schemas.openxmlformats.org/officeDocument/2006/relationships/notesSlide" Target="../notesSlides/notesSlide2.xml"/><Relationship Id="rId7" Type="http://schemas.openxmlformats.org/officeDocument/2006/relationships/oleObject" Target="../embeddings/oleObject41.bin"/><Relationship Id="rId2" Type="http://schemas.openxmlformats.org/officeDocument/2006/relationships/slideLayout" Target="../slideLayouts/slideLayout6.xml"/><Relationship Id="rId1" Type="http://schemas.openxmlformats.org/officeDocument/2006/relationships/vmlDrawing" Target="../drawings/vmlDrawing9.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 Id="rId9" Type="http://schemas.openxmlformats.org/officeDocument/2006/relationships/oleObject" Target="../embeddings/oleObject43.bin"/></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47.bin"/><Relationship Id="rId5" Type="http://schemas.openxmlformats.org/officeDocument/2006/relationships/oleObject" Target="../embeddings/oleObject46.bin"/><Relationship Id="rId4" Type="http://schemas.openxmlformats.org/officeDocument/2006/relationships/oleObject" Target="../embeddings/oleObject45.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13.xml"/><Relationship Id="rId1" Type="http://schemas.openxmlformats.org/officeDocument/2006/relationships/vmlDrawing" Target="../drawings/vmlDrawing11.v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notesSlide" Target="../notesSlides/notesSlide4.xml"/><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51.bin"/><Relationship Id="rId5" Type="http://schemas.openxmlformats.org/officeDocument/2006/relationships/oleObject" Target="../embeddings/oleObject50.bin"/><Relationship Id="rId4" Type="http://schemas.openxmlformats.org/officeDocument/2006/relationships/oleObject" Target="../embeddings/oleObject49.bin"/><Relationship Id="rId9" Type="http://schemas.openxmlformats.org/officeDocument/2006/relationships/oleObject" Target="../embeddings/oleObject5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13.xml"/><Relationship Id="rId1" Type="http://schemas.openxmlformats.org/officeDocument/2006/relationships/vmlDrawing" Target="../drawings/vmlDrawing13.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57.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oleObject" Target="../embeddings/oleObject59.bin"/></Relationships>
</file>

<file path=ppt/slides/_rels/slide2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63.bin"/><Relationship Id="rId5" Type="http://schemas.openxmlformats.org/officeDocument/2006/relationships/oleObject" Target="../embeddings/oleObject62.bin"/><Relationship Id="rId4" Type="http://schemas.openxmlformats.org/officeDocument/2006/relationships/oleObject" Target="../embeddings/oleObject61.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17.vml"/></Relationships>
</file>

<file path=ppt/slides/_rels/slide27.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image" Target="../media/image65.jpeg"/></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7.bin"/><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6.bin"/><Relationship Id="rId5" Type="http://schemas.openxmlformats.org/officeDocument/2006/relationships/oleObject" Target="../embeddings/oleObject15.bin"/><Relationship Id="rId10" Type="http://schemas.openxmlformats.org/officeDocument/2006/relationships/oleObject" Target="../embeddings/oleObject20.bin"/><Relationship Id="rId4" Type="http://schemas.openxmlformats.org/officeDocument/2006/relationships/oleObject" Target="../embeddings/oleObject14.bin"/><Relationship Id="rId9"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13.xml"/><Relationship Id="rId1" Type="http://schemas.openxmlformats.org/officeDocument/2006/relationships/vmlDrawing" Target="../drawings/vmlDrawing5.v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5.bin"/><Relationship Id="rId5" Type="http://schemas.openxmlformats.org/officeDocument/2006/relationships/oleObject" Target="../embeddings/oleObject24.bin"/><Relationship Id="rId4" Type="http://schemas.openxmlformats.org/officeDocument/2006/relationships/oleObject" Target="../embeddings/oleObject23.bin"/><Relationship Id="rId9"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3.bin"/><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oleObject" Target="../embeddings/oleObject32.bin"/><Relationship Id="rId5" Type="http://schemas.openxmlformats.org/officeDocument/2006/relationships/oleObject" Target="../embeddings/oleObject31.bin"/><Relationship Id="rId10" Type="http://schemas.openxmlformats.org/officeDocument/2006/relationships/oleObject" Target="../embeddings/oleObject36.bin"/><Relationship Id="rId4" Type="http://schemas.openxmlformats.org/officeDocument/2006/relationships/oleObject" Target="../embeddings/oleObject30.bin"/><Relationship Id="rId9" Type="http://schemas.openxmlformats.org/officeDocument/2006/relationships/oleObject" Target="../embeddings/oleObject3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subTitle" idx="1"/>
          </p:nvPr>
        </p:nvSpPr>
        <p:spPr>
          <a:xfrm>
            <a:off x="1447800" y="1219200"/>
            <a:ext cx="6400800" cy="838200"/>
          </a:xfrm>
        </p:spPr>
        <p:txBody>
          <a:bodyPr/>
          <a:lstStyle/>
          <a:p>
            <a:pPr eaLnBrk="1" hangingPunct="1"/>
            <a:r>
              <a:rPr lang="en-US" sz="3600" b="1" dirty="0" smtClean="0">
                <a:solidFill>
                  <a:schemeClr val="accent2">
                    <a:lumMod val="75000"/>
                  </a:schemeClr>
                </a:solidFill>
                <a:latin typeface="Times New Roman" pitchFamily="18" charset="0"/>
                <a:cs typeface="Times New Roman" pitchFamily="18" charset="0"/>
              </a:rPr>
              <a:t>Chap 2: Regression Analysis</a:t>
            </a:r>
            <a:endParaRPr lang="en-US" sz="3600" b="1" dirty="0" smtClean="0">
              <a:solidFill>
                <a:schemeClr val="accent2">
                  <a:lumMod val="75000"/>
                </a:schemeClr>
              </a:solidFill>
              <a:latin typeface="Times New Roman" pitchFamily="18" charset="0"/>
            </a:endParaRPr>
          </a:p>
          <a:p>
            <a:pPr eaLnBrk="1" hangingPunct="1"/>
            <a:endParaRPr lang="en-US" dirty="0" smtClean="0">
              <a:latin typeface="Times New Roman" pitchFamily="18" charset="0"/>
            </a:endParaRPr>
          </a:p>
        </p:txBody>
      </p:sp>
      <p:sp>
        <p:nvSpPr>
          <p:cNvPr id="3" name="Rectangle 2"/>
          <p:cNvSpPr/>
          <p:nvPr/>
        </p:nvSpPr>
        <p:spPr>
          <a:xfrm>
            <a:off x="2209800" y="2362200"/>
            <a:ext cx="4572000" cy="3508653"/>
          </a:xfrm>
          <a:prstGeom prst="rect">
            <a:avLst/>
          </a:prstGeom>
        </p:spPr>
        <p:txBody>
          <a:bodyPr>
            <a:spAutoFit/>
          </a:bodyPr>
          <a:lstStyle/>
          <a:p>
            <a:pPr algn="ctr"/>
            <a:r>
              <a:rPr lang="en-MY" sz="2400" b="1" dirty="0" smtClean="0">
                <a:solidFill>
                  <a:schemeClr val="accent2">
                    <a:lumMod val="75000"/>
                  </a:schemeClr>
                </a:solidFill>
              </a:rPr>
              <a:t> </a:t>
            </a:r>
            <a:r>
              <a:rPr lang="en-MY" sz="2400" b="1" dirty="0" err="1" smtClean="0">
                <a:solidFill>
                  <a:schemeClr val="accent2">
                    <a:lumMod val="75000"/>
                  </a:schemeClr>
                </a:solidFill>
              </a:rPr>
              <a:t>Ani</a:t>
            </a:r>
            <a:r>
              <a:rPr lang="en-MY" sz="2400" b="1" dirty="0" smtClean="0">
                <a:solidFill>
                  <a:schemeClr val="accent2">
                    <a:lumMod val="75000"/>
                  </a:schemeClr>
                </a:solidFill>
              </a:rPr>
              <a:t> </a:t>
            </a:r>
            <a:r>
              <a:rPr lang="en-MY" sz="2400" b="1" dirty="0" err="1" smtClean="0">
                <a:solidFill>
                  <a:schemeClr val="accent2">
                    <a:lumMod val="75000"/>
                  </a:schemeClr>
                </a:solidFill>
              </a:rPr>
              <a:t>Shabri</a:t>
            </a:r>
            <a:endParaRPr lang="en-MY" sz="2400" b="1" dirty="0" smtClean="0">
              <a:solidFill>
                <a:schemeClr val="accent2">
                  <a:lumMod val="75000"/>
                </a:schemeClr>
              </a:solidFill>
            </a:endParaRPr>
          </a:p>
          <a:p>
            <a:pPr algn="ctr"/>
            <a:endParaRPr lang="en-MY" dirty="0" smtClean="0">
              <a:solidFill>
                <a:srgbClr val="898989"/>
              </a:solidFill>
            </a:endParaRPr>
          </a:p>
          <a:p>
            <a:pPr algn="ctr"/>
            <a:r>
              <a:rPr lang="en-US" dirty="0" smtClean="0"/>
              <a:t>Department of Mathematical Sciences,</a:t>
            </a:r>
          </a:p>
          <a:p>
            <a:pPr algn="ctr"/>
            <a:r>
              <a:rPr lang="en-US" dirty="0" smtClean="0"/>
              <a:t>Faculty of Science, </a:t>
            </a:r>
            <a:r>
              <a:rPr lang="en-US" dirty="0" err="1" smtClean="0"/>
              <a:t>Universiti</a:t>
            </a:r>
            <a:r>
              <a:rPr lang="en-US" dirty="0" smtClean="0"/>
              <a:t> </a:t>
            </a:r>
            <a:r>
              <a:rPr lang="en-US" dirty="0" err="1" smtClean="0"/>
              <a:t>Teknologi</a:t>
            </a:r>
            <a:r>
              <a:rPr lang="en-US" dirty="0" smtClean="0"/>
              <a:t> Malaysia,</a:t>
            </a:r>
          </a:p>
          <a:p>
            <a:pPr algn="ctr"/>
            <a:r>
              <a:rPr lang="en-US" dirty="0" smtClean="0"/>
              <a:t>81310 UTM Johor </a:t>
            </a:r>
            <a:r>
              <a:rPr lang="en-US" dirty="0" err="1" smtClean="0"/>
              <a:t>Bahru</a:t>
            </a:r>
            <a:r>
              <a:rPr lang="en-US" dirty="0" smtClean="0"/>
              <a:t>, Malaysia</a:t>
            </a:r>
          </a:p>
          <a:p>
            <a:pPr algn="ctr"/>
            <a:r>
              <a:rPr lang="en-US" dirty="0" smtClean="0">
                <a:solidFill>
                  <a:srgbClr val="898989"/>
                </a:solidFill>
                <a:hlinkClick r:id="rId2"/>
              </a:rPr>
              <a:t>ani@utm.my</a:t>
            </a:r>
            <a:endParaRPr lang="en-US" dirty="0" smtClean="0">
              <a:solidFill>
                <a:srgbClr val="898989"/>
              </a:solidFill>
            </a:endParaRPr>
          </a:p>
          <a:p>
            <a:pPr algn="ctr"/>
            <a:endParaRPr lang="en-US" dirty="0" smtClean="0">
              <a:solidFill>
                <a:srgbClr val="898989"/>
              </a:solidFill>
            </a:endParaRPr>
          </a:p>
          <a:p>
            <a:pPr algn="ctr"/>
            <a:endParaRPr lang="en-US" dirty="0" smtClean="0">
              <a:solidFill>
                <a:srgbClr val="898989"/>
              </a:solidFill>
            </a:endParaRPr>
          </a:p>
          <a:p>
            <a:pPr algn="ctr"/>
            <a:endParaRPr lang="en-US" dirty="0" smtClean="0">
              <a:solidFill>
                <a:srgbClr val="898989"/>
              </a:solidFill>
            </a:endParaRPr>
          </a:p>
          <a:p>
            <a:pPr algn="ctr"/>
            <a:endParaRPr lang="en-US" dirty="0" smtClean="0">
              <a:solidFill>
                <a:srgbClr val="898989"/>
              </a:solidFill>
            </a:endParaRPr>
          </a:p>
          <a:p>
            <a:pPr algn="ctr"/>
            <a:r>
              <a:rPr lang="en-US" dirty="0" smtClean="0"/>
              <a:t>Jun 8, 2014</a:t>
            </a:r>
            <a:endParaRPr lang="en-US" dirty="0"/>
          </a:p>
        </p:txBody>
      </p:sp>
      <p:sp>
        <p:nvSpPr>
          <p:cNvPr id="4" name="Slide Number Placeholder 3"/>
          <p:cNvSpPr>
            <a:spLocks noGrp="1"/>
          </p:cNvSpPr>
          <p:nvPr>
            <p:ph type="sldNum" sz="quarter" idx="12"/>
          </p:nvPr>
        </p:nvSpPr>
        <p:spPr>
          <a:xfrm>
            <a:off x="6934200" y="5791200"/>
            <a:ext cx="1905000" cy="457200"/>
          </a:xfrm>
        </p:spPr>
        <p:txBody>
          <a:bodyPr/>
          <a:lstStyle/>
          <a:p>
            <a:pPr>
              <a:defRPr/>
            </a:pPr>
            <a:fld id="{942F6517-190B-4D34-9A42-DCBF61AFDCBD}" type="slidenum">
              <a:rPr lang="en-US" smtClean="0">
                <a:solidFill>
                  <a:srgbClr val="C00000"/>
                </a:solidFill>
              </a:rPr>
              <a:pPr>
                <a:defRPr/>
              </a:pPr>
              <a:t>1</a:t>
            </a:fld>
            <a:endParaRPr lang="en-US"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11"/>
          <p:cNvSpPr>
            <a:spLocks noChangeArrowheads="1"/>
          </p:cNvSpPr>
          <p:nvPr/>
        </p:nvSpPr>
        <p:spPr bwMode="auto">
          <a:xfrm>
            <a:off x="269875" y="1301750"/>
            <a:ext cx="8602663" cy="4705350"/>
          </a:xfrm>
          <a:prstGeom prst="rect">
            <a:avLst/>
          </a:prstGeom>
          <a:noFill/>
          <a:ln w="9525">
            <a:noFill/>
            <a:miter lim="800000"/>
            <a:headEnd/>
            <a:tailEnd/>
          </a:ln>
        </p:spPr>
        <p:txBody>
          <a:bodyPr/>
          <a:lstStyle/>
          <a:p>
            <a:pPr>
              <a:spcBef>
                <a:spcPct val="25000"/>
              </a:spcBef>
              <a:buClr>
                <a:schemeClr val="tx2"/>
              </a:buClr>
              <a:buSzPct val="70000"/>
              <a:tabLst>
                <a:tab pos="463550" algn="l"/>
              </a:tabLst>
            </a:pPr>
            <a:r>
              <a:rPr lang="en-US" sz="2200" dirty="0">
                <a:latin typeface="Garamond" pitchFamily="18" charset="0"/>
              </a:rPr>
              <a:t>Correlation </a:t>
            </a:r>
            <a:r>
              <a:rPr lang="en-US" sz="2200" dirty="0" smtClean="0">
                <a:latin typeface="Garamond" pitchFamily="18" charset="0"/>
              </a:rPr>
              <a:t>is denoted by </a:t>
            </a:r>
            <a:r>
              <a:rPr lang="en-US" sz="2200" i="1" dirty="0" smtClean="0">
                <a:latin typeface="Garamond" pitchFamily="18" charset="0"/>
              </a:rPr>
              <a:t>R</a:t>
            </a:r>
            <a:r>
              <a:rPr lang="en-US" sz="2200" dirty="0" smtClean="0">
                <a:latin typeface="Garamond" pitchFamily="18" charset="0"/>
              </a:rPr>
              <a:t> </a:t>
            </a:r>
            <a:r>
              <a:rPr lang="en-US" sz="2200" dirty="0" smtClean="0">
                <a:latin typeface="Garamond" pitchFamily="18" charset="0"/>
              </a:rPr>
              <a:t>is used to </a:t>
            </a:r>
            <a:r>
              <a:rPr lang="en-US" sz="2200" dirty="0">
                <a:latin typeface="Garamond" pitchFamily="18" charset="0"/>
              </a:rPr>
              <a:t>measure of the strength of the relationship between independent and dependent variables</a:t>
            </a:r>
            <a:r>
              <a:rPr lang="en-US" sz="2400" dirty="0" smtClean="0">
                <a:latin typeface="Garamond" pitchFamily="18" charset="0"/>
              </a:rPr>
              <a:t>. </a:t>
            </a:r>
            <a:endParaRPr lang="en-US" sz="2400" dirty="0">
              <a:latin typeface="Garamond" pitchFamily="18" charset="0"/>
            </a:endParaRPr>
          </a:p>
          <a:p>
            <a:pPr marL="342900" indent="-342900">
              <a:spcBef>
                <a:spcPct val="25000"/>
              </a:spcBef>
              <a:buClr>
                <a:schemeClr val="tx2"/>
              </a:buClr>
              <a:buSzPct val="70000"/>
              <a:tabLst>
                <a:tab pos="457200" algn="l"/>
              </a:tabLst>
            </a:pPr>
            <a:endParaRPr lang="en-US" sz="2400" dirty="0" smtClean="0">
              <a:latin typeface="Garamond" pitchFamily="18" charset="0"/>
            </a:endParaRPr>
          </a:p>
          <a:p>
            <a:pPr marL="342900" indent="-342900">
              <a:spcBef>
                <a:spcPct val="25000"/>
              </a:spcBef>
              <a:buClr>
                <a:schemeClr val="tx2"/>
              </a:buClr>
              <a:buSzPct val="70000"/>
              <a:tabLst>
                <a:tab pos="457200" algn="l"/>
              </a:tabLst>
            </a:pPr>
            <a:endParaRPr lang="en-US" sz="2400" dirty="0">
              <a:latin typeface="Garamond" pitchFamily="18" charset="0"/>
            </a:endParaRPr>
          </a:p>
          <a:p>
            <a:pPr marL="342900" indent="-342900">
              <a:spcBef>
                <a:spcPct val="25000"/>
              </a:spcBef>
              <a:buClr>
                <a:schemeClr val="tx2"/>
              </a:buClr>
              <a:buSzPct val="70000"/>
              <a:buFont typeface="Wingdings" pitchFamily="2" charset="2"/>
              <a:buChar char="n"/>
              <a:tabLst>
                <a:tab pos="457200" algn="l"/>
              </a:tabLst>
            </a:pPr>
            <a:endParaRPr lang="en-US" sz="2400" dirty="0">
              <a:latin typeface="Garamond" pitchFamily="18" charset="0"/>
            </a:endParaRPr>
          </a:p>
          <a:p>
            <a:pPr marL="342900" indent="-342900">
              <a:spcBef>
                <a:spcPct val="25000"/>
              </a:spcBef>
              <a:buClr>
                <a:schemeClr val="tx2"/>
              </a:buClr>
              <a:buSzPct val="70000"/>
              <a:buFont typeface="Wingdings" pitchFamily="2" charset="2"/>
              <a:buChar char="n"/>
              <a:tabLst>
                <a:tab pos="457200" algn="l"/>
              </a:tabLst>
            </a:pPr>
            <a:endParaRPr lang="en-US" sz="2400" dirty="0">
              <a:latin typeface="Garamond" pitchFamily="18" charset="0"/>
            </a:endParaRPr>
          </a:p>
          <a:p>
            <a:pPr marL="342900" indent="-342900">
              <a:spcBef>
                <a:spcPct val="25000"/>
              </a:spcBef>
              <a:buClr>
                <a:schemeClr val="tx2"/>
              </a:buClr>
              <a:buSzPct val="70000"/>
              <a:buFont typeface="Arial" pitchFamily="34" charset="0"/>
              <a:buChar char="•"/>
              <a:tabLst>
                <a:tab pos="457200" algn="l"/>
              </a:tabLst>
            </a:pPr>
            <a:r>
              <a:rPr lang="en-US" sz="2200" dirty="0" smtClean="0">
                <a:latin typeface="Garamond" pitchFamily="18" charset="0"/>
              </a:rPr>
              <a:t>Values </a:t>
            </a:r>
            <a:r>
              <a:rPr lang="en-US" sz="2200" i="1" dirty="0" smtClean="0">
                <a:latin typeface="Garamond" pitchFamily="18" charset="0"/>
              </a:rPr>
              <a:t>R </a:t>
            </a:r>
            <a:r>
              <a:rPr lang="en-US" sz="2200" dirty="0">
                <a:latin typeface="Garamond" pitchFamily="18" charset="0"/>
              </a:rPr>
              <a:t>lies between +1 and -1.</a:t>
            </a:r>
          </a:p>
          <a:p>
            <a:pPr marL="342900" indent="-342900">
              <a:spcBef>
                <a:spcPct val="25000"/>
              </a:spcBef>
              <a:buClr>
                <a:schemeClr val="tx2"/>
              </a:buClr>
              <a:buSzPct val="70000"/>
              <a:buFont typeface="Arial" pitchFamily="34" charset="0"/>
              <a:buChar char="•"/>
              <a:tabLst>
                <a:tab pos="457200" algn="l"/>
              </a:tabLst>
            </a:pPr>
            <a:r>
              <a:rPr lang="en-US" sz="2200" dirty="0">
                <a:latin typeface="Garamond" pitchFamily="18" charset="0"/>
              </a:rPr>
              <a:t>Value of </a:t>
            </a:r>
            <a:r>
              <a:rPr lang="en-US" sz="2200" i="1" dirty="0" smtClean="0">
                <a:latin typeface="Garamond" pitchFamily="18" charset="0"/>
              </a:rPr>
              <a:t>R</a:t>
            </a:r>
            <a:r>
              <a:rPr lang="en-US" sz="2200" dirty="0" smtClean="0">
                <a:latin typeface="Garamond" pitchFamily="18" charset="0"/>
              </a:rPr>
              <a:t> </a:t>
            </a:r>
            <a:r>
              <a:rPr lang="en-US" sz="2200" dirty="0" smtClean="0">
                <a:latin typeface="Garamond" pitchFamily="18" charset="0"/>
              </a:rPr>
              <a:t>near zero </a:t>
            </a:r>
            <a:r>
              <a:rPr lang="en-US" sz="2200" dirty="0">
                <a:latin typeface="Garamond" pitchFamily="18" charset="0"/>
              </a:rPr>
              <a:t>indicates little or no relationship between variables.</a:t>
            </a:r>
          </a:p>
          <a:p>
            <a:pPr marL="342900" indent="-342900">
              <a:spcBef>
                <a:spcPct val="25000"/>
              </a:spcBef>
              <a:buClr>
                <a:schemeClr val="tx2"/>
              </a:buClr>
              <a:buSzPct val="70000"/>
              <a:buFont typeface="Arial" pitchFamily="34" charset="0"/>
              <a:buChar char="•"/>
              <a:tabLst>
                <a:tab pos="457200" algn="l"/>
              </a:tabLst>
            </a:pPr>
            <a:r>
              <a:rPr lang="en-US" sz="2200" dirty="0">
                <a:latin typeface="Garamond" pitchFamily="18" charset="0"/>
              </a:rPr>
              <a:t>Values </a:t>
            </a:r>
            <a:r>
              <a:rPr lang="en-US" sz="2200" dirty="0" smtClean="0">
                <a:latin typeface="Garamond" pitchFamily="18" charset="0"/>
              </a:rPr>
              <a:t>of </a:t>
            </a:r>
            <a:r>
              <a:rPr lang="en-US" sz="2200" i="1" dirty="0" smtClean="0">
                <a:latin typeface="Garamond" pitchFamily="18" charset="0"/>
              </a:rPr>
              <a:t>R</a:t>
            </a:r>
            <a:r>
              <a:rPr lang="en-US" sz="2200" dirty="0" smtClean="0">
                <a:latin typeface="Garamond" pitchFamily="18" charset="0"/>
              </a:rPr>
              <a:t> </a:t>
            </a:r>
            <a:r>
              <a:rPr lang="en-US" sz="2200" dirty="0" smtClean="0">
                <a:latin typeface="Garamond" pitchFamily="18" charset="0"/>
              </a:rPr>
              <a:t>near </a:t>
            </a:r>
            <a:r>
              <a:rPr lang="en-US" sz="2200" dirty="0">
                <a:latin typeface="Garamond" pitchFamily="18" charset="0"/>
              </a:rPr>
              <a:t>1.00 </a:t>
            </a:r>
            <a:r>
              <a:rPr lang="en-US" sz="2200" dirty="0" smtClean="0">
                <a:latin typeface="Garamond" pitchFamily="18" charset="0"/>
              </a:rPr>
              <a:t>indicate </a:t>
            </a:r>
            <a:r>
              <a:rPr lang="en-US" sz="2200" dirty="0">
                <a:latin typeface="Garamond" pitchFamily="18" charset="0"/>
              </a:rPr>
              <a:t>a </a:t>
            </a:r>
            <a:r>
              <a:rPr lang="en-US" sz="2200" dirty="0" smtClean="0">
                <a:latin typeface="Garamond" pitchFamily="18" charset="0"/>
              </a:rPr>
              <a:t>strong positive linear relationship</a:t>
            </a:r>
          </a:p>
          <a:p>
            <a:pPr marL="342900" indent="-342900">
              <a:spcBef>
                <a:spcPct val="25000"/>
              </a:spcBef>
              <a:buClr>
                <a:schemeClr val="tx2"/>
              </a:buClr>
              <a:buSzPct val="70000"/>
              <a:buFont typeface="Arial" pitchFamily="34" charset="0"/>
              <a:buChar char="•"/>
              <a:tabLst>
                <a:tab pos="457200" algn="l"/>
              </a:tabLst>
            </a:pPr>
            <a:r>
              <a:rPr lang="en-US" sz="2200" dirty="0" smtClean="0">
                <a:latin typeface="Garamond" pitchFamily="18" charset="0"/>
              </a:rPr>
              <a:t>Values of </a:t>
            </a:r>
            <a:r>
              <a:rPr lang="en-US" sz="2200" i="1" dirty="0" smtClean="0">
                <a:latin typeface="Garamond" pitchFamily="18" charset="0"/>
              </a:rPr>
              <a:t>R</a:t>
            </a:r>
            <a:r>
              <a:rPr lang="en-US" sz="2200" dirty="0" smtClean="0">
                <a:latin typeface="Garamond" pitchFamily="18" charset="0"/>
              </a:rPr>
              <a:t> </a:t>
            </a:r>
            <a:r>
              <a:rPr lang="en-US" sz="2200" dirty="0" smtClean="0">
                <a:latin typeface="Garamond" pitchFamily="18" charset="0"/>
              </a:rPr>
              <a:t>near -1.00 indicate a strong negative linear relationship</a:t>
            </a:r>
          </a:p>
          <a:p>
            <a:pPr marL="342900" indent="-342900">
              <a:spcBef>
                <a:spcPct val="25000"/>
              </a:spcBef>
              <a:buClr>
                <a:schemeClr val="tx2"/>
              </a:buClr>
              <a:buSzPct val="70000"/>
              <a:tabLst>
                <a:tab pos="457200" algn="l"/>
              </a:tabLst>
            </a:pPr>
            <a:endParaRPr lang="en-US" sz="2400" dirty="0">
              <a:latin typeface="Garamond" pitchFamily="18" charset="0"/>
            </a:endParaRPr>
          </a:p>
        </p:txBody>
      </p:sp>
      <p:sp>
        <p:nvSpPr>
          <p:cNvPr id="12292" name="Rectangle 6"/>
          <p:cNvSpPr>
            <a:spLocks noChangeArrowheads="1"/>
          </p:cNvSpPr>
          <p:nvPr/>
        </p:nvSpPr>
        <p:spPr bwMode="auto">
          <a:xfrm>
            <a:off x="0" y="0"/>
            <a:ext cx="7239000" cy="1009650"/>
          </a:xfrm>
          <a:prstGeom prst="rect">
            <a:avLst/>
          </a:prstGeom>
          <a:noFill/>
          <a:ln w="9525">
            <a:noFill/>
            <a:miter lim="800000"/>
            <a:headEnd/>
            <a:tailEnd/>
          </a:ln>
        </p:spPr>
        <p:txBody>
          <a:bodyPr/>
          <a:lstStyle/>
          <a:p>
            <a:r>
              <a:rPr lang="en-US" altLang="en-US" sz="3200" b="1" dirty="0" smtClean="0"/>
              <a:t>                                       </a:t>
            </a:r>
          </a:p>
          <a:p>
            <a:r>
              <a:rPr lang="en-US" altLang="en-US" sz="3600" b="1" dirty="0" smtClean="0"/>
              <a:t>                       </a:t>
            </a:r>
            <a:r>
              <a:rPr lang="en-US" altLang="en-US" sz="3600" b="1" dirty="0" smtClean="0">
                <a:solidFill>
                  <a:schemeClr val="accent2">
                    <a:lumMod val="75000"/>
                  </a:schemeClr>
                </a:solidFill>
                <a:latin typeface="Times New Roman" pitchFamily="18" charset="0"/>
                <a:cs typeface="Times New Roman" pitchFamily="18" charset="0"/>
              </a:rPr>
              <a:t>Correlation</a:t>
            </a:r>
            <a:endParaRPr lang="en-US" altLang="en-US" sz="3600" b="1" dirty="0">
              <a:solidFill>
                <a:schemeClr val="accent2">
                  <a:lumMod val="75000"/>
                </a:schemeClr>
              </a:solidFill>
              <a:latin typeface="Times New Roman" pitchFamily="18" charset="0"/>
              <a:cs typeface="Times New Roman" pitchFamily="18" charset="0"/>
            </a:endParaRPr>
          </a:p>
        </p:txBody>
      </p:sp>
      <p:graphicFrame>
        <p:nvGraphicFramePr>
          <p:cNvPr id="173059" name="Object 3"/>
          <p:cNvGraphicFramePr>
            <a:graphicFrameLocks noChangeAspect="1"/>
          </p:cNvGraphicFramePr>
          <p:nvPr/>
        </p:nvGraphicFramePr>
        <p:xfrm>
          <a:off x="2252663" y="2481263"/>
          <a:ext cx="2079625" cy="982662"/>
        </p:xfrm>
        <a:graphic>
          <a:graphicData uri="http://schemas.openxmlformats.org/presentationml/2006/ole">
            <p:oleObj spid="_x0000_s173059" name="Equation" r:id="rId4" imgW="1155600" imgH="545760" progId="Equation.3">
              <p:embed/>
            </p:oleObj>
          </a:graphicData>
        </a:graphic>
      </p:graphicFrame>
      <p:sp>
        <p:nvSpPr>
          <p:cNvPr id="6" name="Slide Number Placeholder 5"/>
          <p:cNvSpPr>
            <a:spLocks noGrp="1"/>
          </p:cNvSpPr>
          <p:nvPr>
            <p:ph type="sldNum" sz="quarter" idx="12"/>
          </p:nvPr>
        </p:nvSpPr>
        <p:spPr>
          <a:xfrm>
            <a:off x="6781800" y="5867400"/>
            <a:ext cx="2133600" cy="365125"/>
          </a:xfrm>
        </p:spPr>
        <p:txBody>
          <a:bodyPr/>
          <a:lstStyle/>
          <a:p>
            <a:pPr>
              <a:defRPr/>
            </a:pPr>
            <a:fld id="{27B9AF65-6C50-48E0-B3AA-1AFAF67F2B9C}" type="slidenum">
              <a:rPr lang="en-MY" smtClean="0">
                <a:solidFill>
                  <a:srgbClr val="C00000"/>
                </a:solidFill>
              </a:rPr>
              <a:pPr>
                <a:defRPr/>
              </a:pPr>
              <a:t>10</a:t>
            </a:fld>
            <a:endParaRPr lang="en-MY" dirty="0">
              <a:solidFill>
                <a:srgbClr val="C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838200" y="762000"/>
            <a:ext cx="7924800" cy="952500"/>
          </a:xfrm>
        </p:spPr>
        <p:txBody>
          <a:bodyPr/>
          <a:lstStyle/>
          <a:p>
            <a:r>
              <a:rPr lang="en-US" sz="3200" b="1" dirty="0" smtClean="0">
                <a:solidFill>
                  <a:schemeClr val="accent2">
                    <a:lumMod val="75000"/>
                  </a:schemeClr>
                </a:solidFill>
                <a:latin typeface="Times New Roman" pitchFamily="18" charset="0"/>
                <a:cs typeface="Times New Roman" pitchFamily="18" charset="0"/>
              </a:rPr>
              <a:t>Example</a:t>
            </a:r>
            <a:r>
              <a:rPr lang="en-US" sz="3200" b="1" dirty="0" smtClean="0">
                <a:solidFill>
                  <a:schemeClr val="accent2">
                    <a:lumMod val="75000"/>
                  </a:schemeClr>
                </a:solidFill>
                <a:latin typeface="Times New Roman" pitchFamily="18" charset="0"/>
                <a:cs typeface="Times New Roman" pitchFamily="18" charset="0"/>
              </a:rPr>
              <a:t>: </a:t>
            </a:r>
            <a:r>
              <a:rPr lang="en-US" sz="3200" b="1" dirty="0" smtClean="0">
                <a:solidFill>
                  <a:schemeClr val="accent2">
                    <a:lumMod val="75000"/>
                  </a:schemeClr>
                </a:solidFill>
                <a:latin typeface="Times New Roman" pitchFamily="18" charset="0"/>
                <a:cs typeface="Times New Roman" pitchFamily="18" charset="0"/>
              </a:rPr>
              <a:t>Linear r</a:t>
            </a:r>
            <a:r>
              <a:rPr lang="en-US" sz="3200" b="1" dirty="0" smtClean="0">
                <a:solidFill>
                  <a:schemeClr val="accent2">
                    <a:lumMod val="75000"/>
                  </a:schemeClr>
                </a:solidFill>
                <a:latin typeface="Times New Roman" pitchFamily="18" charset="0"/>
                <a:cs typeface="Times New Roman" pitchFamily="18" charset="0"/>
              </a:rPr>
              <a:t>egression analysis</a:t>
            </a:r>
            <a:r>
              <a:rPr lang="en-US" sz="3200" dirty="0" smtClean="0"/>
              <a:t/>
            </a:r>
            <a:br>
              <a:rPr lang="en-US" sz="3200" dirty="0" smtClean="0"/>
            </a:br>
            <a:r>
              <a:rPr lang="en-US" sz="2400" dirty="0" smtClean="0"/>
              <a:t>The </a:t>
            </a:r>
            <a:r>
              <a:rPr lang="en-US" sz="2400" dirty="0" smtClean="0"/>
              <a:t>number of energy consumption </a:t>
            </a:r>
            <a:br>
              <a:rPr lang="en-US" sz="2400" dirty="0" smtClean="0"/>
            </a:br>
            <a:r>
              <a:rPr lang="en-US" sz="2400" dirty="0" smtClean="0"/>
              <a:t>(in </a:t>
            </a:r>
            <a:r>
              <a:rPr lang="en-US" sz="2400" dirty="0" err="1" smtClean="0"/>
              <a:t>quardrillion</a:t>
            </a:r>
            <a:r>
              <a:rPr lang="en-US" sz="2400" dirty="0" smtClean="0"/>
              <a:t> BTUs)</a:t>
            </a:r>
          </a:p>
        </p:txBody>
      </p:sp>
      <p:graphicFrame>
        <p:nvGraphicFramePr>
          <p:cNvPr id="5" name="Chart 4"/>
          <p:cNvGraphicFramePr/>
          <p:nvPr/>
        </p:nvGraphicFramePr>
        <p:xfrm>
          <a:off x="3657600" y="2133600"/>
          <a:ext cx="4876800" cy="3733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p:cNvGraphicFramePr>
            <a:graphicFrameLocks noGrp="1"/>
          </p:cNvGraphicFramePr>
          <p:nvPr/>
        </p:nvGraphicFramePr>
        <p:xfrm>
          <a:off x="762000" y="1981200"/>
          <a:ext cx="2565400" cy="3901440"/>
        </p:xfrm>
        <a:graphic>
          <a:graphicData uri="http://schemas.openxmlformats.org/drawingml/2006/table">
            <a:tbl>
              <a:tblPr/>
              <a:tblGrid>
                <a:gridCol w="1284286"/>
                <a:gridCol w="1281114"/>
              </a:tblGrid>
              <a:tr h="200025">
                <a:tc>
                  <a:txBody>
                    <a:bodyPr/>
                    <a:lstStyle/>
                    <a:p>
                      <a:pPr algn="ctr" fontAlgn="b"/>
                      <a:r>
                        <a:rPr lang="en-US" sz="1600" b="0" i="0" u="none" strike="noStrike" dirty="0">
                          <a:solidFill>
                            <a:srgbClr val="000000"/>
                          </a:solidFill>
                          <a:latin typeface="Garamond" pitchFamily="18" charset="0"/>
                        </a:rPr>
                        <a:t>Year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ctr" fontAlgn="b"/>
                      <a:r>
                        <a:rPr lang="en-US" sz="1600" b="0" i="0" u="none" strike="noStrike" dirty="0" smtClean="0">
                          <a:solidFill>
                            <a:srgbClr val="000000"/>
                          </a:solidFill>
                          <a:latin typeface="Garamond" pitchFamily="18" charset="0"/>
                        </a:rPr>
                        <a:t>Energy</a:t>
                      </a:r>
                      <a:endParaRPr lang="en-US" sz="1600" b="0" i="0" u="none" strike="noStrike" dirty="0">
                        <a:solidFill>
                          <a:srgbClr val="000000"/>
                        </a:solidFill>
                        <a:latin typeface="Garamond" pitchFamily="18" charset="0"/>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190500">
                <a:tc>
                  <a:txBody>
                    <a:bodyPr/>
                    <a:lstStyle/>
                    <a:p>
                      <a:pPr algn="ctr" fontAlgn="b"/>
                      <a:r>
                        <a:rPr lang="en-US" sz="1600" b="0" i="0" u="none" strike="noStrike" dirty="0">
                          <a:solidFill>
                            <a:srgbClr val="000000"/>
                          </a:solidFill>
                          <a:latin typeface="Garamond" pitchFamily="18" charset="0"/>
                        </a:rPr>
                        <a:t>1995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18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dirty="0">
                          <a:solidFill>
                            <a:srgbClr val="000000"/>
                          </a:solidFill>
                          <a:latin typeface="Garamond" pitchFamily="18" charset="0"/>
                        </a:rPr>
                        <a:t>1996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16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dirty="0">
                          <a:solidFill>
                            <a:srgbClr val="000000"/>
                          </a:solidFill>
                          <a:latin typeface="Garamond" pitchFamily="18" charset="0"/>
                        </a:rPr>
                        <a:t>1997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18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1998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18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dirty="0">
                          <a:solidFill>
                            <a:srgbClr val="000000"/>
                          </a:solidFill>
                          <a:latin typeface="Garamond" pitchFamily="18" charset="0"/>
                        </a:rPr>
                        <a:t>1999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23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dirty="0">
                          <a:solidFill>
                            <a:srgbClr val="000000"/>
                          </a:solidFill>
                          <a:latin typeface="Garamond" pitchFamily="18" charset="0"/>
                        </a:rPr>
                        <a:t>2000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29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2001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31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dirty="0">
                          <a:solidFill>
                            <a:srgbClr val="000000"/>
                          </a:solidFill>
                          <a:latin typeface="Garamond" pitchFamily="18" charset="0"/>
                        </a:rPr>
                        <a:t>2002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36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2003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40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2004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42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2005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60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2006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70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2007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74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600" b="0" i="0" u="none" strike="noStrike">
                          <a:solidFill>
                            <a:srgbClr val="000000"/>
                          </a:solidFill>
                          <a:latin typeface="Garamond" pitchFamily="18" charset="0"/>
                        </a:rPr>
                        <a:t>2008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64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ctr" fontAlgn="b"/>
                      <a:r>
                        <a:rPr lang="en-US" sz="1600" b="0" i="0" u="none" strike="noStrike">
                          <a:solidFill>
                            <a:srgbClr val="000000"/>
                          </a:solidFill>
                          <a:latin typeface="Garamond" pitchFamily="18" charset="0"/>
                        </a:rPr>
                        <a:t>2009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72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Slide Number Placeholder 6"/>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rgbClr val="C00000"/>
                </a:solidFill>
              </a:rPr>
              <a:pPr>
                <a:defRPr/>
              </a:pPr>
              <a:t>11</a:t>
            </a:fld>
            <a:endParaRPr lang="en-MY" dirty="0">
              <a:solidFill>
                <a:srgbClr val="C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9"/>
          <p:cNvSpPr>
            <a:spLocks noChangeArrowheads="1"/>
          </p:cNvSpPr>
          <p:nvPr/>
        </p:nvSpPr>
        <p:spPr bwMode="auto">
          <a:xfrm>
            <a:off x="152400" y="1295400"/>
            <a:ext cx="8602663" cy="4705350"/>
          </a:xfrm>
          <a:prstGeom prst="rect">
            <a:avLst/>
          </a:prstGeom>
          <a:noFill/>
          <a:ln w="9525">
            <a:noFill/>
            <a:miter lim="800000"/>
            <a:headEnd/>
            <a:tailEnd/>
          </a:ln>
        </p:spPr>
        <p:txBody>
          <a:bodyPr/>
          <a:lstStyle/>
          <a:p>
            <a:pPr>
              <a:spcBef>
                <a:spcPct val="35000"/>
              </a:spcBef>
              <a:buClr>
                <a:schemeClr val="hlink"/>
              </a:buClr>
              <a:buSzPct val="70000"/>
              <a:buFont typeface="Wingdings" pitchFamily="2" charset="2"/>
              <a:buNone/>
            </a:pPr>
            <a:r>
              <a:rPr lang="en-US" sz="2400" dirty="0" smtClean="0">
                <a:latin typeface="Garamond" pitchFamily="18" charset="0"/>
              </a:rPr>
              <a:t>The </a:t>
            </a:r>
            <a:r>
              <a:rPr lang="en-US" sz="2400" dirty="0" smtClean="0">
                <a:latin typeface="Garamond" pitchFamily="18" charset="0"/>
              </a:rPr>
              <a:t>data displays an obvious trend over </a:t>
            </a:r>
            <a:r>
              <a:rPr lang="en-US" sz="2400" dirty="0" smtClean="0">
                <a:latin typeface="Garamond" pitchFamily="18" charset="0"/>
              </a:rPr>
              <a:t>time and </a:t>
            </a:r>
            <a:r>
              <a:rPr lang="en-US" sz="2400" dirty="0" smtClean="0">
                <a:latin typeface="Garamond" pitchFamily="18" charset="0"/>
              </a:rPr>
              <a:t>a </a:t>
            </a:r>
            <a:r>
              <a:rPr lang="en-US" sz="2400" i="1" dirty="0" smtClean="0">
                <a:latin typeface="Garamond" pitchFamily="18" charset="0"/>
              </a:rPr>
              <a:t>linear</a:t>
            </a:r>
            <a:r>
              <a:rPr lang="en-US" sz="2400" dirty="0" smtClean="0">
                <a:latin typeface="Garamond" pitchFamily="18" charset="0"/>
              </a:rPr>
              <a:t> </a:t>
            </a:r>
            <a:r>
              <a:rPr lang="en-US" sz="2400" i="1" dirty="0" smtClean="0">
                <a:latin typeface="Garamond" pitchFamily="18" charset="0"/>
              </a:rPr>
              <a:t>regression </a:t>
            </a:r>
            <a:r>
              <a:rPr lang="tr-TR" sz="2400" i="1" dirty="0" smtClean="0">
                <a:latin typeface="Garamond" pitchFamily="18" charset="0"/>
              </a:rPr>
              <a:t>method</a:t>
            </a:r>
            <a:r>
              <a:rPr lang="en-US" sz="2400" dirty="0" smtClean="0">
                <a:latin typeface="Garamond" pitchFamily="18" charset="0"/>
              </a:rPr>
              <a:t>, can be used to forecast</a:t>
            </a:r>
            <a:r>
              <a:rPr lang="tr-TR" sz="2400" dirty="0" smtClean="0">
                <a:latin typeface="Garamond" pitchFamily="18" charset="0"/>
              </a:rPr>
              <a:t> the </a:t>
            </a:r>
            <a:r>
              <a:rPr lang="en-US" sz="2400" dirty="0" smtClean="0">
                <a:latin typeface="Garamond" pitchFamily="18" charset="0"/>
              </a:rPr>
              <a:t>data. The </a:t>
            </a:r>
            <a:r>
              <a:rPr lang="en-US" sz="2400" dirty="0" smtClean="0">
                <a:latin typeface="Garamond" pitchFamily="18" charset="0"/>
              </a:rPr>
              <a:t>number of producing energy.</a:t>
            </a:r>
            <a:endParaRPr lang="en-US" sz="2400" dirty="0">
              <a:latin typeface="Garamond" pitchFamily="18" charset="0"/>
            </a:endParaRPr>
          </a:p>
        </p:txBody>
      </p:sp>
      <p:sp>
        <p:nvSpPr>
          <p:cNvPr id="5124" name="Text Box 3"/>
          <p:cNvSpPr txBox="1">
            <a:spLocks noChangeArrowheads="1"/>
          </p:cNvSpPr>
          <p:nvPr/>
        </p:nvSpPr>
        <p:spPr bwMode="auto">
          <a:xfrm>
            <a:off x="381000" y="990600"/>
            <a:ext cx="8458200" cy="3270250"/>
          </a:xfrm>
          <a:prstGeom prst="rect">
            <a:avLst/>
          </a:prstGeom>
          <a:noFill/>
          <a:ln w="9525">
            <a:noFill/>
            <a:miter lim="800000"/>
            <a:headEnd/>
            <a:tailEnd/>
          </a:ln>
        </p:spPr>
        <p:txBody>
          <a:bodyPr>
            <a:spAutoFit/>
          </a:bodyPr>
          <a:lstStyle/>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p:txBody>
      </p:sp>
      <p:graphicFrame>
        <p:nvGraphicFramePr>
          <p:cNvPr id="146436" name="Object 4"/>
          <p:cNvGraphicFramePr>
            <a:graphicFrameLocks noChangeAspect="1"/>
          </p:cNvGraphicFramePr>
          <p:nvPr/>
        </p:nvGraphicFramePr>
        <p:xfrm>
          <a:off x="3505200" y="2133600"/>
          <a:ext cx="1714500" cy="571500"/>
        </p:xfrm>
        <a:graphic>
          <a:graphicData uri="http://schemas.openxmlformats.org/presentationml/2006/ole">
            <p:oleObj spid="_x0000_s146436" name="Equation" r:id="rId4" imgW="1714320" imgH="571320" progId="Equation.3">
              <p:embed/>
            </p:oleObj>
          </a:graphicData>
        </a:graphic>
      </p:graphicFrame>
      <p:graphicFrame>
        <p:nvGraphicFramePr>
          <p:cNvPr id="146437" name="Object 5"/>
          <p:cNvGraphicFramePr>
            <a:graphicFrameLocks noChangeAspect="1"/>
          </p:cNvGraphicFramePr>
          <p:nvPr/>
        </p:nvGraphicFramePr>
        <p:xfrm>
          <a:off x="1905000" y="2057400"/>
          <a:ext cx="1397000" cy="698500"/>
        </p:xfrm>
        <a:graphic>
          <a:graphicData uri="http://schemas.openxmlformats.org/presentationml/2006/ole">
            <p:oleObj spid="_x0000_s146437" name="Equation" r:id="rId5" imgW="1396800" imgH="698400" progId="Equation.3">
              <p:embed/>
            </p:oleObj>
          </a:graphicData>
        </a:graphic>
      </p:graphicFrame>
      <p:graphicFrame>
        <p:nvGraphicFramePr>
          <p:cNvPr id="146438" name="Object 6"/>
          <p:cNvGraphicFramePr>
            <a:graphicFrameLocks noChangeAspect="1"/>
          </p:cNvGraphicFramePr>
          <p:nvPr/>
        </p:nvGraphicFramePr>
        <p:xfrm>
          <a:off x="1828800" y="2743200"/>
          <a:ext cx="6131486" cy="850900"/>
        </p:xfrm>
        <a:graphic>
          <a:graphicData uri="http://schemas.openxmlformats.org/presentationml/2006/ole">
            <p:oleObj spid="_x0000_s146438" name="Equation" r:id="rId6" imgW="3111480" imgH="431640" progId="Equation.3">
              <p:embed/>
            </p:oleObj>
          </a:graphicData>
        </a:graphic>
      </p:graphicFrame>
      <p:graphicFrame>
        <p:nvGraphicFramePr>
          <p:cNvPr id="146439" name="Object 7"/>
          <p:cNvGraphicFramePr>
            <a:graphicFrameLocks noChangeAspect="1"/>
          </p:cNvGraphicFramePr>
          <p:nvPr/>
        </p:nvGraphicFramePr>
        <p:xfrm>
          <a:off x="1828800" y="3733800"/>
          <a:ext cx="4876800" cy="342900"/>
        </p:xfrm>
        <a:graphic>
          <a:graphicData uri="http://schemas.openxmlformats.org/presentationml/2006/ole">
            <p:oleObj spid="_x0000_s146439" name="Equation" r:id="rId7" imgW="4876560" imgH="342720" progId="Equation.3">
              <p:embed/>
            </p:oleObj>
          </a:graphicData>
        </a:graphic>
      </p:graphicFrame>
      <p:graphicFrame>
        <p:nvGraphicFramePr>
          <p:cNvPr id="146440" name="Object 8"/>
          <p:cNvGraphicFramePr>
            <a:graphicFrameLocks noChangeAspect="1"/>
          </p:cNvGraphicFramePr>
          <p:nvPr/>
        </p:nvGraphicFramePr>
        <p:xfrm>
          <a:off x="1828800" y="4343400"/>
          <a:ext cx="5041900" cy="342900"/>
        </p:xfrm>
        <a:graphic>
          <a:graphicData uri="http://schemas.openxmlformats.org/presentationml/2006/ole">
            <p:oleObj spid="_x0000_s146440" name="Equation" r:id="rId8" imgW="5041800" imgH="342720" progId="Equation.3">
              <p:embed/>
            </p:oleObj>
          </a:graphicData>
        </a:graphic>
      </p:graphicFrame>
      <p:graphicFrame>
        <p:nvGraphicFramePr>
          <p:cNvPr id="146441" name="Object 9"/>
          <p:cNvGraphicFramePr>
            <a:graphicFrameLocks noChangeAspect="1"/>
          </p:cNvGraphicFramePr>
          <p:nvPr/>
        </p:nvGraphicFramePr>
        <p:xfrm>
          <a:off x="1600200" y="5105400"/>
          <a:ext cx="6083300" cy="342900"/>
        </p:xfrm>
        <a:graphic>
          <a:graphicData uri="http://schemas.openxmlformats.org/presentationml/2006/ole">
            <p:oleObj spid="_x0000_s146441" name="Equation" r:id="rId9" imgW="6083280" imgH="342720" progId="Equation.3">
              <p:embed/>
            </p:oleObj>
          </a:graphicData>
        </a:graphic>
      </p:graphicFrame>
      <p:sp>
        <p:nvSpPr>
          <p:cNvPr id="11" name="TextBox 10"/>
          <p:cNvSpPr txBox="1"/>
          <p:nvPr/>
        </p:nvSpPr>
        <p:spPr>
          <a:xfrm>
            <a:off x="762000" y="609600"/>
            <a:ext cx="7819769" cy="584775"/>
          </a:xfrm>
          <a:prstGeom prst="rect">
            <a:avLst/>
          </a:prstGeom>
          <a:noFill/>
        </p:spPr>
        <p:txBody>
          <a:bodyPr wrap="none" rtlCol="0">
            <a:spAutoFit/>
          </a:bodyPr>
          <a:lstStyle/>
          <a:p>
            <a:r>
              <a:rPr lang="en-US" sz="3200" b="1" dirty="0" smtClean="0">
                <a:solidFill>
                  <a:schemeClr val="accent2">
                    <a:lumMod val="75000"/>
                  </a:schemeClr>
                </a:solidFill>
                <a:latin typeface="Times New Roman" pitchFamily="18" charset="0"/>
                <a:cs typeface="Times New Roman" pitchFamily="18" charset="0"/>
              </a:rPr>
              <a:t>Example: Estimating the parameters model</a:t>
            </a:r>
            <a:endParaRPr lang="en-US" sz="3200" b="1" dirty="0">
              <a:solidFill>
                <a:schemeClr val="accent2">
                  <a:lumMod val="75000"/>
                </a:schemeClr>
              </a:solidFill>
              <a:latin typeface="Times New Roman" pitchFamily="18" charset="0"/>
              <a:cs typeface="Times New Roman" pitchFamily="18" charset="0"/>
            </a:endParaRPr>
          </a:p>
        </p:txBody>
      </p:sp>
      <p:sp>
        <p:nvSpPr>
          <p:cNvPr id="12" name="Slide Number Placeholder 11"/>
          <p:cNvSpPr>
            <a:spLocks noGrp="1"/>
          </p:cNvSpPr>
          <p:nvPr>
            <p:ph type="sldNum" sz="quarter" idx="12"/>
          </p:nvPr>
        </p:nvSpPr>
        <p:spPr>
          <a:xfrm>
            <a:off x="6781800" y="5791200"/>
            <a:ext cx="2133600" cy="365125"/>
          </a:xfrm>
        </p:spPr>
        <p:txBody>
          <a:bodyPr/>
          <a:lstStyle/>
          <a:p>
            <a:pPr>
              <a:defRPr/>
            </a:pPr>
            <a:fld id="{27B9AF65-6C50-48E0-B3AA-1AFAF67F2B9C}" type="slidenum">
              <a:rPr lang="en-MY" smtClean="0">
                <a:solidFill>
                  <a:srgbClr val="C00000"/>
                </a:solidFill>
              </a:rPr>
              <a:pPr>
                <a:defRPr/>
              </a:pPr>
              <a:t>12</a:t>
            </a:fld>
            <a:endParaRPr lang="en-MY"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685800" y="838200"/>
            <a:ext cx="7772400" cy="825500"/>
          </a:xfrm>
        </p:spPr>
        <p:txBody>
          <a:bodyPr/>
          <a:lstStyle/>
          <a:p>
            <a:pPr eaLnBrk="1" hangingPunct="1"/>
            <a:r>
              <a:rPr lang="en-US" sz="3600" b="1" dirty="0" smtClean="0">
                <a:solidFill>
                  <a:schemeClr val="accent2">
                    <a:lumMod val="75000"/>
                  </a:schemeClr>
                </a:solidFill>
                <a:latin typeface="Times New Roman" pitchFamily="18" charset="0"/>
                <a:cs typeface="Times New Roman" pitchFamily="18" charset="0"/>
              </a:rPr>
              <a:t>Example : The linear regression plot</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en-US" sz="2800" dirty="0" smtClean="0">
              <a:latin typeface="Times New Roman" pitchFamily="18" charset="0"/>
              <a:cs typeface="Times New Roman" pitchFamily="18" charset="0"/>
            </a:endParaRPr>
          </a:p>
        </p:txBody>
      </p:sp>
      <p:graphicFrame>
        <p:nvGraphicFramePr>
          <p:cNvPr id="4" name="Chart 3"/>
          <p:cNvGraphicFramePr/>
          <p:nvPr/>
        </p:nvGraphicFramePr>
        <p:xfrm>
          <a:off x="1524000" y="1928812"/>
          <a:ext cx="6477000" cy="355758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rgbClr val="C00000"/>
                </a:solidFill>
              </a:rPr>
              <a:pPr>
                <a:defRPr/>
              </a:pPr>
              <a:t>13</a:t>
            </a:fld>
            <a:endParaRPr lang="en-MY" dirty="0">
              <a:solidFill>
                <a:srgbClr val="C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body" idx="1"/>
          </p:nvPr>
        </p:nvSpPr>
        <p:spPr>
          <a:xfrm>
            <a:off x="609600" y="1752600"/>
            <a:ext cx="8153400" cy="1100138"/>
          </a:xfrm>
          <a:noFill/>
        </p:spPr>
        <p:txBody>
          <a:bodyPr lIns="92075" tIns="46038" rIns="92075" bIns="46038"/>
          <a:lstStyle/>
          <a:p>
            <a:pPr>
              <a:lnSpc>
                <a:spcPct val="90000"/>
              </a:lnSpc>
            </a:pPr>
            <a:r>
              <a:rPr lang="en-US" sz="2800" dirty="0" smtClean="0">
                <a:latin typeface="Garamond" pitchFamily="18" charset="0"/>
              </a:rPr>
              <a:t>Run linear regression to test b</a:t>
            </a:r>
            <a:r>
              <a:rPr lang="en-US" sz="2800" baseline="-25000" dirty="0" smtClean="0">
                <a:latin typeface="Garamond" pitchFamily="18" charset="0"/>
              </a:rPr>
              <a:t>1 </a:t>
            </a:r>
            <a:r>
              <a:rPr lang="en-US" sz="2800" dirty="0" smtClean="0">
                <a:latin typeface="Garamond" pitchFamily="18" charset="0"/>
              </a:rPr>
              <a:t>in the model </a:t>
            </a:r>
            <a:r>
              <a:rPr lang="en-US" sz="2800" dirty="0" err="1" smtClean="0">
                <a:latin typeface="Vijaya" pitchFamily="34" charset="0"/>
                <a:cs typeface="Vijaya" pitchFamily="34" charset="0"/>
              </a:rPr>
              <a:t>Y</a:t>
            </a:r>
            <a:r>
              <a:rPr lang="en-US" sz="2800" baseline="-25000" dirty="0" err="1" smtClean="0">
                <a:latin typeface="Vijaya" pitchFamily="34" charset="0"/>
                <a:cs typeface="Vijaya" pitchFamily="34" charset="0"/>
              </a:rPr>
              <a:t>t</a:t>
            </a:r>
            <a:r>
              <a:rPr lang="en-US" sz="2800" dirty="0" smtClean="0">
                <a:latin typeface="Vijaya" pitchFamily="34" charset="0"/>
                <a:cs typeface="Vijaya" pitchFamily="34" charset="0"/>
              </a:rPr>
              <a:t>=b</a:t>
            </a:r>
            <a:r>
              <a:rPr lang="en-US" sz="2800" baseline="-25000" dirty="0" smtClean="0">
                <a:latin typeface="Vijaya" pitchFamily="34" charset="0"/>
                <a:cs typeface="Vijaya" pitchFamily="34" charset="0"/>
              </a:rPr>
              <a:t>0</a:t>
            </a:r>
            <a:r>
              <a:rPr lang="en-US" sz="2800" dirty="0" smtClean="0">
                <a:latin typeface="Vijaya" pitchFamily="34" charset="0"/>
                <a:cs typeface="Vijaya" pitchFamily="34" charset="0"/>
              </a:rPr>
              <a:t>+b</a:t>
            </a:r>
            <a:r>
              <a:rPr lang="en-US" sz="2800" baseline="-25000" dirty="0" smtClean="0">
                <a:latin typeface="Vijaya" pitchFamily="34" charset="0"/>
                <a:cs typeface="Vijaya" pitchFamily="34" charset="0"/>
              </a:rPr>
              <a:t>1</a:t>
            </a:r>
            <a:r>
              <a:rPr lang="en-US" sz="2800" dirty="0" smtClean="0">
                <a:latin typeface="Vijaya" pitchFamily="34" charset="0"/>
                <a:cs typeface="Vijaya" pitchFamily="34" charset="0"/>
              </a:rPr>
              <a:t>t+e</a:t>
            </a:r>
            <a:r>
              <a:rPr lang="en-US" sz="2800" baseline="-25000" dirty="0" smtClean="0">
                <a:latin typeface="Vijaya" pitchFamily="34" charset="0"/>
                <a:cs typeface="Vijaya" pitchFamily="34" charset="0"/>
              </a:rPr>
              <a:t>t</a:t>
            </a:r>
            <a:endParaRPr lang="en-US" sz="2800" dirty="0" smtClean="0">
              <a:latin typeface="Vijaya" pitchFamily="34" charset="0"/>
              <a:cs typeface="Vijaya" pitchFamily="34" charset="0"/>
            </a:endParaRPr>
          </a:p>
          <a:p>
            <a:pPr>
              <a:lnSpc>
                <a:spcPct val="90000"/>
              </a:lnSpc>
            </a:pPr>
            <a:r>
              <a:rPr lang="en-US" sz="2800" dirty="0" smtClean="0">
                <a:latin typeface="Garamond" pitchFamily="18" charset="0"/>
              </a:rPr>
              <a:t>Excel results:</a:t>
            </a:r>
            <a:endParaRPr lang="en-US" sz="2400" dirty="0" smtClean="0">
              <a:latin typeface="Garamond" pitchFamily="18" charset="0"/>
            </a:endParaRPr>
          </a:p>
        </p:txBody>
      </p:sp>
      <p:sp>
        <p:nvSpPr>
          <p:cNvPr id="65540" name="Rectangle 4"/>
          <p:cNvSpPr>
            <a:spLocks noChangeArrowheads="1"/>
          </p:cNvSpPr>
          <p:nvPr/>
        </p:nvSpPr>
        <p:spPr bwMode="auto">
          <a:xfrm>
            <a:off x="7010400" y="4114800"/>
            <a:ext cx="1054100" cy="368300"/>
          </a:xfrm>
          <a:prstGeom prst="rect">
            <a:avLst/>
          </a:prstGeom>
          <a:solidFill>
            <a:srgbClr val="CBCBCB"/>
          </a:solidFill>
          <a:ln w="12700">
            <a:solidFill>
              <a:schemeClr val="tx1"/>
            </a:solidFill>
            <a:miter lim="800000"/>
            <a:headEnd/>
            <a:tailEnd/>
          </a:ln>
          <a:effectLst>
            <a:outerShdw dist="53882" dir="18900000" algn="ctr" rotWithShape="0">
              <a:schemeClr val="tx1"/>
            </a:outerShdw>
          </a:effectLst>
        </p:spPr>
        <p:txBody>
          <a:bodyPr wrap="none" anchor="ctr"/>
          <a:lstStyle/>
          <a:p>
            <a:pPr>
              <a:defRPr/>
            </a:pPr>
            <a:endParaRPr lang="en-US"/>
          </a:p>
        </p:txBody>
      </p:sp>
      <p:sp>
        <p:nvSpPr>
          <p:cNvPr id="65541" name="Rectangle 5"/>
          <p:cNvSpPr>
            <a:spLocks noChangeArrowheads="1"/>
          </p:cNvSpPr>
          <p:nvPr/>
        </p:nvSpPr>
        <p:spPr bwMode="auto">
          <a:xfrm>
            <a:off x="7162800" y="4191000"/>
            <a:ext cx="857250" cy="263525"/>
          </a:xfrm>
          <a:prstGeom prst="rect">
            <a:avLst/>
          </a:prstGeom>
          <a:noFill/>
          <a:ln w="9525">
            <a:noFill/>
            <a:miter lim="800000"/>
            <a:headEnd/>
            <a:tailEnd/>
          </a:ln>
        </p:spPr>
        <p:txBody>
          <a:bodyPr wrap="none" lIns="92075" tIns="46038" rIns="92075" bIns="46038" anchor="ctr"/>
          <a:lstStyle/>
          <a:p>
            <a:pPr algn="ctr"/>
            <a:endParaRPr lang="en-US" sz="2000" dirty="0">
              <a:solidFill>
                <a:srgbClr val="990033"/>
              </a:solidFill>
              <a:latin typeface="Arial Narrow" pitchFamily="34" charset="0"/>
            </a:endParaRPr>
          </a:p>
        </p:txBody>
      </p:sp>
      <p:sp>
        <p:nvSpPr>
          <p:cNvPr id="65542" name="Line 6"/>
          <p:cNvSpPr>
            <a:spLocks noChangeShapeType="1"/>
          </p:cNvSpPr>
          <p:nvPr/>
        </p:nvSpPr>
        <p:spPr bwMode="auto">
          <a:xfrm flipH="1">
            <a:off x="5029200" y="4343400"/>
            <a:ext cx="2133600" cy="434975"/>
          </a:xfrm>
          <a:prstGeom prst="line">
            <a:avLst/>
          </a:prstGeom>
          <a:noFill/>
          <a:ln w="25400">
            <a:solidFill>
              <a:srgbClr val="9F2800"/>
            </a:solidFill>
            <a:prstDash val="sysDot"/>
            <a:round/>
            <a:headEnd type="none" w="sm" len="sm"/>
            <a:tailEnd type="stealth" w="med" len="med"/>
          </a:ln>
        </p:spPr>
        <p:txBody>
          <a:bodyPr wrap="none" anchor="ctr"/>
          <a:lstStyle/>
          <a:p>
            <a:endParaRPr lang="en-US"/>
          </a:p>
        </p:txBody>
      </p:sp>
      <p:sp>
        <p:nvSpPr>
          <p:cNvPr id="65543" name="Rectangle 7"/>
          <p:cNvSpPr>
            <a:spLocks noChangeArrowheads="1"/>
          </p:cNvSpPr>
          <p:nvPr/>
        </p:nvSpPr>
        <p:spPr bwMode="auto">
          <a:xfrm>
            <a:off x="2868613" y="4784725"/>
            <a:ext cx="4933950" cy="847725"/>
          </a:xfrm>
          <a:prstGeom prst="rect">
            <a:avLst/>
          </a:prstGeom>
          <a:noFill/>
          <a:ln w="25400">
            <a:solidFill>
              <a:srgbClr val="9F2800"/>
            </a:solidFill>
            <a:miter lim="800000"/>
            <a:headEnd/>
            <a:tailEnd/>
          </a:ln>
        </p:spPr>
        <p:txBody>
          <a:bodyPr wrap="none" anchor="ctr"/>
          <a:lstStyle/>
          <a:p>
            <a:endParaRPr lang="en-US"/>
          </a:p>
        </p:txBody>
      </p:sp>
      <p:sp>
        <p:nvSpPr>
          <p:cNvPr id="65544" name="Rectangle 8"/>
          <p:cNvSpPr>
            <a:spLocks noChangeArrowheads="1"/>
          </p:cNvSpPr>
          <p:nvPr/>
        </p:nvSpPr>
        <p:spPr bwMode="auto">
          <a:xfrm>
            <a:off x="2973388" y="4778375"/>
            <a:ext cx="3964227" cy="646973"/>
          </a:xfrm>
          <a:prstGeom prst="rect">
            <a:avLst/>
          </a:prstGeom>
          <a:noFill/>
          <a:ln w="9525">
            <a:noFill/>
            <a:miter lim="800000"/>
            <a:headEnd/>
            <a:tailEnd/>
          </a:ln>
        </p:spPr>
        <p:txBody>
          <a:bodyPr wrap="none" lIns="92075" tIns="46038" rIns="92075" bIns="46038">
            <a:spAutoFit/>
          </a:bodyPr>
          <a:lstStyle/>
          <a:p>
            <a:pPr eaLnBrk="0" hangingPunct="0"/>
            <a:r>
              <a:rPr lang="en-US" dirty="0">
                <a:solidFill>
                  <a:srgbClr val="00B050"/>
                </a:solidFill>
                <a:latin typeface="Arial Narrow" pitchFamily="34" charset="0"/>
              </a:rPr>
              <a:t>This </a:t>
            </a:r>
            <a:r>
              <a:rPr lang="en-US" dirty="0" smtClean="0">
                <a:solidFill>
                  <a:srgbClr val="00B050"/>
                </a:solidFill>
                <a:latin typeface="Arial Narrow" pitchFamily="34" charset="0"/>
              </a:rPr>
              <a:t>smaller P-value </a:t>
            </a:r>
            <a:r>
              <a:rPr lang="en-US" dirty="0">
                <a:solidFill>
                  <a:srgbClr val="00B050"/>
                </a:solidFill>
                <a:latin typeface="Arial Narrow" pitchFamily="34" charset="0"/>
              </a:rPr>
              <a:t>indicates </a:t>
            </a:r>
          </a:p>
          <a:p>
            <a:pPr eaLnBrk="0" hangingPunct="0"/>
            <a:r>
              <a:rPr lang="en-US" dirty="0">
                <a:solidFill>
                  <a:srgbClr val="00B050"/>
                </a:solidFill>
                <a:latin typeface="Arial Narrow" pitchFamily="34" charset="0"/>
              </a:rPr>
              <a:t>that there is </a:t>
            </a:r>
            <a:r>
              <a:rPr lang="en-US" dirty="0" smtClean="0">
                <a:solidFill>
                  <a:srgbClr val="00B050"/>
                </a:solidFill>
                <a:latin typeface="Arial Narrow" pitchFamily="34" charset="0"/>
              </a:rPr>
              <a:t>strong </a:t>
            </a:r>
            <a:r>
              <a:rPr lang="en-US" dirty="0">
                <a:solidFill>
                  <a:srgbClr val="00B050"/>
                </a:solidFill>
                <a:latin typeface="Arial Narrow" pitchFamily="34" charset="0"/>
              </a:rPr>
              <a:t>evidence that trend exists</a:t>
            </a:r>
          </a:p>
        </p:txBody>
      </p:sp>
      <p:sp>
        <p:nvSpPr>
          <p:cNvPr id="65545" name="Text Box 9"/>
          <p:cNvSpPr txBox="1">
            <a:spLocks noChangeArrowheads="1"/>
          </p:cNvSpPr>
          <p:nvPr/>
        </p:nvSpPr>
        <p:spPr bwMode="auto">
          <a:xfrm>
            <a:off x="659049" y="5715000"/>
            <a:ext cx="7497309" cy="535531"/>
          </a:xfrm>
          <a:prstGeom prst="rect">
            <a:avLst/>
          </a:prstGeom>
          <a:noFill/>
          <a:ln w="9525">
            <a:noFill/>
            <a:miter lim="800000"/>
            <a:headEnd/>
            <a:tailEnd/>
          </a:ln>
        </p:spPr>
        <p:txBody>
          <a:bodyPr wrap="none">
            <a:spAutoFit/>
          </a:bodyPr>
          <a:lstStyle/>
          <a:p>
            <a:pPr eaLnBrk="0" hangingPunct="0">
              <a:lnSpc>
                <a:spcPct val="90000"/>
              </a:lnSpc>
              <a:spcBef>
                <a:spcPct val="20000"/>
              </a:spcBef>
              <a:buFontTx/>
              <a:buChar char="•"/>
            </a:pPr>
            <a:r>
              <a:rPr lang="en-US" sz="3200" dirty="0">
                <a:solidFill>
                  <a:schemeClr val="tx2"/>
                </a:solidFill>
                <a:latin typeface="Arial Narrow" pitchFamily="34" charset="0"/>
              </a:rPr>
              <a:t>   </a:t>
            </a:r>
            <a:r>
              <a:rPr lang="en-US" sz="2800" dirty="0">
                <a:solidFill>
                  <a:schemeClr val="tx2"/>
                </a:solidFill>
                <a:latin typeface="Arial Narrow" pitchFamily="34" charset="0"/>
              </a:rPr>
              <a:t>Conclusion:  A </a:t>
            </a:r>
            <a:r>
              <a:rPr lang="en-US" sz="2800" dirty="0" smtClean="0">
                <a:solidFill>
                  <a:schemeClr val="tx2"/>
                </a:solidFill>
                <a:latin typeface="Arial Narrow" pitchFamily="34" charset="0"/>
              </a:rPr>
              <a:t>trend regression </a:t>
            </a:r>
            <a:r>
              <a:rPr lang="en-US" sz="2800" dirty="0">
                <a:solidFill>
                  <a:schemeClr val="tx2"/>
                </a:solidFill>
                <a:latin typeface="Arial Narrow" pitchFamily="34" charset="0"/>
              </a:rPr>
              <a:t>model is appropriate</a:t>
            </a:r>
            <a:r>
              <a:rPr lang="en-US" sz="3200" dirty="0">
                <a:solidFill>
                  <a:schemeClr val="tx2"/>
                </a:solidFill>
                <a:latin typeface="Arial Narrow" pitchFamily="34" charset="0"/>
              </a:rPr>
              <a:t>.</a:t>
            </a:r>
            <a:endParaRPr lang="en-US" sz="3200" b="1" dirty="0">
              <a:latin typeface="Arial Narrow" pitchFamily="34" charset="0"/>
            </a:endParaRPr>
          </a:p>
        </p:txBody>
      </p:sp>
      <p:sp>
        <p:nvSpPr>
          <p:cNvPr id="21514" name="Rectangle 10"/>
          <p:cNvSpPr>
            <a:spLocks noGrp="1" noChangeArrowheads="1"/>
          </p:cNvSpPr>
          <p:nvPr>
            <p:ph type="title"/>
          </p:nvPr>
        </p:nvSpPr>
        <p:spPr>
          <a:xfrm>
            <a:off x="457200" y="533400"/>
            <a:ext cx="8229600" cy="1143000"/>
          </a:xfrm>
          <a:noFill/>
        </p:spPr>
        <p:txBody>
          <a:bodyPr lIns="92075" tIns="46038" rIns="92075" bIns="46038"/>
          <a:lstStyle/>
          <a:p>
            <a:r>
              <a:rPr lang="en-US" sz="3200" b="1" dirty="0" smtClean="0">
                <a:solidFill>
                  <a:schemeClr val="accent2">
                    <a:lumMod val="75000"/>
                  </a:schemeClr>
                </a:solidFill>
                <a:latin typeface="Times New Roman" pitchFamily="18" charset="0"/>
                <a:cs typeface="Times New Roman" pitchFamily="18" charset="0"/>
              </a:rPr>
              <a:t>Example: Another way to determine trend:</a:t>
            </a:r>
            <a:br>
              <a:rPr lang="en-US" sz="3200" b="1" dirty="0" smtClean="0">
                <a:solidFill>
                  <a:schemeClr val="accent2">
                    <a:lumMod val="75000"/>
                  </a:schemeClr>
                </a:solidFill>
                <a:latin typeface="Times New Roman" pitchFamily="18" charset="0"/>
                <a:cs typeface="Times New Roman" pitchFamily="18" charset="0"/>
              </a:rPr>
            </a:br>
            <a:r>
              <a:rPr lang="en-US" sz="3200" b="1" dirty="0" smtClean="0">
                <a:solidFill>
                  <a:schemeClr val="accent2">
                    <a:lumMod val="75000"/>
                  </a:schemeClr>
                </a:solidFill>
                <a:latin typeface="Times New Roman" pitchFamily="18" charset="0"/>
                <a:cs typeface="Times New Roman" pitchFamily="18" charset="0"/>
              </a:rPr>
              <a:t>use the excel regression function</a:t>
            </a:r>
            <a:endParaRPr lang="en-US" sz="3200" b="1" dirty="0" smtClean="0">
              <a:solidFill>
                <a:schemeClr val="accent2">
                  <a:lumMod val="75000"/>
                </a:schemeClr>
              </a:solidFill>
              <a:latin typeface="Times New Roman" pitchFamily="18" charset="0"/>
              <a:cs typeface="Times New Roman" pitchFamily="18" charset="0"/>
            </a:endParaRPr>
          </a:p>
        </p:txBody>
      </p:sp>
      <p:graphicFrame>
        <p:nvGraphicFramePr>
          <p:cNvPr id="11" name="Table 10"/>
          <p:cNvGraphicFramePr>
            <a:graphicFrameLocks noGrp="1"/>
          </p:cNvGraphicFramePr>
          <p:nvPr/>
        </p:nvGraphicFramePr>
        <p:xfrm>
          <a:off x="838200" y="3124200"/>
          <a:ext cx="7162799" cy="1284158"/>
        </p:xfrm>
        <a:graphic>
          <a:graphicData uri="http://schemas.openxmlformats.org/drawingml/2006/table">
            <a:tbl>
              <a:tblPr/>
              <a:tblGrid>
                <a:gridCol w="1721337"/>
                <a:gridCol w="1449547"/>
                <a:gridCol w="1817595"/>
                <a:gridCol w="1087160"/>
                <a:gridCol w="1087160"/>
              </a:tblGrid>
              <a:tr h="424721">
                <a:tc>
                  <a:txBody>
                    <a:bodyPr/>
                    <a:lstStyle/>
                    <a:p>
                      <a:pPr algn="ctr" fontAlgn="b"/>
                      <a:r>
                        <a:rPr lang="en-US" sz="2000" b="0" i="1" u="none" strike="noStrike" dirty="0">
                          <a:solidFill>
                            <a:srgbClr val="000000"/>
                          </a:solidFill>
                          <a:latin typeface="Garamond" pitchFamily="18"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1" u="none" strike="noStrike" dirty="0">
                          <a:solidFill>
                            <a:srgbClr val="000000"/>
                          </a:solidFill>
                          <a:latin typeface="Garamond" pitchFamily="18" charset="0"/>
                        </a:rPr>
                        <a:t>Coefficients</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1" u="none" strike="noStrike" dirty="0">
                          <a:solidFill>
                            <a:srgbClr val="000000"/>
                          </a:solidFill>
                          <a:latin typeface="Garamond" pitchFamily="18" charset="0"/>
                        </a:rPr>
                        <a:t>Standard Error</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1" u="none" strike="noStrike" dirty="0">
                          <a:solidFill>
                            <a:srgbClr val="000000"/>
                          </a:solidFill>
                          <a:latin typeface="Garamond" pitchFamily="18" charset="0"/>
                        </a:rPr>
                        <a:t>t Stat</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1" u="none" strike="noStrike" dirty="0">
                          <a:solidFill>
                            <a:srgbClr val="000000"/>
                          </a:solidFill>
                          <a:latin typeface="Garamond" pitchFamily="18" charset="0"/>
                        </a:rPr>
                        <a:t>P-value</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3479">
                <a:tc>
                  <a:txBody>
                    <a:bodyPr/>
                    <a:lstStyle/>
                    <a:p>
                      <a:pPr algn="l" fontAlgn="b"/>
                      <a:r>
                        <a:rPr lang="en-US" sz="2000" b="0" i="0" u="none" strike="noStrike">
                          <a:solidFill>
                            <a:srgbClr val="000000"/>
                          </a:solidFill>
                          <a:latin typeface="Garamond" pitchFamily="18" charset="0"/>
                        </a:rPr>
                        <a:t>Intercept</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000" b="0" i="0" u="none" strike="noStrike" dirty="0">
                          <a:solidFill>
                            <a:srgbClr val="000000"/>
                          </a:solidFill>
                          <a:latin typeface="Garamond" pitchFamily="18" charset="0"/>
                        </a:rPr>
                        <a:t>3.59047619</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000" b="0" i="0" u="none" strike="noStrike" dirty="0">
                          <a:solidFill>
                            <a:srgbClr val="000000"/>
                          </a:solidFill>
                          <a:latin typeface="Garamond" pitchFamily="18" charset="0"/>
                        </a:rPr>
                        <a:t>3.538153165</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000" b="0" i="0" u="none" strike="noStrike" dirty="0">
                          <a:solidFill>
                            <a:srgbClr val="000000"/>
                          </a:solidFill>
                          <a:latin typeface="Garamond" pitchFamily="18" charset="0"/>
                        </a:rPr>
                        <a:t>1.014788</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000" b="0" i="0" u="none" strike="noStrike" dirty="0">
                          <a:solidFill>
                            <a:srgbClr val="000000"/>
                          </a:solidFill>
                          <a:latin typeface="Garamond" pitchFamily="18" charset="0"/>
                        </a:rPr>
                        <a:t>0.328722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445958">
                <a:tc>
                  <a:txBody>
                    <a:bodyPr/>
                    <a:lstStyle/>
                    <a:p>
                      <a:pPr algn="l" fontAlgn="b"/>
                      <a:r>
                        <a:rPr lang="en-US" sz="2000" b="0" i="0" u="none" strike="noStrike">
                          <a:solidFill>
                            <a:srgbClr val="000000"/>
                          </a:solidFill>
                          <a:latin typeface="Garamond" pitchFamily="18" charset="0"/>
                        </a:rPr>
                        <a:t>X Variable 1</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latin typeface="Garamond" pitchFamily="18" charset="0"/>
                        </a:rPr>
                        <a:t>4.642857143</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rgbClr val="000000"/>
                          </a:solidFill>
                          <a:latin typeface="Garamond" pitchFamily="18" charset="0"/>
                        </a:rPr>
                        <a:t>0.389144966</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rgbClr val="000000"/>
                          </a:solidFill>
                          <a:latin typeface="Garamond" pitchFamily="18" charset="0"/>
                        </a:rPr>
                        <a:t>11.93092</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rgbClr val="000000"/>
                          </a:solidFill>
                          <a:latin typeface="Garamond" pitchFamily="18" charset="0"/>
                        </a:rPr>
                        <a:t>2.24E-08</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2" name="Slide Number Placeholder 11"/>
          <p:cNvSpPr>
            <a:spLocks noGrp="1"/>
          </p:cNvSpPr>
          <p:nvPr>
            <p:ph type="sldNum" sz="quarter" idx="12"/>
          </p:nvPr>
        </p:nvSpPr>
        <p:spPr>
          <a:xfrm>
            <a:off x="7010400" y="5791200"/>
            <a:ext cx="1981200" cy="381000"/>
          </a:xfrm>
        </p:spPr>
        <p:txBody>
          <a:bodyPr/>
          <a:lstStyle/>
          <a:p>
            <a:pPr>
              <a:defRPr/>
            </a:pPr>
            <a:fld id="{C21B6E7B-64D6-4E98-9E09-9FB0A1222F75}" type="slidenum">
              <a:rPr lang="en-MY" smtClean="0">
                <a:solidFill>
                  <a:srgbClr val="C00000"/>
                </a:solidFill>
              </a:rPr>
              <a:pPr>
                <a:defRPr/>
              </a:pPr>
              <a:t>14</a:t>
            </a:fld>
            <a:endParaRPr lang="en-MY" dirty="0">
              <a:solidFill>
                <a:srgbClr val="C00000"/>
              </a:solidFill>
            </a:endParaRPr>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5540"/>
                                        </p:tgtEl>
                                        <p:attrNameLst>
                                          <p:attrName>style.visibility</p:attrName>
                                        </p:attrNameLst>
                                      </p:cBhvr>
                                      <p:to>
                                        <p:strVal val="visible"/>
                                      </p:to>
                                    </p:set>
                                    <p:animEffect transition="in" filter="dissolve">
                                      <p:cBhvr>
                                        <p:cTn id="7" dur="500"/>
                                        <p:tgtEl>
                                          <p:spTgt spid="65540"/>
                                        </p:tgtEl>
                                      </p:cBhvr>
                                    </p:animEffect>
                                  </p:childTnLst>
                                </p:cTn>
                              </p:par>
                            </p:childTnLst>
                          </p:cTn>
                        </p:par>
                        <p:par>
                          <p:cTn id="8" fill="hold">
                            <p:stCondLst>
                              <p:cond delay="500"/>
                            </p:stCondLst>
                            <p:childTnLst>
                              <p:par>
                                <p:cTn id="9" presetID="9" presetClass="entr" presetSubtype="0" fill="hold" grpId="0" nodeType="afterEffect" nodePh="1">
                                  <p:stCondLst>
                                    <p:cond delay="0"/>
                                  </p:stCondLst>
                                  <p:endCondLst>
                                    <p:cond evt="begin" delay="0">
                                      <p:tn val="9"/>
                                    </p:cond>
                                  </p:endCondLst>
                                  <p:childTnLst>
                                    <p:set>
                                      <p:cBhvr>
                                        <p:cTn id="10" dur="1" fill="hold">
                                          <p:stCondLst>
                                            <p:cond delay="0"/>
                                          </p:stCondLst>
                                        </p:cTn>
                                        <p:tgtEl>
                                          <p:spTgt spid="65541"/>
                                        </p:tgtEl>
                                        <p:attrNameLst>
                                          <p:attrName>style.visibility</p:attrName>
                                        </p:attrNameLst>
                                      </p:cBhvr>
                                      <p:to>
                                        <p:strVal val="visible"/>
                                      </p:to>
                                    </p:set>
                                    <p:animEffect transition="in" filter="dissolve">
                                      <p:cBhvr>
                                        <p:cTn id="11" dur="500"/>
                                        <p:tgtEl>
                                          <p:spTgt spid="65541"/>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65542"/>
                                        </p:tgtEl>
                                        <p:attrNameLst>
                                          <p:attrName>style.visibility</p:attrName>
                                        </p:attrNameLst>
                                      </p:cBhvr>
                                      <p:to>
                                        <p:strVal val="visible"/>
                                      </p:to>
                                    </p:set>
                                    <p:animEffect transition="in" filter="wipe(up)">
                                      <p:cBhvr>
                                        <p:cTn id="15" dur="500"/>
                                        <p:tgtEl>
                                          <p:spTgt spid="65542"/>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65543"/>
                                        </p:tgtEl>
                                        <p:attrNameLst>
                                          <p:attrName>style.visibility</p:attrName>
                                        </p:attrNameLst>
                                      </p:cBhvr>
                                      <p:to>
                                        <p:strVal val="visible"/>
                                      </p:to>
                                    </p:set>
                                    <p:animEffect transition="in" filter="wipe(up)">
                                      <p:cBhvr>
                                        <p:cTn id="19" dur="500"/>
                                        <p:tgtEl>
                                          <p:spTgt spid="65543"/>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65544"/>
                                        </p:tgtEl>
                                        <p:attrNameLst>
                                          <p:attrName>style.visibility</p:attrName>
                                        </p:attrNameLst>
                                      </p:cBhvr>
                                      <p:to>
                                        <p:strVal val="visible"/>
                                      </p:to>
                                    </p:set>
                                    <p:animEffect transition="in" filter="wipe(up)">
                                      <p:cBhvr>
                                        <p:cTn id="23" dur="500"/>
                                        <p:tgtEl>
                                          <p:spTgt spid="65544"/>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655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animBg="1" autoUpdateAnimBg="0"/>
      <p:bldP spid="65541" grpId="0" autoUpdateAnimBg="0"/>
      <p:bldP spid="65542" grpId="0" animBg="1" autoUpdateAnimBg="0"/>
      <p:bldP spid="65543" grpId="0" animBg="1" autoUpdateAnimBg="0"/>
      <p:bldP spid="65544" grpId="0" autoUpdateAnimBg="0"/>
      <p:bldP spid="6554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1143000"/>
          </a:xfrm>
        </p:spPr>
        <p:txBody>
          <a:bodyPr/>
          <a:lstStyle/>
          <a:p>
            <a:r>
              <a:rPr lang="en-US" sz="3200" b="1" dirty="0" smtClean="0">
                <a:solidFill>
                  <a:schemeClr val="accent2">
                    <a:lumMod val="75000"/>
                  </a:schemeClr>
                </a:solidFill>
                <a:latin typeface="Garamond" pitchFamily="18" charset="0"/>
              </a:rPr>
              <a:t>Example: Output </a:t>
            </a:r>
            <a:r>
              <a:rPr lang="en-US" sz="3200" b="1" dirty="0" smtClean="0">
                <a:solidFill>
                  <a:schemeClr val="accent2">
                    <a:lumMod val="75000"/>
                  </a:schemeClr>
                </a:solidFill>
                <a:latin typeface="Garamond" pitchFamily="18" charset="0"/>
              </a:rPr>
              <a:t>Excel </a:t>
            </a:r>
            <a:r>
              <a:rPr lang="en-US" sz="3200" b="1" dirty="0" smtClean="0">
                <a:solidFill>
                  <a:schemeClr val="accent2">
                    <a:lumMod val="75000"/>
                  </a:schemeClr>
                </a:solidFill>
                <a:latin typeface="Garamond" pitchFamily="18" charset="0"/>
              </a:rPr>
              <a:t>for linear </a:t>
            </a:r>
            <a:r>
              <a:rPr lang="en-US" sz="3200" b="1" dirty="0" smtClean="0">
                <a:solidFill>
                  <a:schemeClr val="accent2">
                    <a:lumMod val="75000"/>
                  </a:schemeClr>
                </a:solidFill>
                <a:latin typeface="Garamond" pitchFamily="18" charset="0"/>
              </a:rPr>
              <a:t>r</a:t>
            </a:r>
            <a:r>
              <a:rPr lang="en-US" sz="3200" b="1" dirty="0" smtClean="0">
                <a:solidFill>
                  <a:schemeClr val="accent2">
                    <a:lumMod val="75000"/>
                  </a:schemeClr>
                </a:solidFill>
                <a:latin typeface="Garamond" pitchFamily="18" charset="0"/>
              </a:rPr>
              <a:t>egression</a:t>
            </a:r>
            <a:endParaRPr lang="en-US" sz="3200" b="1" dirty="0">
              <a:solidFill>
                <a:schemeClr val="accent2">
                  <a:lumMod val="75000"/>
                </a:schemeClr>
              </a:solidFill>
              <a:latin typeface="Garamond" pitchFamily="18" charset="0"/>
            </a:endParaRPr>
          </a:p>
        </p:txBody>
      </p:sp>
      <p:graphicFrame>
        <p:nvGraphicFramePr>
          <p:cNvPr id="4" name="Content Placeholder 3"/>
          <p:cNvGraphicFramePr>
            <a:graphicFrameLocks noGrp="1"/>
          </p:cNvGraphicFramePr>
          <p:nvPr>
            <p:ph idx="1"/>
          </p:nvPr>
        </p:nvGraphicFramePr>
        <p:xfrm>
          <a:off x="762000" y="1371601"/>
          <a:ext cx="6858000" cy="3535391"/>
        </p:xfrm>
        <a:graphic>
          <a:graphicData uri="http://schemas.openxmlformats.org/drawingml/2006/table">
            <a:tbl>
              <a:tblPr/>
              <a:tblGrid>
                <a:gridCol w="1492802"/>
                <a:gridCol w="760751"/>
                <a:gridCol w="955640"/>
                <a:gridCol w="1042517"/>
                <a:gridCol w="868763"/>
                <a:gridCol w="1737527"/>
              </a:tblGrid>
              <a:tr h="234974">
                <a:tc gridSpan="2">
                  <a:txBody>
                    <a:bodyPr/>
                    <a:lstStyle/>
                    <a:p>
                      <a:pPr algn="l" fontAlgn="b"/>
                      <a:r>
                        <a:rPr lang="en-US" sz="1600" b="0" i="0" u="none" strike="noStrike" dirty="0">
                          <a:solidFill>
                            <a:srgbClr val="000000"/>
                          </a:solidFill>
                          <a:latin typeface="Garamond" pitchFamily="18" charset="0"/>
                        </a:rPr>
                        <a:t>SUMMARY OUTPUT</a:t>
                      </a:r>
                    </a:p>
                  </a:txBody>
                  <a:tcPr marL="0" marR="0" marT="0" marB="0" anchor="b">
                    <a:lnL>
                      <a:noFill/>
                    </a:lnL>
                    <a:lnR>
                      <a:noFill/>
                    </a:lnR>
                    <a:lnT>
                      <a:noFill/>
                    </a:lnT>
                    <a:lnB>
                      <a:noFill/>
                    </a:lnB>
                  </a:tcPr>
                </a:tc>
                <a:tc hMerge="1">
                  <a:txBody>
                    <a:bodyPr/>
                    <a:lstStyle/>
                    <a:p>
                      <a:endParaRPr lang="en-US"/>
                    </a:p>
                  </a:txBody>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r>
              <a:tr h="234974">
                <a:tc>
                  <a:txBody>
                    <a:bodyPr/>
                    <a:lstStyle/>
                    <a:p>
                      <a:pPr algn="l"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r>
              <a:tr h="234974">
                <a:tc gridSpan="2">
                  <a:txBody>
                    <a:bodyPr/>
                    <a:lstStyle/>
                    <a:p>
                      <a:pPr algn="l" fontAlgn="b"/>
                      <a:r>
                        <a:rPr lang="en-US" sz="1600" b="0" i="1" u="none" strike="noStrike" dirty="0">
                          <a:solidFill>
                            <a:srgbClr val="000000"/>
                          </a:solidFill>
                          <a:latin typeface="Garamond" pitchFamily="18" charset="0"/>
                        </a:rPr>
                        <a:t>Regression Statistics</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r>
              <a:tr h="234974">
                <a:tc>
                  <a:txBody>
                    <a:bodyPr/>
                    <a:lstStyle/>
                    <a:p>
                      <a:pPr algn="l" fontAlgn="b"/>
                      <a:r>
                        <a:rPr lang="en-US" sz="1600" b="0" i="0" u="none" strike="noStrike" dirty="0">
                          <a:solidFill>
                            <a:srgbClr val="000000"/>
                          </a:solidFill>
                          <a:latin typeface="Garamond" pitchFamily="18" charset="0"/>
                        </a:rPr>
                        <a:t>Multiple R</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smtClean="0">
                          <a:solidFill>
                            <a:srgbClr val="000000"/>
                          </a:solidFill>
                          <a:latin typeface="Garamond" pitchFamily="18" charset="0"/>
                        </a:rPr>
                        <a:t>0.9572</a:t>
                      </a:r>
                      <a:endParaRPr lang="en-US" sz="1600" b="0" i="0" u="none" strike="noStrike" dirty="0">
                        <a:solidFill>
                          <a:srgbClr val="000000"/>
                        </a:solidFill>
                        <a:latin typeface="Garamond"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r>
              <a:tr h="234974">
                <a:tc>
                  <a:txBody>
                    <a:bodyPr/>
                    <a:lstStyle/>
                    <a:p>
                      <a:pPr algn="l" fontAlgn="b"/>
                      <a:r>
                        <a:rPr lang="en-US" sz="1600" b="0" i="0" u="none" strike="noStrike" dirty="0">
                          <a:solidFill>
                            <a:srgbClr val="000000"/>
                          </a:solidFill>
                          <a:latin typeface="Garamond" pitchFamily="18" charset="0"/>
                        </a:rPr>
                        <a:t>R Square</a:t>
                      </a:r>
                    </a:p>
                  </a:txBody>
                  <a:tcPr marL="0" marR="0" marT="0" marB="0" anchor="b">
                    <a:lnL>
                      <a:noFill/>
                    </a:lnL>
                    <a:lnR>
                      <a:noFill/>
                    </a:lnR>
                    <a:lnT>
                      <a:noFill/>
                    </a:lnT>
                    <a:lnB>
                      <a:noFill/>
                    </a:lnB>
                  </a:tcPr>
                </a:tc>
                <a:tc>
                  <a:txBody>
                    <a:bodyPr/>
                    <a:lstStyle/>
                    <a:p>
                      <a:pPr algn="l" fontAlgn="b"/>
                      <a:r>
                        <a:rPr lang="en-US" sz="1600" b="0" i="0" u="none" strike="noStrike" dirty="0" smtClean="0">
                          <a:solidFill>
                            <a:srgbClr val="000000"/>
                          </a:solidFill>
                          <a:latin typeface="Garamond" pitchFamily="18" charset="0"/>
                        </a:rPr>
                        <a:t>0.9163</a:t>
                      </a:r>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r>
              <a:tr h="345861">
                <a:tc>
                  <a:txBody>
                    <a:bodyPr/>
                    <a:lstStyle/>
                    <a:p>
                      <a:pPr algn="l" fontAlgn="b"/>
                      <a:r>
                        <a:rPr lang="en-US" sz="1600" b="0" i="0" u="none" strike="noStrike" dirty="0">
                          <a:solidFill>
                            <a:srgbClr val="000000"/>
                          </a:solidFill>
                          <a:latin typeface="Garamond" pitchFamily="18" charset="0"/>
                        </a:rPr>
                        <a:t>Adjusted R Square</a:t>
                      </a:r>
                    </a:p>
                  </a:txBody>
                  <a:tcPr marL="0" marR="0" marT="0" marB="0" anchor="b">
                    <a:lnL>
                      <a:noFill/>
                    </a:lnL>
                    <a:lnR>
                      <a:noFill/>
                    </a:lnR>
                    <a:lnT>
                      <a:noFill/>
                    </a:lnT>
                    <a:lnB>
                      <a:noFill/>
                    </a:lnB>
                  </a:tcPr>
                </a:tc>
                <a:tc>
                  <a:txBody>
                    <a:bodyPr/>
                    <a:lstStyle/>
                    <a:p>
                      <a:pPr algn="l" fontAlgn="b"/>
                      <a:r>
                        <a:rPr lang="en-US" sz="1600" b="0" i="0" u="none" strike="noStrike" dirty="0" smtClean="0">
                          <a:solidFill>
                            <a:srgbClr val="000000"/>
                          </a:solidFill>
                          <a:latin typeface="Garamond" pitchFamily="18" charset="0"/>
                        </a:rPr>
                        <a:t>0.9098</a:t>
                      </a:r>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r>
              <a:tr h="263450">
                <a:tc>
                  <a:txBody>
                    <a:bodyPr/>
                    <a:lstStyle/>
                    <a:p>
                      <a:pPr algn="l" fontAlgn="b"/>
                      <a:r>
                        <a:rPr lang="en-US" sz="1600" b="0" i="0" u="none" strike="noStrike" dirty="0">
                          <a:solidFill>
                            <a:srgbClr val="000000"/>
                          </a:solidFill>
                          <a:latin typeface="Garamond" pitchFamily="18" charset="0"/>
                        </a:rPr>
                        <a:t>Standard Error</a:t>
                      </a:r>
                    </a:p>
                  </a:txBody>
                  <a:tcPr marL="0" marR="0" marT="0" marB="0" anchor="b">
                    <a:lnL>
                      <a:noFill/>
                    </a:lnL>
                    <a:lnR>
                      <a:noFill/>
                    </a:lnR>
                    <a:lnT>
                      <a:noFill/>
                    </a:lnT>
                    <a:lnB>
                      <a:noFill/>
                    </a:lnB>
                  </a:tcPr>
                </a:tc>
                <a:tc>
                  <a:txBody>
                    <a:bodyPr/>
                    <a:lstStyle/>
                    <a:p>
                      <a:pPr algn="l" fontAlgn="b"/>
                      <a:r>
                        <a:rPr lang="en-US" sz="1600" b="0" i="0" u="none" strike="noStrike" dirty="0" smtClean="0">
                          <a:solidFill>
                            <a:srgbClr val="000000"/>
                          </a:solidFill>
                          <a:latin typeface="Garamond" pitchFamily="18" charset="0"/>
                        </a:rPr>
                        <a:t>6.5116</a:t>
                      </a:r>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r>
              <a:tr h="234974">
                <a:tc>
                  <a:txBody>
                    <a:bodyPr/>
                    <a:lstStyle/>
                    <a:p>
                      <a:pPr algn="l" fontAlgn="b"/>
                      <a:r>
                        <a:rPr lang="en-US" sz="1600" b="0" i="0" u="none" strike="noStrike" dirty="0">
                          <a:solidFill>
                            <a:srgbClr val="000000"/>
                          </a:solidFill>
                          <a:latin typeface="Garamond" pitchFamily="18" charset="0"/>
                        </a:rPr>
                        <a:t>Observations</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Garamond" pitchFamily="18" charset="0"/>
                        </a:rPr>
                        <a:t>15</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r>
              <a:tr h="234974">
                <a:tc>
                  <a:txBody>
                    <a:bodyPr/>
                    <a:lstStyle/>
                    <a:p>
                      <a:pPr algn="l" fontAlgn="b"/>
                      <a:endParaRPr lang="en-US" sz="1600" b="0" i="0" u="none" strike="noStrike">
                        <a:solidFill>
                          <a:srgbClr val="000000"/>
                        </a:solidFill>
                        <a:latin typeface="Garamond" pitchFamily="18"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r>
              <a:tr h="234974">
                <a:tc>
                  <a:txBody>
                    <a:bodyPr/>
                    <a:lstStyle/>
                    <a:p>
                      <a:pPr algn="l" fontAlgn="b"/>
                      <a:r>
                        <a:rPr lang="en-US" sz="1600" b="0" i="0" u="none" strike="noStrike">
                          <a:solidFill>
                            <a:srgbClr val="000000"/>
                          </a:solidFill>
                          <a:latin typeface="Garamond" pitchFamily="18" charset="0"/>
                        </a:rPr>
                        <a:t>ANOVA</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r>
              <a:tr h="234974">
                <a:tc>
                  <a:txBody>
                    <a:bodyPr/>
                    <a:lstStyle/>
                    <a:p>
                      <a:pPr algn="l" fontAlgn="b"/>
                      <a:r>
                        <a:rPr lang="en-US" sz="1600" b="0" i="1" u="none" strike="noStrike" dirty="0">
                          <a:solidFill>
                            <a:srgbClr val="000000"/>
                          </a:solidFill>
                          <a:latin typeface="Garamond" pitchFamily="18"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1" u="none" strike="noStrike">
                          <a:solidFill>
                            <a:srgbClr val="000000"/>
                          </a:solidFill>
                          <a:latin typeface="Garamond" pitchFamily="18" charset="0"/>
                        </a:rPr>
                        <a:t>df</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1" u="none" strike="noStrike">
                          <a:solidFill>
                            <a:srgbClr val="000000"/>
                          </a:solidFill>
                          <a:latin typeface="Garamond" pitchFamily="18" charset="0"/>
                        </a:rPr>
                        <a:t>SS</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1" u="none" strike="noStrike">
                          <a:solidFill>
                            <a:srgbClr val="000000"/>
                          </a:solidFill>
                          <a:latin typeface="Garamond" pitchFamily="18" charset="0"/>
                        </a:rPr>
                        <a:t>MS</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1" u="none" strike="noStrike" dirty="0">
                          <a:solidFill>
                            <a:srgbClr val="000000"/>
                          </a:solidFill>
                          <a:latin typeface="Garamond" pitchFamily="18" charset="0"/>
                        </a:rPr>
                        <a:t>F</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1" u="none" strike="noStrike" dirty="0">
                          <a:solidFill>
                            <a:srgbClr val="000000"/>
                          </a:solidFill>
                          <a:latin typeface="Garamond" pitchFamily="18" charset="0"/>
                        </a:rPr>
                        <a:t>Significance F</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974">
                <a:tc>
                  <a:txBody>
                    <a:bodyPr/>
                    <a:lstStyle/>
                    <a:p>
                      <a:pPr algn="l" fontAlgn="b"/>
                      <a:r>
                        <a:rPr lang="en-US" sz="1600" b="0" i="0" u="none" strike="noStrike" dirty="0">
                          <a:solidFill>
                            <a:srgbClr val="000000"/>
                          </a:solidFill>
                          <a:latin typeface="Garamond" pitchFamily="18" charset="0"/>
                        </a:rPr>
                        <a:t>Regression</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a:solidFill>
                            <a:srgbClr val="000000"/>
                          </a:solidFill>
                          <a:latin typeface="Garamond" pitchFamily="18" charset="0"/>
                        </a:rPr>
                        <a:t>1</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dirty="0" smtClean="0">
                          <a:solidFill>
                            <a:srgbClr val="000000"/>
                          </a:solidFill>
                          <a:latin typeface="Garamond" pitchFamily="18" charset="0"/>
                        </a:rPr>
                        <a:t>6035.71</a:t>
                      </a:r>
                      <a:endParaRPr lang="en-US" sz="1600" b="0" i="0" u="none" strike="noStrike" dirty="0">
                        <a:solidFill>
                          <a:srgbClr val="000000"/>
                        </a:solidFill>
                        <a:latin typeface="Garamond"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dirty="0" smtClean="0">
                          <a:solidFill>
                            <a:srgbClr val="000000"/>
                          </a:solidFill>
                          <a:latin typeface="Garamond" pitchFamily="18" charset="0"/>
                        </a:rPr>
                        <a:t>6035.71</a:t>
                      </a:r>
                      <a:endParaRPr lang="en-US" sz="1600" b="0" i="0" u="none" strike="noStrike" dirty="0">
                        <a:solidFill>
                          <a:srgbClr val="000000"/>
                        </a:solidFill>
                        <a:latin typeface="Garamond"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dirty="0" smtClean="0">
                          <a:solidFill>
                            <a:srgbClr val="000000"/>
                          </a:solidFill>
                          <a:latin typeface="Garamond" pitchFamily="18" charset="0"/>
                        </a:rPr>
                        <a:t>142.34</a:t>
                      </a:r>
                      <a:endParaRPr lang="en-US" sz="1600" b="0" i="0" u="none" strike="noStrike" dirty="0">
                        <a:solidFill>
                          <a:srgbClr val="000000"/>
                        </a:solidFill>
                        <a:latin typeface="Garamond"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dirty="0">
                          <a:solidFill>
                            <a:srgbClr val="000000"/>
                          </a:solidFill>
                          <a:latin typeface="Garamond" pitchFamily="18" charset="0"/>
                        </a:rPr>
                        <a:t>2.24E-08</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234974">
                <a:tc>
                  <a:txBody>
                    <a:bodyPr/>
                    <a:lstStyle/>
                    <a:p>
                      <a:pPr algn="l" fontAlgn="b"/>
                      <a:r>
                        <a:rPr lang="en-US" sz="1600" b="0" i="0" u="none" strike="noStrike" dirty="0">
                          <a:solidFill>
                            <a:srgbClr val="000000"/>
                          </a:solidFill>
                          <a:latin typeface="Garamond" pitchFamily="18" charset="0"/>
                        </a:rPr>
                        <a:t>Residual</a:t>
                      </a:r>
                    </a:p>
                  </a:txBody>
                  <a:tcPr marL="0" marR="0" marT="0" marB="0" anchor="b">
                    <a:lnL>
                      <a:noFill/>
                    </a:lnL>
                    <a:lnR>
                      <a:noFill/>
                    </a:lnR>
                    <a:lnT>
                      <a:noFill/>
                    </a:lnT>
                    <a:lnB>
                      <a:noFill/>
                    </a:lnB>
                  </a:tcPr>
                </a:tc>
                <a:tc>
                  <a:txBody>
                    <a:bodyPr/>
                    <a:lstStyle/>
                    <a:p>
                      <a:pPr algn="ctr" fontAlgn="b"/>
                      <a:r>
                        <a:rPr lang="en-US" sz="1600" b="0" i="0" u="none" strike="noStrike">
                          <a:solidFill>
                            <a:srgbClr val="000000"/>
                          </a:solidFill>
                          <a:latin typeface="Garamond" pitchFamily="18" charset="0"/>
                        </a:rPr>
                        <a:t>13</a:t>
                      </a:r>
                    </a:p>
                  </a:txBody>
                  <a:tcPr marL="0" marR="0" marT="0" marB="0" anchor="b">
                    <a:lnL>
                      <a:noFill/>
                    </a:lnL>
                    <a:lnR>
                      <a:noFill/>
                    </a:lnR>
                    <a:lnT>
                      <a:noFill/>
                    </a:lnT>
                    <a:lnB>
                      <a:noFill/>
                    </a:lnB>
                  </a:tcPr>
                </a:tc>
                <a:tc>
                  <a:txBody>
                    <a:bodyPr/>
                    <a:lstStyle/>
                    <a:p>
                      <a:pPr algn="ctr" fontAlgn="b"/>
                      <a:r>
                        <a:rPr lang="en-US" sz="1600" b="0" i="0" u="none" strike="noStrike" dirty="0" smtClean="0">
                          <a:solidFill>
                            <a:srgbClr val="000000"/>
                          </a:solidFill>
                          <a:latin typeface="Garamond" pitchFamily="18" charset="0"/>
                        </a:rPr>
                        <a:t>551.22</a:t>
                      </a:r>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r>
                        <a:rPr lang="en-US" sz="1600" b="0" i="0" u="none" strike="noStrike" dirty="0" smtClean="0">
                          <a:solidFill>
                            <a:srgbClr val="000000"/>
                          </a:solidFill>
                          <a:latin typeface="Garamond" pitchFamily="18" charset="0"/>
                        </a:rPr>
                        <a:t>42.40</a:t>
                      </a:r>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a:solidFill>
                          <a:srgbClr val="000000"/>
                        </a:solidFill>
                        <a:latin typeface="Garamond" pitchFamily="18" charset="0"/>
                      </a:endParaRPr>
                    </a:p>
                  </a:txBody>
                  <a:tcPr marL="0" marR="0" marT="0" marB="0" anchor="b">
                    <a:lnL>
                      <a:noFill/>
                    </a:lnL>
                    <a:lnR>
                      <a:noFill/>
                    </a:lnR>
                    <a:lnT>
                      <a:noFill/>
                    </a:lnT>
                    <a:lnB>
                      <a:noFill/>
                    </a:lnB>
                  </a:tcPr>
                </a:tc>
                <a:tc>
                  <a:txBody>
                    <a:bodyPr/>
                    <a:lstStyle/>
                    <a:p>
                      <a:pPr algn="ctr" fontAlgn="b"/>
                      <a:endParaRPr lang="en-US" sz="1600" b="0" i="0" u="none" strike="noStrike" dirty="0">
                        <a:solidFill>
                          <a:srgbClr val="000000"/>
                        </a:solidFill>
                        <a:latin typeface="Garamond" pitchFamily="18" charset="0"/>
                      </a:endParaRPr>
                    </a:p>
                  </a:txBody>
                  <a:tcPr marL="0" marR="0" marT="0" marB="0" anchor="b">
                    <a:lnL>
                      <a:noFill/>
                    </a:lnL>
                    <a:lnR>
                      <a:noFill/>
                    </a:lnR>
                    <a:lnT>
                      <a:noFill/>
                    </a:lnT>
                    <a:lnB>
                      <a:noFill/>
                    </a:lnB>
                  </a:tcPr>
                </a:tc>
              </a:tr>
              <a:tr h="234974">
                <a:tc>
                  <a:txBody>
                    <a:bodyPr/>
                    <a:lstStyle/>
                    <a:p>
                      <a:pPr algn="l" fontAlgn="b"/>
                      <a:r>
                        <a:rPr lang="en-US" sz="1600" b="0" i="0" u="none" strike="noStrike" dirty="0">
                          <a:solidFill>
                            <a:srgbClr val="000000"/>
                          </a:solidFill>
                          <a:latin typeface="Garamond" pitchFamily="18" charset="0"/>
                        </a:rPr>
                        <a:t>Total</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Garamond" pitchFamily="18" charset="0"/>
                        </a:rPr>
                        <a:t>14</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latin typeface="Garamond" pitchFamily="18" charset="0"/>
                        </a:rPr>
                        <a:t>6586.93</a:t>
                      </a:r>
                      <a:endParaRPr lang="en-US" sz="1600" b="0" i="0" u="none" strike="noStrike" dirty="0">
                        <a:solidFill>
                          <a:srgbClr val="000000"/>
                        </a:solidFill>
                        <a:latin typeface="Garamond" pitchFamily="18"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Garamond" pitchFamily="18"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Garamond" pitchFamily="18"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pitchFamily="18"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762000" y="5029200"/>
            <a:ext cx="7620000" cy="1015663"/>
          </a:xfrm>
          <a:prstGeom prst="rect">
            <a:avLst/>
          </a:prstGeom>
        </p:spPr>
        <p:txBody>
          <a:bodyPr wrap="square">
            <a:spAutoFit/>
          </a:bodyPr>
          <a:lstStyle/>
          <a:p>
            <a:pPr algn="just"/>
            <a:r>
              <a:rPr lang="en-US" sz="2000" dirty="0" smtClean="0">
                <a:latin typeface="Garamond" pitchFamily="18" charset="0"/>
              </a:rPr>
              <a:t>The computed of F is larger than the critical value, thus we reject the null hypothesis of no linear relationship between Y and independent variables. The F test value shows that the trend model fit the data very well.</a:t>
            </a:r>
            <a:endParaRPr lang="en-US" sz="2000" dirty="0">
              <a:latin typeface="Garamond" pitchFamily="18" charset="0"/>
            </a:endParaRPr>
          </a:p>
        </p:txBody>
      </p:sp>
      <p:sp>
        <p:nvSpPr>
          <p:cNvPr id="6" name="Slide Number Placeholder 5"/>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rgbClr val="C00000"/>
                </a:solidFill>
              </a:rPr>
              <a:pPr>
                <a:defRPr/>
              </a:pPr>
              <a:t>15</a:t>
            </a:fld>
            <a:endParaRPr lang="en-MY" dirty="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4"/>
          <p:cNvSpPr>
            <a:spLocks noChangeArrowheads="1"/>
          </p:cNvSpPr>
          <p:nvPr/>
        </p:nvSpPr>
        <p:spPr bwMode="auto">
          <a:xfrm>
            <a:off x="269875" y="1600200"/>
            <a:ext cx="8602663" cy="4502150"/>
          </a:xfrm>
          <a:prstGeom prst="rect">
            <a:avLst/>
          </a:prstGeom>
          <a:noFill/>
          <a:ln w="9525">
            <a:noFill/>
            <a:miter lim="800000"/>
            <a:headEnd/>
            <a:tailEnd/>
          </a:ln>
        </p:spPr>
        <p:txBody>
          <a:bodyPr/>
          <a:lstStyle/>
          <a:p>
            <a:pPr marL="342900" indent="-342900">
              <a:spcBef>
                <a:spcPct val="25000"/>
              </a:spcBef>
              <a:buClr>
                <a:schemeClr val="tx2"/>
              </a:buClr>
              <a:buSzPct val="70000"/>
              <a:buFont typeface="Wingdings" pitchFamily="2" charset="2"/>
              <a:buChar char="n"/>
              <a:tabLst>
                <a:tab pos="457200" algn="l"/>
              </a:tabLst>
            </a:pPr>
            <a:r>
              <a:rPr lang="en-US" sz="2400" dirty="0">
                <a:latin typeface="Garamond" pitchFamily="18" charset="0"/>
              </a:rPr>
              <a:t>The coefficient of determination is the percentage of the variation in the dependent variable that results from the independent variable.</a:t>
            </a:r>
          </a:p>
          <a:p>
            <a:pPr marL="342900" indent="-342900">
              <a:spcBef>
                <a:spcPct val="25000"/>
              </a:spcBef>
              <a:buClr>
                <a:schemeClr val="tx2"/>
              </a:buClr>
              <a:buSzPct val="70000"/>
              <a:buFont typeface="Wingdings" pitchFamily="2" charset="2"/>
              <a:buChar char="n"/>
              <a:tabLst>
                <a:tab pos="457200" algn="l"/>
              </a:tabLst>
            </a:pPr>
            <a:r>
              <a:rPr lang="en-US" sz="2400" dirty="0">
                <a:latin typeface="Garamond" pitchFamily="18" charset="0"/>
              </a:rPr>
              <a:t>Computed by squaring the correlation coefficient, r.</a:t>
            </a:r>
          </a:p>
          <a:p>
            <a:pPr marL="342900" indent="-342900">
              <a:spcBef>
                <a:spcPct val="25000"/>
              </a:spcBef>
              <a:buClr>
                <a:schemeClr val="tx2"/>
              </a:buClr>
              <a:buSzPct val="70000"/>
              <a:buFont typeface="Wingdings" pitchFamily="2" charset="2"/>
              <a:buChar char="n"/>
              <a:tabLst>
                <a:tab pos="457200" algn="l"/>
              </a:tabLst>
            </a:pPr>
            <a:endParaRPr lang="en-US" sz="2400" dirty="0">
              <a:latin typeface="Garamond" pitchFamily="18" charset="0"/>
            </a:endParaRPr>
          </a:p>
          <a:p>
            <a:pPr marL="342900" indent="-342900">
              <a:spcBef>
                <a:spcPct val="25000"/>
              </a:spcBef>
              <a:buClr>
                <a:schemeClr val="tx2"/>
              </a:buClr>
              <a:buSzPct val="70000"/>
              <a:tabLst>
                <a:tab pos="457200" algn="l"/>
              </a:tabLst>
            </a:pPr>
            <a:r>
              <a:rPr lang="en-US" sz="2400" dirty="0">
                <a:latin typeface="Garamond" pitchFamily="18" charset="0"/>
              </a:rPr>
              <a:t>For the </a:t>
            </a:r>
            <a:r>
              <a:rPr lang="en-US" sz="2400" dirty="0" smtClean="0">
                <a:latin typeface="Garamond" pitchFamily="18" charset="0"/>
              </a:rPr>
              <a:t>example</a:t>
            </a:r>
            <a:r>
              <a:rPr lang="en-US" sz="2400" dirty="0">
                <a:latin typeface="Garamond" pitchFamily="18" charset="0"/>
              </a:rPr>
              <a:t>:</a:t>
            </a:r>
          </a:p>
          <a:p>
            <a:pPr marL="342900" indent="-342900" algn="ctr">
              <a:spcBef>
                <a:spcPct val="25000"/>
              </a:spcBef>
              <a:buClr>
                <a:schemeClr val="tx2"/>
              </a:buClr>
              <a:buSzPct val="70000"/>
              <a:tabLst>
                <a:tab pos="457200" algn="l"/>
              </a:tabLst>
            </a:pPr>
            <a:r>
              <a:rPr lang="en-US" sz="2400" dirty="0" smtClean="0">
                <a:latin typeface="Garamond" pitchFamily="18" charset="0"/>
              </a:rPr>
              <a:t>R </a:t>
            </a:r>
            <a:r>
              <a:rPr lang="en-US" sz="2400" dirty="0">
                <a:latin typeface="Garamond" pitchFamily="18" charset="0"/>
              </a:rPr>
              <a:t>= .</a:t>
            </a:r>
            <a:r>
              <a:rPr lang="en-US" sz="2400" dirty="0" smtClean="0">
                <a:latin typeface="Garamond" pitchFamily="18" charset="0"/>
              </a:rPr>
              <a:t>9572, </a:t>
            </a:r>
            <a:r>
              <a:rPr lang="en-US" sz="2400" dirty="0">
                <a:latin typeface="Garamond" pitchFamily="18" charset="0"/>
              </a:rPr>
              <a:t>R</a:t>
            </a:r>
            <a:r>
              <a:rPr lang="en-US" sz="2400" baseline="30000" dirty="0" smtClean="0">
                <a:latin typeface="Garamond" pitchFamily="18" charset="0"/>
              </a:rPr>
              <a:t>2</a:t>
            </a:r>
            <a:r>
              <a:rPr lang="en-US" sz="2400" dirty="0" smtClean="0">
                <a:latin typeface="Garamond" pitchFamily="18" charset="0"/>
              </a:rPr>
              <a:t> </a:t>
            </a:r>
            <a:r>
              <a:rPr lang="en-US" sz="2400" dirty="0">
                <a:latin typeface="Garamond" pitchFamily="18" charset="0"/>
              </a:rPr>
              <a:t>= </a:t>
            </a:r>
            <a:r>
              <a:rPr lang="en-US" sz="2400" dirty="0" smtClean="0">
                <a:latin typeface="Garamond" pitchFamily="18" charset="0"/>
              </a:rPr>
              <a:t>.9163</a:t>
            </a:r>
          </a:p>
          <a:p>
            <a:pPr marL="342900" indent="-342900" algn="ctr">
              <a:spcBef>
                <a:spcPct val="25000"/>
              </a:spcBef>
              <a:buClr>
                <a:schemeClr val="tx2"/>
              </a:buClr>
              <a:buSzPct val="70000"/>
              <a:tabLst>
                <a:tab pos="457200" algn="l"/>
              </a:tabLst>
            </a:pPr>
            <a:endParaRPr lang="en-US" sz="2400" dirty="0" smtClean="0">
              <a:latin typeface="Garamond" pitchFamily="18" charset="0"/>
            </a:endParaRPr>
          </a:p>
          <a:p>
            <a:pPr marL="342900" indent="-342900">
              <a:spcBef>
                <a:spcPct val="25000"/>
              </a:spcBef>
              <a:buClr>
                <a:schemeClr val="tx2"/>
              </a:buClr>
              <a:buSzPct val="70000"/>
              <a:buFont typeface="Wingdings" pitchFamily="2" charset="2"/>
              <a:buChar char="n"/>
              <a:tabLst>
                <a:tab pos="457200" algn="l"/>
              </a:tabLst>
            </a:pPr>
            <a:r>
              <a:rPr lang="en-US" sz="2400" dirty="0" smtClean="0">
                <a:latin typeface="Garamond" pitchFamily="18" charset="0"/>
              </a:rPr>
              <a:t>This </a:t>
            </a:r>
            <a:r>
              <a:rPr lang="en-US" sz="2400" dirty="0">
                <a:latin typeface="Garamond" pitchFamily="18" charset="0"/>
              </a:rPr>
              <a:t>value indicates that </a:t>
            </a:r>
            <a:r>
              <a:rPr lang="en-US" sz="2400" dirty="0" smtClean="0">
                <a:latin typeface="Garamond" pitchFamily="18" charset="0"/>
              </a:rPr>
              <a:t>91.63% </a:t>
            </a:r>
            <a:r>
              <a:rPr lang="en-US" sz="2400" dirty="0">
                <a:latin typeface="Garamond" pitchFamily="18" charset="0"/>
              </a:rPr>
              <a:t>of the amount of variation in </a:t>
            </a:r>
            <a:r>
              <a:rPr lang="en-US" sz="2400" dirty="0" smtClean="0">
                <a:latin typeface="Garamond" pitchFamily="18" charset="0"/>
              </a:rPr>
              <a:t>wells </a:t>
            </a:r>
            <a:r>
              <a:rPr lang="en-US" sz="2400" dirty="0">
                <a:latin typeface="Garamond" pitchFamily="18" charset="0"/>
              </a:rPr>
              <a:t>can be attributed to the number of </a:t>
            </a:r>
            <a:r>
              <a:rPr lang="en-US" sz="2400" dirty="0" smtClean="0">
                <a:latin typeface="Garamond" pitchFamily="18" charset="0"/>
              </a:rPr>
              <a:t>times, </a:t>
            </a:r>
            <a:r>
              <a:rPr lang="en-US" sz="2400" dirty="0">
                <a:latin typeface="Garamond" pitchFamily="18" charset="0"/>
              </a:rPr>
              <a:t>with the remaining 10.1% due to other, unexplained, factors.</a:t>
            </a:r>
          </a:p>
          <a:p>
            <a:pPr marL="342900" indent="-342900">
              <a:spcBef>
                <a:spcPct val="25000"/>
              </a:spcBef>
              <a:buClr>
                <a:schemeClr val="tx2"/>
              </a:buClr>
              <a:buSzPct val="70000"/>
              <a:buFont typeface="Wingdings" pitchFamily="2" charset="2"/>
              <a:buChar char="n"/>
              <a:tabLst>
                <a:tab pos="457200" algn="l"/>
              </a:tabLst>
            </a:pPr>
            <a:endParaRPr lang="en-US" dirty="0"/>
          </a:p>
        </p:txBody>
      </p:sp>
      <p:sp>
        <p:nvSpPr>
          <p:cNvPr id="67587" name="Rectangle 5"/>
          <p:cNvSpPr>
            <a:spLocks noChangeArrowheads="1"/>
          </p:cNvSpPr>
          <p:nvPr/>
        </p:nvSpPr>
        <p:spPr bwMode="auto">
          <a:xfrm>
            <a:off x="0" y="609600"/>
            <a:ext cx="8610600" cy="914400"/>
          </a:xfrm>
          <a:prstGeom prst="rect">
            <a:avLst/>
          </a:prstGeom>
          <a:noFill/>
          <a:ln w="9525">
            <a:noFill/>
            <a:miter lim="800000"/>
            <a:headEnd/>
            <a:tailEnd/>
          </a:ln>
        </p:spPr>
        <p:txBody>
          <a:bodyPr/>
          <a:lstStyle/>
          <a:p>
            <a:pPr algn="ctr"/>
            <a:r>
              <a:rPr lang="en-US" altLang="en-US" sz="3200" b="1" dirty="0" smtClean="0">
                <a:solidFill>
                  <a:schemeClr val="accent2">
                    <a:lumMod val="75000"/>
                  </a:schemeClr>
                </a:solidFill>
                <a:latin typeface="Times New Roman" pitchFamily="18" charset="0"/>
                <a:cs typeface="Times New Roman" pitchFamily="18" charset="0"/>
              </a:rPr>
              <a:t>Example: Coefficient of determination</a:t>
            </a:r>
            <a:endParaRPr lang="en-US" altLang="en-US" sz="3200" b="1" dirty="0">
              <a:solidFill>
                <a:schemeClr val="accent2">
                  <a:lumMod val="75000"/>
                </a:schemeClr>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a:xfrm>
            <a:off x="6705600" y="5791200"/>
            <a:ext cx="2133600" cy="365125"/>
          </a:xfrm>
        </p:spPr>
        <p:txBody>
          <a:bodyPr/>
          <a:lstStyle/>
          <a:p>
            <a:pPr>
              <a:defRPr/>
            </a:pPr>
            <a:fld id="{27B9AF65-6C50-48E0-B3AA-1AFAF67F2B9C}" type="slidenum">
              <a:rPr lang="en-MY" smtClean="0">
                <a:solidFill>
                  <a:srgbClr val="C00000"/>
                </a:solidFill>
              </a:rPr>
              <a:pPr>
                <a:defRPr/>
              </a:pPr>
              <a:t>16</a:t>
            </a:fld>
            <a:endParaRPr lang="en-MY" dirty="0">
              <a:solidFill>
                <a:srgbClr val="C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Autofit/>
          </a:bodyPr>
          <a:lstStyle/>
          <a:p>
            <a:r>
              <a:rPr lang="en-US" sz="3200" b="1" dirty="0" smtClean="0">
                <a:solidFill>
                  <a:schemeClr val="accent2">
                    <a:lumMod val="75000"/>
                  </a:schemeClr>
                </a:solidFill>
              </a:rPr>
              <a:t>Multiple regression</a:t>
            </a:r>
            <a:r>
              <a:rPr lang="en-US" sz="3200" dirty="0" smtClean="0">
                <a:solidFill>
                  <a:schemeClr val="accent2">
                    <a:lumMod val="75000"/>
                  </a:schemeClr>
                </a:solidFill>
              </a:rPr>
              <a:t/>
            </a:r>
            <a:br>
              <a:rPr lang="en-US" sz="3200" dirty="0" smtClean="0">
                <a:solidFill>
                  <a:schemeClr val="accent2">
                    <a:lumMod val="75000"/>
                  </a:schemeClr>
                </a:solidFill>
              </a:rPr>
            </a:br>
            <a:endParaRPr lang="en-US" sz="3200" dirty="0">
              <a:solidFill>
                <a:schemeClr val="accent2">
                  <a:lumMod val="75000"/>
                </a:schemeClr>
              </a:solidFill>
            </a:endParaRPr>
          </a:p>
        </p:txBody>
      </p:sp>
      <p:sp>
        <p:nvSpPr>
          <p:cNvPr id="3" name="Content Placeholder 2"/>
          <p:cNvSpPr>
            <a:spLocks noGrp="1"/>
          </p:cNvSpPr>
          <p:nvPr>
            <p:ph idx="1"/>
          </p:nvPr>
        </p:nvSpPr>
        <p:spPr>
          <a:xfrm>
            <a:off x="457200" y="1295400"/>
            <a:ext cx="8229600" cy="4830763"/>
          </a:xfrm>
        </p:spPr>
        <p:txBody>
          <a:bodyPr/>
          <a:lstStyle/>
          <a:p>
            <a:pPr marL="0" indent="0" algn="just">
              <a:spcBef>
                <a:spcPts val="0"/>
              </a:spcBef>
              <a:buNone/>
            </a:pPr>
            <a:r>
              <a:rPr lang="en-US" sz="2000" dirty="0">
                <a:latin typeface="Garamond" pitchFamily="18" charset="0"/>
              </a:rPr>
              <a:t>Multiple regression analysis is one of the most widely used for all statistical methods. Is used to determine the relationship between one dependent (y) and more than one independent variables (</a:t>
            </a:r>
            <a:r>
              <a:rPr lang="en-US" sz="2000" dirty="0" err="1">
                <a:latin typeface="Garamond" pitchFamily="18" charset="0"/>
              </a:rPr>
              <a:t>x’s</a:t>
            </a:r>
            <a:r>
              <a:rPr lang="en-US" sz="2000" dirty="0">
                <a:latin typeface="Garamond" pitchFamily="18" charset="0"/>
              </a:rPr>
              <a:t>). The </a:t>
            </a:r>
            <a:r>
              <a:rPr lang="en-US" sz="2000" dirty="0" smtClean="0">
                <a:latin typeface="Garamond" pitchFamily="18" charset="0"/>
              </a:rPr>
              <a:t>estimated multiple </a:t>
            </a:r>
            <a:r>
              <a:rPr lang="en-US" sz="2000" dirty="0">
                <a:latin typeface="Garamond" pitchFamily="18" charset="0"/>
              </a:rPr>
              <a:t>linear regression model is given by</a:t>
            </a:r>
          </a:p>
          <a:p>
            <a:pPr>
              <a:spcBef>
                <a:spcPts val="0"/>
              </a:spcBef>
              <a:buNone/>
            </a:pPr>
            <a:endParaRPr lang="en-US" sz="2000" dirty="0">
              <a:latin typeface="Garamond" pitchFamily="18" charset="0"/>
            </a:endParaRPr>
          </a:p>
          <a:p>
            <a:pPr>
              <a:spcBef>
                <a:spcPts val="0"/>
              </a:spcBef>
              <a:buNone/>
            </a:pPr>
            <a:endParaRPr lang="en-US" sz="2000" dirty="0">
              <a:latin typeface="Garamond" pitchFamily="18" charset="0"/>
            </a:endParaRPr>
          </a:p>
          <a:p>
            <a:pPr marL="0" indent="0">
              <a:spcBef>
                <a:spcPts val="0"/>
              </a:spcBef>
              <a:buNone/>
            </a:pPr>
            <a:r>
              <a:rPr lang="en-US" sz="2000" dirty="0" smtClean="0">
                <a:latin typeface="Garamond" pitchFamily="18" charset="0"/>
              </a:rPr>
              <a:t>The </a:t>
            </a:r>
            <a:r>
              <a:rPr lang="en-US" sz="2000" dirty="0">
                <a:latin typeface="Garamond" pitchFamily="18" charset="0"/>
              </a:rPr>
              <a:t>parameters of the model can be calculated using the least </a:t>
            </a:r>
            <a:r>
              <a:rPr lang="en-US" sz="2000" dirty="0" smtClean="0">
                <a:latin typeface="Garamond" pitchFamily="18" charset="0"/>
              </a:rPr>
              <a:t>square estimates</a:t>
            </a:r>
          </a:p>
          <a:p>
            <a:pPr marL="0" indent="0">
              <a:spcBef>
                <a:spcPts val="0"/>
              </a:spcBef>
              <a:buNone/>
            </a:pPr>
            <a:endParaRPr lang="en-US" sz="2000" dirty="0" smtClean="0">
              <a:latin typeface="Garamond" pitchFamily="18" charset="0"/>
            </a:endParaRPr>
          </a:p>
          <a:p>
            <a:pPr marL="0" indent="0">
              <a:spcBef>
                <a:spcPts val="0"/>
              </a:spcBef>
              <a:buNone/>
            </a:pPr>
            <a:r>
              <a:rPr lang="en-US" sz="2000" dirty="0" smtClean="0">
                <a:latin typeface="Garamond" pitchFamily="18" charset="0"/>
              </a:rPr>
              <a:t>where</a:t>
            </a:r>
          </a:p>
          <a:p>
            <a:pPr marL="0" indent="0">
              <a:buNone/>
            </a:pPr>
            <a:r>
              <a:rPr lang="en-US" sz="2000" dirty="0" smtClean="0">
                <a:latin typeface="Garamond" pitchFamily="18" charset="0"/>
              </a:rPr>
              <a:t>                </a:t>
            </a:r>
            <a:endParaRPr lang="en-US" sz="2000" dirty="0">
              <a:latin typeface="Garamond" pitchFamily="18" charset="0"/>
            </a:endParaRPr>
          </a:p>
          <a:p>
            <a:pPr>
              <a:buNone/>
            </a:pPr>
            <a:endParaRPr lang="en-US" dirty="0"/>
          </a:p>
        </p:txBody>
      </p:sp>
      <p:sp>
        <p:nvSpPr>
          <p:cNvPr id="225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529" name="Object 1"/>
          <p:cNvGraphicFramePr>
            <a:graphicFrameLocks noChangeAspect="1"/>
          </p:cNvGraphicFramePr>
          <p:nvPr/>
        </p:nvGraphicFramePr>
        <p:xfrm>
          <a:off x="2438400" y="2590800"/>
          <a:ext cx="3624263" cy="450850"/>
        </p:xfrm>
        <a:graphic>
          <a:graphicData uri="http://schemas.openxmlformats.org/presentationml/2006/ole">
            <p:oleObj spid="_x0000_s102402" name="Equation" r:id="rId3" imgW="2171520" imgH="266400" progId="Equation.3">
              <p:embed/>
            </p:oleObj>
          </a:graphicData>
        </a:graphic>
      </p:graphicFrame>
      <p:sp>
        <p:nvSpPr>
          <p:cNvPr id="2253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253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533" name="Object 5"/>
          <p:cNvGraphicFramePr>
            <a:graphicFrameLocks noChangeAspect="1"/>
          </p:cNvGraphicFramePr>
          <p:nvPr/>
        </p:nvGraphicFramePr>
        <p:xfrm>
          <a:off x="2514600" y="3810000"/>
          <a:ext cx="1965960" cy="381000"/>
        </p:xfrm>
        <a:graphic>
          <a:graphicData uri="http://schemas.openxmlformats.org/presentationml/2006/ole">
            <p:oleObj spid="_x0000_s102403" name="Equation" r:id="rId4" imgW="1231366" imgH="241195" progId="Equation.3">
              <p:embed/>
            </p:oleObj>
          </a:graphicData>
        </a:graphic>
      </p:graphicFrame>
      <p:sp>
        <p:nvSpPr>
          <p:cNvPr id="2253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535" name="Object 7"/>
          <p:cNvGraphicFramePr>
            <a:graphicFrameLocks noChangeAspect="1"/>
          </p:cNvGraphicFramePr>
          <p:nvPr/>
        </p:nvGraphicFramePr>
        <p:xfrm>
          <a:off x="2286000" y="4419600"/>
          <a:ext cx="762000" cy="1723292"/>
        </p:xfrm>
        <a:graphic>
          <a:graphicData uri="http://schemas.openxmlformats.org/presentationml/2006/ole">
            <p:oleObj spid="_x0000_s102404" name="Equation" r:id="rId5" imgW="622300" imgH="1397000" progId="Equation.3">
              <p:embed/>
            </p:oleObj>
          </a:graphicData>
        </a:graphic>
      </p:graphicFrame>
      <p:sp>
        <p:nvSpPr>
          <p:cNvPr id="2253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537" name="Object 9"/>
          <p:cNvGraphicFramePr>
            <a:graphicFrameLocks noChangeAspect="1"/>
          </p:cNvGraphicFramePr>
          <p:nvPr/>
        </p:nvGraphicFramePr>
        <p:xfrm>
          <a:off x="3505200" y="4419600"/>
          <a:ext cx="2133600" cy="1647614"/>
        </p:xfrm>
        <a:graphic>
          <a:graphicData uri="http://schemas.openxmlformats.org/presentationml/2006/ole">
            <p:oleObj spid="_x0000_s102405" name="Equation" r:id="rId6" imgW="1714500" imgH="1320800" progId="Equation.3">
              <p:embed/>
            </p:oleObj>
          </a:graphicData>
        </a:graphic>
      </p:graphicFrame>
      <p:sp>
        <p:nvSpPr>
          <p:cNvPr id="13" name="Slide Number Placeholder 12"/>
          <p:cNvSpPr>
            <a:spLocks noGrp="1"/>
          </p:cNvSpPr>
          <p:nvPr>
            <p:ph type="sldNum" sz="quarter" idx="12"/>
          </p:nvPr>
        </p:nvSpPr>
        <p:spPr>
          <a:xfrm>
            <a:off x="6629400" y="5791200"/>
            <a:ext cx="2133600" cy="365125"/>
          </a:xfrm>
        </p:spPr>
        <p:txBody>
          <a:bodyPr/>
          <a:lstStyle/>
          <a:p>
            <a:pPr>
              <a:defRPr/>
            </a:pPr>
            <a:fld id="{C21B6E7B-64D6-4E98-9E09-9FB0A1222F75}" type="slidenum">
              <a:rPr lang="en-MY" smtClean="0">
                <a:solidFill>
                  <a:srgbClr val="C00000"/>
                </a:solidFill>
              </a:rPr>
              <a:pPr>
                <a:defRPr/>
              </a:pPr>
              <a:t>17</a:t>
            </a:fld>
            <a:endParaRPr lang="en-MY" dirty="0">
              <a:solidFill>
                <a:srgbClr val="C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457200" y="381000"/>
            <a:ext cx="8243887" cy="1093787"/>
          </a:xfrm>
        </p:spPr>
        <p:txBody>
          <a:bodyPr/>
          <a:lstStyle/>
          <a:p>
            <a:pPr eaLnBrk="1" hangingPunct="1">
              <a:defRPr/>
            </a:pPr>
            <a:r>
              <a:rPr lang="en-US" sz="3200" b="1" dirty="0" smtClean="0">
                <a:solidFill>
                  <a:schemeClr val="accent2">
                    <a:lumMod val="75000"/>
                  </a:schemeClr>
                </a:solidFill>
                <a:latin typeface="Times New Roman" pitchFamily="18" charset="0"/>
                <a:cs typeface="Times New Roman" pitchFamily="18" charset="0"/>
              </a:rPr>
              <a:t>Test for </a:t>
            </a:r>
            <a:r>
              <a:rPr lang="en-US" sz="3200" b="1" dirty="0" smtClean="0">
                <a:solidFill>
                  <a:schemeClr val="accent2">
                    <a:lumMod val="75000"/>
                  </a:schemeClr>
                </a:solidFill>
                <a:latin typeface="Times New Roman" pitchFamily="18" charset="0"/>
                <a:cs typeface="Times New Roman" pitchFamily="18" charset="0"/>
              </a:rPr>
              <a:t>s</a:t>
            </a:r>
            <a:r>
              <a:rPr lang="en-US" sz="3200" b="1" dirty="0" smtClean="0">
                <a:solidFill>
                  <a:schemeClr val="accent2">
                    <a:lumMod val="75000"/>
                  </a:schemeClr>
                </a:solidFill>
                <a:latin typeface="Times New Roman" pitchFamily="18" charset="0"/>
                <a:cs typeface="Times New Roman" pitchFamily="18" charset="0"/>
              </a:rPr>
              <a:t>ignificance of multiple </a:t>
            </a:r>
            <a:r>
              <a:rPr lang="en-US" sz="3200" b="1" dirty="0" smtClean="0">
                <a:solidFill>
                  <a:schemeClr val="accent2">
                    <a:lumMod val="75000"/>
                  </a:schemeClr>
                </a:solidFill>
                <a:latin typeface="Times New Roman" pitchFamily="18" charset="0"/>
                <a:cs typeface="Times New Roman" pitchFamily="18" charset="0"/>
              </a:rPr>
              <a:t>r</a:t>
            </a:r>
            <a:r>
              <a:rPr lang="en-US" sz="3200" b="1" dirty="0" smtClean="0">
                <a:solidFill>
                  <a:schemeClr val="accent2">
                    <a:lumMod val="75000"/>
                  </a:schemeClr>
                </a:solidFill>
                <a:latin typeface="Times New Roman" pitchFamily="18" charset="0"/>
                <a:cs typeface="Times New Roman" pitchFamily="18" charset="0"/>
              </a:rPr>
              <a:t>egression</a:t>
            </a:r>
            <a:endParaRPr lang="en-US" sz="3200" b="1" dirty="0" smtClean="0">
              <a:solidFill>
                <a:schemeClr val="accent2">
                  <a:lumMod val="75000"/>
                </a:schemeClr>
              </a:solidFill>
              <a:latin typeface="Times New Roman" pitchFamily="18" charset="0"/>
              <a:cs typeface="Times New Roman" pitchFamily="18" charset="0"/>
            </a:endParaRPr>
          </a:p>
        </p:txBody>
      </p:sp>
      <p:sp>
        <p:nvSpPr>
          <p:cNvPr id="33796" name="Rectangle 3"/>
          <p:cNvSpPr>
            <a:spLocks noGrp="1" noChangeArrowheads="1"/>
          </p:cNvSpPr>
          <p:nvPr>
            <p:ph type="body" sz="half" idx="1"/>
          </p:nvPr>
        </p:nvSpPr>
        <p:spPr>
          <a:xfrm>
            <a:off x="457200" y="1219200"/>
            <a:ext cx="8305800" cy="4837113"/>
          </a:xfrm>
        </p:spPr>
        <p:txBody>
          <a:bodyPr/>
          <a:lstStyle/>
          <a:p>
            <a:pPr marL="0" indent="0">
              <a:buNone/>
            </a:pPr>
            <a:r>
              <a:rPr lang="en-US" sz="2400" dirty="0" smtClean="0">
                <a:latin typeface="Garamond" pitchFamily="18" charset="0"/>
              </a:rPr>
              <a:t>F test is used to test whether the multiple regression model as a whole is useful to explain Y, i.e., at least one X–variable in the regression model is useful to explain Y.</a:t>
            </a:r>
          </a:p>
          <a:p>
            <a:pPr marL="0" lvl="1" indent="0" eaLnBrk="1" hangingPunct="1">
              <a:buFontTx/>
              <a:buNone/>
            </a:pPr>
            <a:r>
              <a:rPr lang="en-US" sz="2400" dirty="0" smtClean="0">
                <a:latin typeface="Garamond" pitchFamily="18" charset="0"/>
              </a:rPr>
              <a:t>	</a:t>
            </a:r>
            <a:r>
              <a:rPr lang="en-US" sz="2400" i="1" dirty="0" smtClean="0">
                <a:latin typeface="Garamond" pitchFamily="18" charset="0"/>
              </a:rPr>
              <a:t>H</a:t>
            </a:r>
            <a:r>
              <a:rPr lang="en-US" sz="2400" baseline="-25000" dirty="0" smtClean="0">
                <a:latin typeface="Garamond" pitchFamily="18" charset="0"/>
              </a:rPr>
              <a:t>0</a:t>
            </a:r>
            <a:r>
              <a:rPr lang="en-US" sz="2400" dirty="0" smtClean="0">
                <a:latin typeface="Garamond" pitchFamily="18" charset="0"/>
              </a:rPr>
              <a:t> : all slope coefficients are equal to zero </a:t>
            </a:r>
          </a:p>
          <a:p>
            <a:pPr marL="0" lvl="1" indent="0" eaLnBrk="1" hangingPunct="1">
              <a:buFontTx/>
              <a:buNone/>
            </a:pPr>
            <a:r>
              <a:rPr lang="en-US" sz="2400" dirty="0" smtClean="0">
                <a:latin typeface="Garamond" pitchFamily="18" charset="0"/>
              </a:rPr>
              <a:t>		(i.e. </a:t>
            </a:r>
            <a:r>
              <a:rPr lang="el-GR" sz="2400" i="1" dirty="0" smtClean="0">
                <a:latin typeface="Garamond" pitchFamily="18" charset="0"/>
                <a:cs typeface="Times New Roman" pitchFamily="18" charset="0"/>
              </a:rPr>
              <a:t>β</a:t>
            </a:r>
            <a:r>
              <a:rPr lang="en-US" sz="2400" baseline="-25000" dirty="0" smtClean="0">
                <a:latin typeface="Garamond" pitchFamily="18" charset="0"/>
              </a:rPr>
              <a:t>1 </a:t>
            </a:r>
            <a:r>
              <a:rPr lang="en-US" sz="2400" dirty="0" smtClean="0">
                <a:latin typeface="Garamond" pitchFamily="18" charset="0"/>
              </a:rPr>
              <a:t>= </a:t>
            </a:r>
            <a:r>
              <a:rPr lang="el-GR" sz="2400" i="1" dirty="0" smtClean="0">
                <a:latin typeface="Garamond" pitchFamily="18" charset="0"/>
                <a:cs typeface="Times New Roman" pitchFamily="18" charset="0"/>
              </a:rPr>
              <a:t>β</a:t>
            </a:r>
            <a:r>
              <a:rPr lang="en-US" sz="2400" baseline="-25000" dirty="0" smtClean="0">
                <a:latin typeface="Garamond" pitchFamily="18" charset="0"/>
              </a:rPr>
              <a:t>2 </a:t>
            </a:r>
            <a:r>
              <a:rPr lang="en-US" sz="2400" dirty="0" smtClean="0">
                <a:latin typeface="Garamond" pitchFamily="18" charset="0"/>
              </a:rPr>
              <a:t>=…= </a:t>
            </a:r>
            <a:r>
              <a:rPr lang="el-GR" sz="2400" i="1" dirty="0" smtClean="0">
                <a:latin typeface="Garamond" pitchFamily="18" charset="0"/>
                <a:cs typeface="Times New Roman" pitchFamily="18" charset="0"/>
              </a:rPr>
              <a:t>β</a:t>
            </a:r>
            <a:r>
              <a:rPr lang="en-US" sz="2400" i="1" baseline="-25000" dirty="0" smtClean="0">
                <a:latin typeface="Garamond" pitchFamily="18" charset="0"/>
                <a:cs typeface="Times New Roman" pitchFamily="18" charset="0"/>
              </a:rPr>
              <a:t>p</a:t>
            </a:r>
            <a:r>
              <a:rPr lang="en-US" sz="2400" baseline="-25000" dirty="0" smtClean="0">
                <a:latin typeface="Garamond" pitchFamily="18" charset="0"/>
              </a:rPr>
              <a:t> </a:t>
            </a:r>
            <a:r>
              <a:rPr lang="en-US" sz="2400" dirty="0" smtClean="0">
                <a:latin typeface="Garamond" pitchFamily="18" charset="0"/>
              </a:rPr>
              <a:t>=0)</a:t>
            </a:r>
          </a:p>
          <a:p>
            <a:pPr marL="0" lvl="1" indent="0" eaLnBrk="1" hangingPunct="1">
              <a:buFontTx/>
              <a:buNone/>
            </a:pPr>
            <a:r>
              <a:rPr lang="en-US" sz="2400" dirty="0" smtClean="0">
                <a:latin typeface="Garamond" pitchFamily="18" charset="0"/>
              </a:rPr>
              <a:t>	</a:t>
            </a:r>
            <a:r>
              <a:rPr lang="en-US" sz="2400" i="1" dirty="0" smtClean="0">
                <a:latin typeface="Garamond" pitchFamily="18" charset="0"/>
              </a:rPr>
              <a:t>H</a:t>
            </a:r>
            <a:r>
              <a:rPr lang="en-US" sz="2400" i="1" baseline="-25000" dirty="0" smtClean="0">
                <a:latin typeface="Garamond" pitchFamily="18" charset="0"/>
              </a:rPr>
              <a:t>a</a:t>
            </a:r>
            <a:r>
              <a:rPr lang="en-US" sz="2400" dirty="0" smtClean="0">
                <a:latin typeface="Garamond" pitchFamily="18" charset="0"/>
              </a:rPr>
              <a:t> : not all slope coefficients are equal to zero</a:t>
            </a:r>
          </a:p>
          <a:p>
            <a:pPr marL="0" lvl="1" indent="0" eaLnBrk="1" hangingPunct="1">
              <a:buFontTx/>
              <a:buNone/>
            </a:pPr>
            <a:endParaRPr lang="en-US" sz="2400" dirty="0" smtClean="0">
              <a:latin typeface="Garamond" pitchFamily="18" charset="0"/>
            </a:endParaRPr>
          </a:p>
        </p:txBody>
      </p:sp>
      <p:sp>
        <p:nvSpPr>
          <p:cNvPr id="5" name="Rectangle 4"/>
          <p:cNvSpPr/>
          <p:nvPr/>
        </p:nvSpPr>
        <p:spPr>
          <a:xfrm>
            <a:off x="381000" y="3962400"/>
            <a:ext cx="8001000" cy="2308324"/>
          </a:xfrm>
          <a:prstGeom prst="rect">
            <a:avLst/>
          </a:prstGeom>
        </p:spPr>
        <p:txBody>
          <a:bodyPr wrap="square">
            <a:spAutoFit/>
          </a:bodyPr>
          <a:lstStyle/>
          <a:p>
            <a:pPr marL="109538" lvl="1" eaLnBrk="1" hangingPunct="1"/>
            <a:r>
              <a:rPr lang="en-US" sz="2400" dirty="0" smtClean="0">
                <a:latin typeface="Garamond" pitchFamily="18" charset="0"/>
              </a:rPr>
              <a:t>Test statistic</a:t>
            </a:r>
          </a:p>
          <a:p>
            <a:pPr marL="109538" lvl="1" eaLnBrk="1" hangingPunct="1"/>
            <a:endParaRPr lang="en-US" sz="2400" dirty="0" smtClean="0">
              <a:latin typeface="Garamond" pitchFamily="18" charset="0"/>
            </a:endParaRPr>
          </a:p>
          <a:p>
            <a:pPr marL="109538" lvl="1" eaLnBrk="1" hangingPunct="1"/>
            <a:endParaRPr lang="en-US" sz="2400" dirty="0" smtClean="0">
              <a:latin typeface="Garamond" pitchFamily="18" charset="0"/>
            </a:endParaRPr>
          </a:p>
          <a:p>
            <a:pPr marL="109538" lvl="1" eaLnBrk="1" hangingPunct="1"/>
            <a:endParaRPr lang="en-US" sz="2400" dirty="0" smtClean="0">
              <a:latin typeface="Garamond" pitchFamily="18" charset="0"/>
            </a:endParaRPr>
          </a:p>
          <a:p>
            <a:pPr marL="109538" lvl="1" eaLnBrk="1" hangingPunct="1"/>
            <a:r>
              <a:rPr lang="en-US" sz="2400" dirty="0" smtClean="0">
                <a:latin typeface="Garamond" pitchFamily="18" charset="0"/>
              </a:rPr>
              <a:t>Decision rule: reject null hypothesis if </a:t>
            </a:r>
            <a:r>
              <a:rPr lang="en-US" sz="2400" i="1" dirty="0" smtClean="0">
                <a:latin typeface="Garamond" pitchFamily="18" charset="0"/>
              </a:rPr>
              <a:t>F</a:t>
            </a:r>
            <a:r>
              <a:rPr lang="en-US" sz="2400" dirty="0" smtClean="0">
                <a:latin typeface="Garamond" pitchFamily="18" charset="0"/>
              </a:rPr>
              <a:t> &gt; </a:t>
            </a:r>
            <a:r>
              <a:rPr lang="en-US" sz="2400" i="1" dirty="0" smtClean="0">
                <a:latin typeface="Garamond" pitchFamily="18" charset="0"/>
              </a:rPr>
              <a:t>F</a:t>
            </a:r>
            <a:r>
              <a:rPr lang="el-GR" sz="2400" i="1" baseline="-25000" dirty="0" smtClean="0">
                <a:latin typeface="Garamond" pitchFamily="18" charset="0"/>
                <a:cs typeface="Times New Roman" pitchFamily="18" charset="0"/>
              </a:rPr>
              <a:t>α</a:t>
            </a:r>
            <a:r>
              <a:rPr lang="en-US" sz="2400" i="1" baseline="-25000" dirty="0" smtClean="0">
                <a:latin typeface="Garamond" pitchFamily="18" charset="0"/>
                <a:cs typeface="Times New Roman" pitchFamily="18" charset="0"/>
              </a:rPr>
              <a:t>, n-p-1  </a:t>
            </a:r>
            <a:r>
              <a:rPr lang="en-US" sz="2400" dirty="0" smtClean="0">
                <a:latin typeface="Garamond" pitchFamily="18" charset="0"/>
              </a:rPr>
              <a:t>or          </a:t>
            </a:r>
          </a:p>
          <a:p>
            <a:pPr marL="109538" lvl="1" eaLnBrk="1" hangingPunct="1"/>
            <a:r>
              <a:rPr lang="en-US" sz="2400" dirty="0" smtClean="0">
                <a:latin typeface="Garamond" pitchFamily="18" charset="0"/>
              </a:rPr>
              <a:t>p-value &lt; </a:t>
            </a:r>
            <a:r>
              <a:rPr lang="el-GR" sz="2400" i="1" dirty="0" smtClean="0">
                <a:latin typeface="Garamond" pitchFamily="18" charset="0"/>
                <a:cs typeface="Times New Roman" pitchFamily="18" charset="0"/>
              </a:rPr>
              <a:t>α</a:t>
            </a:r>
            <a:endParaRPr lang="en-US" sz="2400" dirty="0" smtClean="0">
              <a:latin typeface="Garamond" pitchFamily="18" charset="0"/>
            </a:endParaRPr>
          </a:p>
        </p:txBody>
      </p:sp>
      <p:graphicFrame>
        <p:nvGraphicFramePr>
          <p:cNvPr id="110594" name="Object 4"/>
          <p:cNvGraphicFramePr>
            <a:graphicFrameLocks noChangeAspect="1"/>
          </p:cNvGraphicFramePr>
          <p:nvPr/>
        </p:nvGraphicFramePr>
        <p:xfrm>
          <a:off x="1981200" y="4343400"/>
          <a:ext cx="5120898" cy="825500"/>
        </p:xfrm>
        <a:graphic>
          <a:graphicData uri="http://schemas.openxmlformats.org/presentationml/2006/ole">
            <p:oleObj spid="_x0000_s176130" name="Equation" r:id="rId3" imgW="3288960" imgH="507960" progId="Equation.3">
              <p:embed/>
            </p:oleObj>
          </a:graphicData>
        </a:graphic>
      </p:graphicFrame>
      <p:sp>
        <p:nvSpPr>
          <p:cNvPr id="7" name="Slide Number Placeholder 6"/>
          <p:cNvSpPr>
            <a:spLocks noGrp="1"/>
          </p:cNvSpPr>
          <p:nvPr>
            <p:ph type="sldNum" sz="quarter" idx="12"/>
          </p:nvPr>
        </p:nvSpPr>
        <p:spPr>
          <a:xfrm>
            <a:off x="6705600" y="5867400"/>
            <a:ext cx="2133600" cy="365125"/>
          </a:xfrm>
        </p:spPr>
        <p:txBody>
          <a:bodyPr/>
          <a:lstStyle/>
          <a:p>
            <a:pPr>
              <a:defRPr/>
            </a:pPr>
            <a:fld id="{E95623C9-2AE8-405C-8783-16FFAE43963A}" type="slidenum">
              <a:rPr lang="en-US" smtClean="0">
                <a:solidFill>
                  <a:srgbClr val="C00000"/>
                </a:solidFill>
              </a:rPr>
              <a:pPr>
                <a:defRPr/>
              </a:pPr>
              <a:t>18</a:t>
            </a:fld>
            <a:endParaRPr lang="en-US" dirty="0">
              <a:solidFill>
                <a:srgbClr val="C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sz="3200" b="1" dirty="0" smtClean="0">
                <a:solidFill>
                  <a:schemeClr val="accent2">
                    <a:lumMod val="75000"/>
                  </a:schemeClr>
                </a:solidFill>
                <a:latin typeface="Times New Roman" pitchFamily="18" charset="0"/>
                <a:cs typeface="Times New Roman" pitchFamily="18" charset="0"/>
              </a:rPr>
              <a:t>Tests on individual multiple regression coefficients </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p>
        </p:txBody>
      </p:sp>
      <p:sp>
        <p:nvSpPr>
          <p:cNvPr id="3" name="Content Placeholder 2"/>
          <p:cNvSpPr>
            <a:spLocks noGrp="1"/>
          </p:cNvSpPr>
          <p:nvPr>
            <p:ph idx="1"/>
          </p:nvPr>
        </p:nvSpPr>
        <p:spPr>
          <a:xfrm>
            <a:off x="457200" y="1371600"/>
            <a:ext cx="8229600" cy="4754563"/>
          </a:xfrm>
        </p:spPr>
        <p:txBody>
          <a:bodyPr>
            <a:normAutofit fontScale="25000" lnSpcReduction="20000"/>
          </a:bodyPr>
          <a:lstStyle/>
          <a:p>
            <a:pPr marL="0" indent="0">
              <a:buNone/>
            </a:pPr>
            <a:r>
              <a:rPr lang="en-US" sz="9600" dirty="0">
                <a:latin typeface="Garamond" pitchFamily="18" charset="0"/>
              </a:rPr>
              <a:t>Tests on Individual Regression </a:t>
            </a:r>
            <a:r>
              <a:rPr lang="en-US" sz="9600" dirty="0" smtClean="0">
                <a:latin typeface="Garamond" pitchFamily="18" charset="0"/>
              </a:rPr>
              <a:t>Coefficient to test suitable the parameters </a:t>
            </a:r>
            <a:r>
              <a:rPr lang="en-US" sz="9600" dirty="0" smtClean="0">
                <a:latin typeface="Garamond" pitchFamily="18" charset="0"/>
              </a:rPr>
              <a:t>of multiple regression model</a:t>
            </a:r>
            <a:endParaRPr lang="en-US" sz="9600" dirty="0" smtClean="0">
              <a:latin typeface="Garamond" pitchFamily="18" charset="0"/>
            </a:endParaRPr>
          </a:p>
          <a:p>
            <a:pPr marL="0" indent="0">
              <a:buNone/>
            </a:pPr>
            <a:r>
              <a:rPr lang="en-US" sz="9600" dirty="0" smtClean="0">
                <a:latin typeface="Garamond" pitchFamily="18" charset="0"/>
              </a:rPr>
              <a:t>                 </a:t>
            </a:r>
          </a:p>
          <a:p>
            <a:pPr marL="0" indent="0">
              <a:buNone/>
            </a:pPr>
            <a:r>
              <a:rPr lang="en-US" sz="9600" dirty="0" smtClean="0">
                <a:latin typeface="Garamond" pitchFamily="18" charset="0"/>
              </a:rPr>
              <a:t>                                 </a:t>
            </a:r>
            <a:r>
              <a:rPr lang="en-US" sz="9600" dirty="0" err="1" smtClean="0">
                <a:latin typeface="Garamond" pitchFamily="18" charset="0"/>
              </a:rPr>
              <a:t>vs</a:t>
            </a:r>
            <a:r>
              <a:rPr lang="en-US" sz="9600" dirty="0" smtClean="0">
                <a:latin typeface="Garamond" pitchFamily="18" charset="0"/>
              </a:rPr>
              <a:t>   </a:t>
            </a:r>
          </a:p>
          <a:p>
            <a:pPr marL="0" indent="0">
              <a:buNone/>
            </a:pPr>
            <a:endParaRPr lang="en-US" sz="9600" dirty="0" smtClean="0">
              <a:latin typeface="Garamond" pitchFamily="18" charset="0"/>
            </a:endParaRPr>
          </a:p>
          <a:p>
            <a:pPr marL="0" indent="0">
              <a:buNone/>
            </a:pPr>
            <a:r>
              <a:rPr lang="en-US" sz="9600" dirty="0" smtClean="0">
                <a:latin typeface="Garamond" pitchFamily="18" charset="0"/>
              </a:rPr>
              <a:t>The </a:t>
            </a:r>
            <a:r>
              <a:rPr lang="en-US" sz="9600" dirty="0">
                <a:latin typeface="Garamond" pitchFamily="18" charset="0"/>
              </a:rPr>
              <a:t>test </a:t>
            </a:r>
            <a:r>
              <a:rPr lang="en-US" sz="9600" dirty="0" smtClean="0">
                <a:latin typeface="Garamond" pitchFamily="18" charset="0"/>
              </a:rPr>
              <a:t>statistic</a:t>
            </a:r>
          </a:p>
          <a:p>
            <a:pPr>
              <a:buNone/>
            </a:pPr>
            <a:endParaRPr lang="en-US" sz="9600" dirty="0">
              <a:latin typeface="Garamond" pitchFamily="18" charset="0"/>
            </a:endParaRPr>
          </a:p>
          <a:p>
            <a:pPr>
              <a:buNone/>
            </a:pPr>
            <a:endParaRPr lang="en-US" sz="9600" dirty="0" smtClean="0">
              <a:latin typeface="Garamond" pitchFamily="18" charset="0"/>
            </a:endParaRPr>
          </a:p>
          <a:p>
            <a:pPr>
              <a:buNone/>
            </a:pPr>
            <a:r>
              <a:rPr lang="en-US" sz="9600" dirty="0">
                <a:latin typeface="Garamond" pitchFamily="18" charset="0"/>
              </a:rPr>
              <a:t> </a:t>
            </a:r>
            <a:r>
              <a:rPr lang="en-US" sz="9600" dirty="0" smtClean="0">
                <a:latin typeface="Garamond" pitchFamily="18" charset="0"/>
              </a:rPr>
              <a:t>                              and </a:t>
            </a:r>
          </a:p>
          <a:p>
            <a:pPr lvl="2">
              <a:buNone/>
            </a:pPr>
            <a:endParaRPr lang="en-US" sz="9600" dirty="0">
              <a:latin typeface="Garamond" pitchFamily="18" charset="0"/>
            </a:endParaRPr>
          </a:p>
          <a:p>
            <a:pPr marL="0" lvl="2" indent="0">
              <a:buNone/>
            </a:pPr>
            <a:r>
              <a:rPr lang="en-US" sz="9600" dirty="0" smtClean="0">
                <a:latin typeface="Garamond" pitchFamily="18" charset="0"/>
              </a:rPr>
              <a:t>Decision rule: reject the null hypothesis at </a:t>
            </a:r>
            <a:r>
              <a:rPr lang="el-GR" sz="9600" dirty="0" smtClean="0">
                <a:latin typeface="Garamond" pitchFamily="18" charset="0"/>
                <a:cs typeface="Times New Roman" pitchFamily="18" charset="0"/>
              </a:rPr>
              <a:t>α</a:t>
            </a:r>
            <a:r>
              <a:rPr lang="en-US" sz="9600" dirty="0" smtClean="0">
                <a:latin typeface="Garamond" pitchFamily="18" charset="0"/>
              </a:rPr>
              <a:t> level of significance if p-value &lt; </a:t>
            </a:r>
            <a:r>
              <a:rPr lang="el-GR" sz="9600" dirty="0" smtClean="0">
                <a:latin typeface="Garamond" pitchFamily="18" charset="0"/>
                <a:cs typeface="Times New Roman" pitchFamily="18" charset="0"/>
              </a:rPr>
              <a:t>α</a:t>
            </a:r>
            <a:r>
              <a:rPr lang="en-US" sz="9600" dirty="0" smtClean="0">
                <a:latin typeface="Garamond" pitchFamily="18" charset="0"/>
                <a:cs typeface="Times New Roman" pitchFamily="18" charset="0"/>
              </a:rPr>
              <a:t> or</a:t>
            </a:r>
            <a:endParaRPr lang="en-US" sz="9600" dirty="0">
              <a:latin typeface="Garamond" pitchFamily="18" charset="0"/>
            </a:endParaRPr>
          </a:p>
          <a:p>
            <a:pPr>
              <a:buNone/>
            </a:pPr>
            <a:endParaRPr lang="en-US" sz="9600" dirty="0" smtClean="0">
              <a:latin typeface="Garamond" pitchFamily="18" charset="0"/>
            </a:endParaRPr>
          </a:p>
          <a:p>
            <a:pPr>
              <a:buNone/>
            </a:pPr>
            <a:endParaRPr lang="en-US" sz="6000" dirty="0" smtClean="0">
              <a:latin typeface="Garamond" pitchFamily="18" charset="0"/>
            </a:endParaRPr>
          </a:p>
          <a:p>
            <a:pPr>
              <a:buNone/>
            </a:pPr>
            <a:r>
              <a:rPr lang="en-US" sz="6000" dirty="0" smtClean="0">
                <a:latin typeface="Garamond" pitchFamily="18" charset="0"/>
              </a:rPr>
              <a:t> </a:t>
            </a:r>
            <a:endParaRPr lang="en-US" sz="6000" dirty="0">
              <a:latin typeface="Garamond" pitchFamily="18" charset="0"/>
            </a:endParaRPr>
          </a:p>
          <a:p>
            <a:pPr>
              <a:buNone/>
            </a:pPr>
            <a:endParaRPr lang="en-US" dirty="0"/>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3" name="Object 1"/>
          <p:cNvGraphicFramePr>
            <a:graphicFrameLocks noChangeAspect="1"/>
          </p:cNvGraphicFramePr>
          <p:nvPr/>
        </p:nvGraphicFramePr>
        <p:xfrm>
          <a:off x="1066800" y="2362200"/>
          <a:ext cx="1354667" cy="457200"/>
        </p:xfrm>
        <a:graphic>
          <a:graphicData uri="http://schemas.openxmlformats.org/presentationml/2006/ole">
            <p:oleObj spid="_x0000_s103426" name="Equation" r:id="rId4" imgW="761669" imgH="253890" progId="Equation.3">
              <p:embed/>
            </p:oleObj>
          </a:graphicData>
        </a:graphic>
      </p:graphicFrame>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5" name="Object 3"/>
          <p:cNvGraphicFramePr>
            <a:graphicFrameLocks noChangeAspect="1"/>
          </p:cNvGraphicFramePr>
          <p:nvPr/>
        </p:nvGraphicFramePr>
        <p:xfrm>
          <a:off x="3733800" y="2362200"/>
          <a:ext cx="1354667" cy="457200"/>
        </p:xfrm>
        <a:graphic>
          <a:graphicData uri="http://schemas.openxmlformats.org/presentationml/2006/ole">
            <p:oleObj spid="_x0000_s103427" name="Equation" r:id="rId5" imgW="761669" imgH="253890" progId="Equation.3">
              <p:embed/>
            </p:oleObj>
          </a:graphicData>
        </a:graphic>
      </p:graphicFrame>
      <p:sp>
        <p:nvSpPr>
          <p:cNvPr id="2355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7" name="Object 5"/>
          <p:cNvGraphicFramePr>
            <a:graphicFrameLocks noChangeAspect="1"/>
          </p:cNvGraphicFramePr>
          <p:nvPr/>
        </p:nvGraphicFramePr>
        <p:xfrm>
          <a:off x="2895600" y="2895600"/>
          <a:ext cx="1295400" cy="858203"/>
        </p:xfrm>
        <a:graphic>
          <a:graphicData uri="http://schemas.openxmlformats.org/presentationml/2006/ole">
            <p:oleObj spid="_x0000_s103428" name="Equation" r:id="rId6" imgW="761669" imgH="507780" progId="Equation.3">
              <p:embed/>
            </p:oleObj>
          </a:graphicData>
        </a:graphic>
      </p:graphicFrame>
      <p:sp>
        <p:nvSpPr>
          <p:cNvPr id="2356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9" name="Object 7"/>
          <p:cNvGraphicFramePr>
            <a:graphicFrameLocks noChangeAspect="1"/>
          </p:cNvGraphicFramePr>
          <p:nvPr/>
        </p:nvGraphicFramePr>
        <p:xfrm>
          <a:off x="685800" y="4114800"/>
          <a:ext cx="1619250" cy="457200"/>
        </p:xfrm>
        <a:graphic>
          <a:graphicData uri="http://schemas.openxmlformats.org/presentationml/2006/ole">
            <p:oleObj spid="_x0000_s103429" name="Equation" r:id="rId7" imgW="812447" imgH="228501" progId="Equation.3">
              <p:embed/>
            </p:oleObj>
          </a:graphicData>
        </a:graphic>
      </p:graphicFrame>
      <p:sp>
        <p:nvSpPr>
          <p:cNvPr id="23563"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65"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64" name="Object 12"/>
          <p:cNvGraphicFramePr>
            <a:graphicFrameLocks noChangeAspect="1"/>
          </p:cNvGraphicFramePr>
          <p:nvPr/>
        </p:nvGraphicFramePr>
        <p:xfrm>
          <a:off x="4038600" y="3909753"/>
          <a:ext cx="2743200" cy="814647"/>
        </p:xfrm>
        <a:graphic>
          <a:graphicData uri="http://schemas.openxmlformats.org/presentationml/2006/ole">
            <p:oleObj spid="_x0000_s103430" name="Equation" r:id="rId8" imgW="1587500" imgH="469900" progId="Equation.3">
              <p:embed/>
            </p:oleObj>
          </a:graphicData>
        </a:graphic>
      </p:graphicFrame>
      <p:sp>
        <p:nvSpPr>
          <p:cNvPr id="23566" name="Rectangle 14"/>
          <p:cNvSpPr>
            <a:spLocks noChangeArrowheads="1"/>
          </p:cNvSpPr>
          <p:nvPr/>
        </p:nvSpPr>
        <p:spPr bwMode="auto">
          <a:xfrm>
            <a:off x="0" y="466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68"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67" name="Object 15"/>
          <p:cNvGraphicFramePr>
            <a:graphicFrameLocks noChangeAspect="1"/>
          </p:cNvGraphicFramePr>
          <p:nvPr/>
        </p:nvGraphicFramePr>
        <p:xfrm>
          <a:off x="2514600" y="5334000"/>
          <a:ext cx="1896533" cy="609600"/>
        </p:xfrm>
        <a:graphic>
          <a:graphicData uri="http://schemas.openxmlformats.org/presentationml/2006/ole">
            <p:oleObj spid="_x0000_s103431" name="Equation" r:id="rId9" imgW="799753" imgH="253890" progId="Equation.3">
              <p:embed/>
            </p:oleObj>
          </a:graphicData>
        </a:graphic>
      </p:graphicFrame>
      <p:sp>
        <p:nvSpPr>
          <p:cNvPr id="18" name="Slide Number Placeholder 17"/>
          <p:cNvSpPr>
            <a:spLocks noGrp="1"/>
          </p:cNvSpPr>
          <p:nvPr>
            <p:ph type="sldNum" sz="quarter" idx="12"/>
          </p:nvPr>
        </p:nvSpPr>
        <p:spPr>
          <a:xfrm>
            <a:off x="6781800" y="5791200"/>
            <a:ext cx="2133600" cy="365125"/>
          </a:xfrm>
        </p:spPr>
        <p:txBody>
          <a:bodyPr/>
          <a:lstStyle/>
          <a:p>
            <a:pPr>
              <a:defRPr/>
            </a:pPr>
            <a:fld id="{C21B6E7B-64D6-4E98-9E09-9FB0A1222F75}" type="slidenum">
              <a:rPr lang="en-MY" smtClean="0">
                <a:solidFill>
                  <a:srgbClr val="C00000"/>
                </a:solidFill>
              </a:rPr>
              <a:pPr>
                <a:defRPr/>
              </a:pPr>
              <a:t>19</a:t>
            </a:fld>
            <a:endParaRPr lang="en-MY"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90600"/>
            <a:ext cx="7772400" cy="685800"/>
          </a:xfrm>
        </p:spPr>
        <p:txBody>
          <a:bodyPr/>
          <a:lstStyle/>
          <a:p>
            <a:r>
              <a:rPr lang="en-US" sz="3600" b="1" dirty="0" smtClean="0">
                <a:solidFill>
                  <a:schemeClr val="accent2">
                    <a:lumMod val="75000"/>
                  </a:schemeClr>
                </a:solidFill>
                <a:latin typeface="Times New Roman" pitchFamily="18" charset="0"/>
                <a:cs typeface="Times New Roman" pitchFamily="18" charset="0"/>
              </a:rPr>
              <a:t>Chap 2: Regression Analysis</a:t>
            </a:r>
            <a:r>
              <a:rPr lang="en-US" b="1" dirty="0" smtClean="0">
                <a:solidFill>
                  <a:schemeClr val="accent2">
                    <a:lumMod val="75000"/>
                  </a:schemeClr>
                </a:solidFill>
                <a:latin typeface="Times New Roman" pitchFamily="18" charset="0"/>
              </a:rPr>
              <a:t/>
            </a:r>
            <a:br>
              <a:rPr lang="en-US" b="1" dirty="0" smtClean="0">
                <a:solidFill>
                  <a:schemeClr val="accent2">
                    <a:lumMod val="75000"/>
                  </a:schemeClr>
                </a:solidFill>
                <a:latin typeface="Times New Roman" pitchFamily="18" charset="0"/>
              </a:rPr>
            </a:br>
            <a:endParaRPr lang="en-US" dirty="0"/>
          </a:p>
        </p:txBody>
      </p:sp>
      <p:sp>
        <p:nvSpPr>
          <p:cNvPr id="3" name="Subtitle 2"/>
          <p:cNvSpPr>
            <a:spLocks noGrp="1"/>
          </p:cNvSpPr>
          <p:nvPr>
            <p:ph type="subTitle" idx="1"/>
          </p:nvPr>
        </p:nvSpPr>
        <p:spPr>
          <a:xfrm>
            <a:off x="1295400" y="1600200"/>
            <a:ext cx="7239000" cy="1752600"/>
          </a:xfrm>
        </p:spPr>
        <p:txBody>
          <a:bodyPr/>
          <a:lstStyle/>
          <a:p>
            <a:pPr algn="l"/>
            <a:r>
              <a:rPr lang="en-US" sz="2400" dirty="0" smtClean="0">
                <a:latin typeface="Times New Roman" pitchFamily="18" charset="0"/>
                <a:cs typeface="Times New Roman" pitchFamily="18" charset="0"/>
              </a:rPr>
              <a:t>Outline:</a:t>
            </a:r>
          </a:p>
          <a:p>
            <a:pPr marL="457200" indent="-228600" algn="l">
              <a:buFont typeface="Arial" pitchFamily="34" charset="0"/>
              <a:buChar char="•"/>
            </a:pPr>
            <a:r>
              <a:rPr lang="en-US" sz="2000" dirty="0" smtClean="0">
                <a:latin typeface="Times New Roman" pitchFamily="18" charset="0"/>
                <a:cs typeface="Times New Roman" pitchFamily="18" charset="0"/>
              </a:rPr>
              <a:t>Introduction to linear regression model</a:t>
            </a:r>
          </a:p>
          <a:p>
            <a:pPr marL="457200" indent="-228600" algn="l">
              <a:buFont typeface="Arial" pitchFamily="34" charset="0"/>
              <a:buChar char="•"/>
            </a:pPr>
            <a:r>
              <a:rPr lang="en-US" sz="2000" dirty="0" smtClean="0">
                <a:latin typeface="Times New Roman" pitchFamily="18" charset="0"/>
                <a:cs typeface="Times New Roman" pitchFamily="18" charset="0"/>
              </a:rPr>
              <a:t>Least squares estimation in linear regression models</a:t>
            </a:r>
          </a:p>
          <a:p>
            <a:pPr marL="457200" indent="-228600" algn="l">
              <a:buFont typeface="Arial" pitchFamily="34" charset="0"/>
              <a:buChar char="•"/>
            </a:pPr>
            <a:r>
              <a:rPr lang="en-US" sz="2000" dirty="0" smtClean="0">
                <a:latin typeface="Times New Roman" pitchFamily="18" charset="0"/>
                <a:cs typeface="Times New Roman" pitchFamily="18" charset="0"/>
              </a:rPr>
              <a:t>Estimating the parameter regression by matrix</a:t>
            </a:r>
          </a:p>
          <a:p>
            <a:pPr marL="457200" indent="-228600" algn="l">
              <a:buFont typeface="Arial" pitchFamily="34" charset="0"/>
              <a:buChar char="•"/>
            </a:pPr>
            <a:r>
              <a:rPr lang="en-US" sz="2000" dirty="0" smtClean="0">
                <a:latin typeface="Times New Roman" pitchFamily="18" charset="0"/>
                <a:cs typeface="Times New Roman" pitchFamily="18" charset="0"/>
              </a:rPr>
              <a:t>Test for significance of regression</a:t>
            </a:r>
          </a:p>
          <a:p>
            <a:pPr marL="457200" indent="-228600" algn="l">
              <a:buFont typeface="Arial" pitchFamily="34" charset="0"/>
              <a:buChar char="•"/>
            </a:pPr>
            <a:r>
              <a:rPr lang="en-US" sz="2000" dirty="0" smtClean="0">
                <a:latin typeface="Times New Roman" pitchFamily="18" charset="0"/>
                <a:cs typeface="Times New Roman" pitchFamily="18" charset="0"/>
              </a:rPr>
              <a:t>Tests </a:t>
            </a:r>
            <a:r>
              <a:rPr lang="en-US" sz="2000" dirty="0" smtClean="0">
                <a:latin typeface="Times New Roman" pitchFamily="18" charset="0"/>
                <a:cs typeface="Times New Roman" pitchFamily="18" charset="0"/>
              </a:rPr>
              <a:t>on individual regression coefficients</a:t>
            </a:r>
            <a:endParaRPr lang="en-US" sz="2000" dirty="0" smtClean="0">
              <a:latin typeface="Times New Roman" pitchFamily="18" charset="0"/>
              <a:cs typeface="Times New Roman" pitchFamily="18" charset="0"/>
            </a:endParaRPr>
          </a:p>
          <a:p>
            <a:pPr marL="457200" indent="-228600" algn="l">
              <a:buFont typeface="Arial" pitchFamily="34" charset="0"/>
              <a:buChar char="•"/>
            </a:pPr>
            <a:r>
              <a:rPr lang="en-US" sz="2000" dirty="0" smtClean="0">
                <a:latin typeface="Times New Roman" pitchFamily="18" charset="0"/>
                <a:cs typeface="Times New Roman" pitchFamily="18" charset="0"/>
              </a:rPr>
              <a:t>Multiple regression </a:t>
            </a:r>
          </a:p>
          <a:p>
            <a:pPr marL="457200" indent="-228600" algn="l">
              <a:buFont typeface="Arial" pitchFamily="34" charset="0"/>
              <a:buChar char="•"/>
            </a:pPr>
            <a:r>
              <a:rPr lang="en-US" sz="2000" dirty="0" smtClean="0">
                <a:latin typeface="Times New Roman" pitchFamily="18" charset="0"/>
                <a:cs typeface="Times New Roman" pitchFamily="18" charset="0"/>
              </a:rPr>
              <a:t>Test for significance of </a:t>
            </a:r>
            <a:r>
              <a:rPr lang="en-US" sz="2000" dirty="0" smtClean="0">
                <a:latin typeface="Times New Roman" pitchFamily="18" charset="0"/>
                <a:cs typeface="Times New Roman" pitchFamily="18" charset="0"/>
              </a:rPr>
              <a:t>multiple regression</a:t>
            </a:r>
            <a:endParaRPr lang="en-US" sz="2000" dirty="0" smtClean="0">
              <a:latin typeface="Times New Roman" pitchFamily="18" charset="0"/>
              <a:cs typeface="Times New Roman" pitchFamily="18" charset="0"/>
            </a:endParaRPr>
          </a:p>
          <a:p>
            <a:pPr marL="457200" indent="-228600" algn="l">
              <a:buFont typeface="Arial" pitchFamily="34" charset="0"/>
              <a:buChar char="•"/>
            </a:pPr>
            <a:r>
              <a:rPr lang="en-US" sz="2000" dirty="0" smtClean="0">
                <a:latin typeface="Times New Roman" pitchFamily="18" charset="0"/>
                <a:cs typeface="Times New Roman" pitchFamily="18" charset="0"/>
              </a:rPr>
              <a:t>Tests on individual </a:t>
            </a:r>
            <a:r>
              <a:rPr lang="en-US" sz="2000" dirty="0" smtClean="0">
                <a:latin typeface="Times New Roman" pitchFamily="18" charset="0"/>
                <a:cs typeface="Times New Roman" pitchFamily="18" charset="0"/>
              </a:rPr>
              <a:t>multiple regression </a:t>
            </a:r>
            <a:r>
              <a:rPr lang="en-US" sz="2000" dirty="0" smtClean="0">
                <a:latin typeface="Times New Roman" pitchFamily="18" charset="0"/>
                <a:cs typeface="Times New Roman" pitchFamily="18" charset="0"/>
              </a:rPr>
              <a:t>coefficients</a:t>
            </a:r>
          </a:p>
          <a:p>
            <a:pPr marL="457200" indent="-228600" algn="l">
              <a:buFont typeface="Arial" pitchFamily="34" charset="0"/>
              <a:buChar char="•"/>
            </a:pPr>
            <a:r>
              <a:rPr lang="en-US" sz="2000" dirty="0" smtClean="0">
                <a:latin typeface="Times New Roman" pitchFamily="18" charset="0"/>
                <a:cs typeface="Times New Roman" pitchFamily="18" charset="0"/>
              </a:rPr>
              <a:t>Non-linear regression</a:t>
            </a:r>
          </a:p>
          <a:p>
            <a:pPr marL="457200" indent="-228600" algn="l">
              <a:buFont typeface="Arial" pitchFamily="34" charset="0"/>
              <a:buChar char="•"/>
            </a:pPr>
            <a:r>
              <a:rPr lang="en-US" sz="2000" dirty="0" smtClean="0">
                <a:latin typeface="Times New Roman" pitchFamily="18" charset="0"/>
                <a:cs typeface="Times New Roman" pitchFamily="18" charset="0"/>
              </a:rPr>
              <a:t>Regression models for seasonal time series data</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a:xfrm>
            <a:off x="6934200" y="5791200"/>
            <a:ext cx="1905000" cy="457200"/>
          </a:xfrm>
        </p:spPr>
        <p:txBody>
          <a:bodyPr/>
          <a:lstStyle/>
          <a:p>
            <a:pPr>
              <a:defRPr/>
            </a:pPr>
            <a:fld id="{942F6517-190B-4D34-9A42-DCBF61AFDCBD}" type="slidenum">
              <a:rPr lang="en-US" smtClean="0">
                <a:solidFill>
                  <a:srgbClr val="C00000"/>
                </a:solidFill>
              </a:rPr>
              <a:pPr>
                <a:defRPr/>
              </a:pPr>
              <a:t>2</a:t>
            </a:fld>
            <a:endParaRPr lang="en-US" dirty="0">
              <a:solidFill>
                <a:srgbClr val="C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p:txBody>
          <a:bodyPr/>
          <a:lstStyle/>
          <a:p>
            <a:r>
              <a:rPr lang="en-US" sz="3200" b="1" dirty="0" smtClean="0">
                <a:solidFill>
                  <a:schemeClr val="accent2">
                    <a:lumMod val="75000"/>
                  </a:schemeClr>
                </a:solidFill>
              </a:rPr>
              <a:t>Non-linear regression</a:t>
            </a:r>
          </a:p>
        </p:txBody>
      </p:sp>
      <p:sp>
        <p:nvSpPr>
          <p:cNvPr id="1030" name="Rectangle 3"/>
          <p:cNvSpPr>
            <a:spLocks noGrp="1" noChangeArrowheads="1"/>
          </p:cNvSpPr>
          <p:nvPr>
            <p:ph type="body" sz="half" idx="1"/>
          </p:nvPr>
        </p:nvSpPr>
        <p:spPr>
          <a:xfrm>
            <a:off x="533400" y="990600"/>
            <a:ext cx="8142288" cy="5105400"/>
          </a:xfrm>
        </p:spPr>
        <p:txBody>
          <a:bodyPr>
            <a:normAutofit fontScale="92500" lnSpcReduction="10000"/>
          </a:bodyPr>
          <a:lstStyle/>
          <a:p>
            <a:pPr algn="just">
              <a:lnSpc>
                <a:spcPct val="90000"/>
              </a:lnSpc>
            </a:pPr>
            <a:r>
              <a:rPr lang="en-US" sz="2400" dirty="0" smtClean="0">
                <a:latin typeface="Garamond" pitchFamily="18" charset="0"/>
              </a:rPr>
              <a:t>Linear regression model is suitable when the data shows a linear trend or displays an obvious trend over time. </a:t>
            </a:r>
          </a:p>
          <a:p>
            <a:pPr algn="just">
              <a:lnSpc>
                <a:spcPct val="90000"/>
              </a:lnSpc>
            </a:pPr>
            <a:r>
              <a:rPr lang="en-US" sz="2400" dirty="0" smtClean="0">
                <a:latin typeface="Garamond" pitchFamily="18" charset="0"/>
              </a:rPr>
              <a:t>If the data shows non-linear trend, the non-linear regression models are suitable model to fit  to this data.</a:t>
            </a:r>
          </a:p>
          <a:p>
            <a:pPr marL="342900" lvl="1" indent="-342900" algn="just">
              <a:lnSpc>
                <a:spcPct val="90000"/>
              </a:lnSpc>
              <a:buFont typeface="Arial" pitchFamily="34" charset="0"/>
              <a:buChar char="•"/>
            </a:pPr>
            <a:r>
              <a:rPr lang="en-US" sz="2400" dirty="0" smtClean="0">
                <a:latin typeface="Garamond" pitchFamily="18" charset="0"/>
              </a:rPr>
              <a:t>The parameters of non-linear regression models can be estimated by linear regression by using Log-Transform.</a:t>
            </a:r>
          </a:p>
          <a:p>
            <a:pPr algn="just">
              <a:lnSpc>
                <a:spcPct val="90000"/>
              </a:lnSpc>
            </a:pPr>
            <a:r>
              <a:rPr lang="en-US" sz="2400" dirty="0" smtClean="0">
                <a:latin typeface="Garamond" pitchFamily="18" charset="0"/>
              </a:rPr>
              <a:t>Examples of non-linear regression models are</a:t>
            </a:r>
          </a:p>
          <a:p>
            <a:pPr algn="just">
              <a:lnSpc>
                <a:spcPct val="90000"/>
              </a:lnSpc>
              <a:buNone/>
            </a:pPr>
            <a:r>
              <a:rPr lang="en-US" sz="2400" dirty="0" smtClean="0">
                <a:latin typeface="Garamond" pitchFamily="18" charset="0"/>
              </a:rPr>
              <a:t>	Non-linear Regression		Linear Regression</a:t>
            </a:r>
          </a:p>
          <a:p>
            <a:pPr algn="just">
              <a:lnSpc>
                <a:spcPct val="90000"/>
              </a:lnSpc>
              <a:buNone/>
            </a:pPr>
            <a:r>
              <a:rPr lang="en-US" sz="2400" dirty="0" smtClean="0">
                <a:latin typeface="Garamond" pitchFamily="18" charset="0"/>
              </a:rPr>
              <a:t> 		</a:t>
            </a:r>
            <a:r>
              <a:rPr lang="en-US" sz="2600" dirty="0" smtClean="0">
                <a:latin typeface="Vijaya" pitchFamily="34" charset="0"/>
                <a:cs typeface="Vijaya" pitchFamily="34" charset="0"/>
              </a:rPr>
              <a:t>y = </a:t>
            </a:r>
            <a:r>
              <a:rPr lang="en-US" sz="2600" dirty="0" err="1" smtClean="0">
                <a:latin typeface="Vijaya" pitchFamily="34" charset="0"/>
                <a:cs typeface="Vijaya" pitchFamily="34" charset="0"/>
              </a:rPr>
              <a:t>ax</a:t>
            </a:r>
            <a:r>
              <a:rPr lang="en-US" sz="2600" baseline="30000" dirty="0" err="1" smtClean="0">
                <a:latin typeface="Vijaya" pitchFamily="34" charset="0"/>
                <a:cs typeface="Vijaya" pitchFamily="34" charset="0"/>
              </a:rPr>
              <a:t>b</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ln</a:t>
            </a:r>
            <a:r>
              <a:rPr lang="en-US" sz="2600" dirty="0" smtClean="0">
                <a:latin typeface="Vijaya" pitchFamily="34" charset="0"/>
                <a:cs typeface="Vijaya" pitchFamily="34" charset="0"/>
              </a:rPr>
              <a:t> y </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ln</a:t>
            </a:r>
            <a:r>
              <a:rPr lang="en-US" sz="2600" dirty="0" smtClean="0">
                <a:latin typeface="Vijaya" pitchFamily="34" charset="0"/>
                <a:cs typeface="Vijaya" pitchFamily="34" charset="0"/>
              </a:rPr>
              <a:t> a </a:t>
            </a:r>
            <a:r>
              <a:rPr lang="en-US" sz="2600" dirty="0" smtClean="0">
                <a:latin typeface="Vijaya" pitchFamily="34" charset="0"/>
                <a:cs typeface="Vijaya" pitchFamily="34" charset="0"/>
              </a:rPr>
              <a:t>+ b </a:t>
            </a:r>
            <a:r>
              <a:rPr lang="en-US" sz="2600" dirty="0" err="1" smtClean="0">
                <a:latin typeface="Vijaya" pitchFamily="34" charset="0"/>
                <a:cs typeface="Vijaya" pitchFamily="34" charset="0"/>
              </a:rPr>
              <a:t>lnx</a:t>
            </a:r>
            <a:r>
              <a:rPr lang="en-US" sz="2600" dirty="0" smtClean="0">
                <a:latin typeface="Vijaya" pitchFamily="34" charset="0"/>
                <a:cs typeface="Vijaya" pitchFamily="34" charset="0"/>
              </a:rPr>
              <a:t> 	</a:t>
            </a:r>
          </a:p>
          <a:p>
            <a:pPr algn="just">
              <a:lnSpc>
                <a:spcPct val="90000"/>
              </a:lnSpc>
              <a:buNone/>
            </a:pPr>
            <a:r>
              <a:rPr lang="en-US" sz="2600" dirty="0" smtClean="0">
                <a:latin typeface="Vijaya" pitchFamily="34" charset="0"/>
                <a:cs typeface="Vijaya" pitchFamily="34" charset="0"/>
              </a:rPr>
              <a:t>		y = </a:t>
            </a:r>
            <a:r>
              <a:rPr lang="en-US" sz="2600" dirty="0" err="1" smtClean="0">
                <a:latin typeface="Vijaya" pitchFamily="34" charset="0"/>
                <a:cs typeface="Vijaya" pitchFamily="34" charset="0"/>
              </a:rPr>
              <a:t>ab</a:t>
            </a:r>
            <a:r>
              <a:rPr lang="en-US" sz="2600" baseline="30000" dirty="0" err="1" smtClean="0">
                <a:latin typeface="Vijaya" pitchFamily="34" charset="0"/>
                <a:cs typeface="Vijaya" pitchFamily="34" charset="0"/>
              </a:rPr>
              <a:t>x</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ln</a:t>
            </a:r>
            <a:r>
              <a:rPr lang="en-US" sz="2600" dirty="0" smtClean="0">
                <a:latin typeface="Vijaya" pitchFamily="34" charset="0"/>
                <a:cs typeface="Vijaya" pitchFamily="34" charset="0"/>
              </a:rPr>
              <a:t> y </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ln</a:t>
            </a:r>
            <a:r>
              <a:rPr lang="en-US" sz="2600" dirty="0" smtClean="0">
                <a:latin typeface="Vijaya" pitchFamily="34" charset="0"/>
                <a:cs typeface="Vijaya" pitchFamily="34" charset="0"/>
              </a:rPr>
              <a:t> a </a:t>
            </a:r>
            <a:r>
              <a:rPr lang="en-US" sz="2600" dirty="0" smtClean="0">
                <a:latin typeface="Vijaya" pitchFamily="34" charset="0"/>
                <a:cs typeface="Vijaya" pitchFamily="34" charset="0"/>
              </a:rPr>
              <a:t>+ x </a:t>
            </a:r>
            <a:r>
              <a:rPr lang="en-US" sz="2600" dirty="0" err="1" smtClean="0">
                <a:latin typeface="Vijaya" pitchFamily="34" charset="0"/>
                <a:cs typeface="Vijaya" pitchFamily="34" charset="0"/>
              </a:rPr>
              <a:t>lnb</a:t>
            </a:r>
            <a:r>
              <a:rPr lang="en-US" sz="2600" dirty="0" smtClean="0">
                <a:latin typeface="Vijaya" pitchFamily="34" charset="0"/>
                <a:cs typeface="Vijaya" pitchFamily="34" charset="0"/>
              </a:rPr>
              <a:t> </a:t>
            </a:r>
            <a:r>
              <a:rPr lang="en-US" sz="2600" baseline="30000" dirty="0" smtClean="0">
                <a:latin typeface="Vijaya" pitchFamily="34" charset="0"/>
                <a:cs typeface="Vijaya" pitchFamily="34" charset="0"/>
              </a:rPr>
              <a:t>		</a:t>
            </a:r>
            <a:r>
              <a:rPr lang="en-US" sz="2600" dirty="0" smtClean="0">
                <a:latin typeface="Vijaya" pitchFamily="34" charset="0"/>
                <a:cs typeface="Vijaya" pitchFamily="34" charset="0"/>
              </a:rPr>
              <a:t>y </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ae</a:t>
            </a:r>
            <a:r>
              <a:rPr lang="en-US" sz="2600" baseline="30000" dirty="0" err="1" smtClean="0">
                <a:latin typeface="Vijaya" pitchFamily="34" charset="0"/>
                <a:cs typeface="Vijaya" pitchFamily="34" charset="0"/>
              </a:rPr>
              <a:t>bx</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ln</a:t>
            </a:r>
            <a:r>
              <a:rPr lang="en-US" sz="2600" dirty="0" smtClean="0">
                <a:latin typeface="Vijaya" pitchFamily="34" charset="0"/>
                <a:cs typeface="Vijaya" pitchFamily="34" charset="0"/>
              </a:rPr>
              <a:t> y </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ln</a:t>
            </a:r>
            <a:r>
              <a:rPr lang="en-US" sz="2600" dirty="0" smtClean="0">
                <a:latin typeface="Vijaya" pitchFamily="34" charset="0"/>
                <a:cs typeface="Vijaya" pitchFamily="34" charset="0"/>
              </a:rPr>
              <a:t> a </a:t>
            </a:r>
            <a:r>
              <a:rPr lang="en-US" sz="2600" dirty="0" smtClean="0">
                <a:latin typeface="Vijaya" pitchFamily="34" charset="0"/>
                <a:cs typeface="Vijaya" pitchFamily="34" charset="0"/>
              </a:rPr>
              <a:t>+ </a:t>
            </a:r>
            <a:r>
              <a:rPr lang="en-US" sz="2600" dirty="0" err="1" smtClean="0">
                <a:latin typeface="Vijaya" pitchFamily="34" charset="0"/>
                <a:cs typeface="Vijaya" pitchFamily="34" charset="0"/>
              </a:rPr>
              <a:t>bx</a:t>
            </a:r>
            <a:endParaRPr lang="en-US" sz="2600" baseline="30000" dirty="0" smtClean="0">
              <a:latin typeface="Vijaya" pitchFamily="34" charset="0"/>
              <a:cs typeface="Vijaya" pitchFamily="34" charset="0"/>
            </a:endParaRPr>
          </a:p>
          <a:p>
            <a:pPr algn="just">
              <a:lnSpc>
                <a:spcPct val="90000"/>
              </a:lnSpc>
              <a:buNone/>
            </a:pPr>
            <a:r>
              <a:rPr lang="en-US" sz="2400" dirty="0">
                <a:latin typeface="Garamond" pitchFamily="18" charset="0"/>
              </a:rPr>
              <a:t>	</a:t>
            </a:r>
            <a:endParaRPr lang="en-US" sz="2400" dirty="0" smtClean="0">
              <a:latin typeface="Garamond" pitchFamily="18" charset="0"/>
            </a:endParaRPr>
          </a:p>
          <a:p>
            <a:pPr algn="just">
              <a:lnSpc>
                <a:spcPct val="90000"/>
              </a:lnSpc>
            </a:pPr>
            <a:r>
              <a:rPr lang="en-US" sz="2400" dirty="0" smtClean="0">
                <a:latin typeface="Garamond" pitchFamily="18" charset="0"/>
              </a:rPr>
              <a:t>For data shows curvilinear trend, the high-order polynomial model can be use</a:t>
            </a:r>
          </a:p>
          <a:p>
            <a:pPr algn="just">
              <a:lnSpc>
                <a:spcPct val="90000"/>
              </a:lnSpc>
              <a:buNone/>
            </a:pPr>
            <a:r>
              <a:rPr lang="en-US" sz="2400" dirty="0" smtClean="0">
                <a:latin typeface="Garamond" pitchFamily="18" charset="0"/>
              </a:rPr>
              <a:t>	</a:t>
            </a:r>
          </a:p>
        </p:txBody>
      </p:sp>
      <p:graphicFrame>
        <p:nvGraphicFramePr>
          <p:cNvPr id="6" name="Object 5"/>
          <p:cNvGraphicFramePr>
            <a:graphicFrameLocks noChangeAspect="1"/>
          </p:cNvGraphicFramePr>
          <p:nvPr/>
        </p:nvGraphicFramePr>
        <p:xfrm>
          <a:off x="2743200" y="5181600"/>
          <a:ext cx="3113314" cy="457200"/>
        </p:xfrm>
        <a:graphic>
          <a:graphicData uri="http://schemas.openxmlformats.org/presentationml/2006/ole">
            <p:oleObj spid="_x0000_s111618" name="Equation" r:id="rId3" imgW="1815840" imgH="266400" progId="Equation.3">
              <p:embed/>
            </p:oleObj>
          </a:graphicData>
        </a:graphic>
      </p:graphicFrame>
      <p:sp>
        <p:nvSpPr>
          <p:cNvPr id="5" name="Slide Number Placeholder 4"/>
          <p:cNvSpPr>
            <a:spLocks noGrp="1"/>
          </p:cNvSpPr>
          <p:nvPr>
            <p:ph type="sldNum" sz="quarter" idx="12"/>
          </p:nvPr>
        </p:nvSpPr>
        <p:spPr>
          <a:xfrm>
            <a:off x="6705600" y="5791200"/>
            <a:ext cx="2133600" cy="365125"/>
          </a:xfrm>
        </p:spPr>
        <p:txBody>
          <a:bodyPr/>
          <a:lstStyle/>
          <a:p>
            <a:pPr>
              <a:defRPr/>
            </a:pPr>
            <a:fld id="{E95623C9-2AE8-405C-8783-16FFAE43963A}" type="slidenum">
              <a:rPr lang="en-US" smtClean="0">
                <a:solidFill>
                  <a:srgbClr val="C00000"/>
                </a:solidFill>
              </a:rPr>
              <a:pPr>
                <a:defRPr/>
              </a:pPr>
              <a:t>20</a:t>
            </a:fld>
            <a:endParaRPr lang="en-US" dirty="0">
              <a:solidFill>
                <a:srgbClr val="C00000"/>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rtlCol="0">
            <a:noAutofit/>
          </a:bodyPr>
          <a:lstStyle/>
          <a:p>
            <a:pPr fontAlgn="auto">
              <a:spcAft>
                <a:spcPts val="0"/>
              </a:spcAft>
              <a:defRPr/>
            </a:pPr>
            <a:r>
              <a:rPr lang="en-US" sz="3200" b="1" dirty="0" smtClean="0">
                <a:solidFill>
                  <a:schemeClr val="accent2">
                    <a:lumMod val="75000"/>
                  </a:schemeClr>
                </a:solidFill>
                <a:latin typeface="Times New Roman" pitchFamily="18" charset="0"/>
                <a:cs typeface="Times New Roman" pitchFamily="18" charset="0"/>
              </a:rPr>
              <a:t>Regression Models For Seasonal Time Series Data</a:t>
            </a:r>
            <a:endParaRPr lang="tr-TR" sz="3200" b="1" dirty="0">
              <a:latin typeface="Times New Roman" pitchFamily="18" charset="0"/>
              <a:cs typeface="Times New Roman" pitchFamily="18" charset="0"/>
            </a:endParaRPr>
          </a:p>
        </p:txBody>
      </p:sp>
      <p:sp>
        <p:nvSpPr>
          <p:cNvPr id="5124" name="Content Placeholder 2"/>
          <p:cNvSpPr>
            <a:spLocks noGrp="1"/>
          </p:cNvSpPr>
          <p:nvPr>
            <p:ph idx="1"/>
          </p:nvPr>
        </p:nvSpPr>
        <p:spPr/>
        <p:txBody>
          <a:bodyPr/>
          <a:lstStyle/>
          <a:p>
            <a:pPr marL="0" indent="0" eaLnBrk="1" hangingPunct="1">
              <a:buNone/>
            </a:pPr>
            <a:r>
              <a:rPr lang="en-US" sz="2800" dirty="0" smtClean="0">
                <a:latin typeface="Garamond" pitchFamily="18" charset="0"/>
              </a:rPr>
              <a:t>If a variable </a:t>
            </a:r>
            <a:r>
              <a:rPr lang="en-US" sz="2800" dirty="0" smtClean="0">
                <a:latin typeface="Garamond" pitchFamily="18" charset="0"/>
                <a:cs typeface="Times New Roman" pitchFamily="18" charset="0"/>
              </a:rPr>
              <a:t>Y</a:t>
            </a:r>
            <a:r>
              <a:rPr lang="en-US" sz="2800" dirty="0" smtClean="0">
                <a:latin typeface="Garamond" pitchFamily="18" charset="0"/>
              </a:rPr>
              <a:t> exhibits both trend and seasonality, the trend model with the seasonal model are used. The model is given by</a:t>
            </a:r>
          </a:p>
          <a:p>
            <a:pPr eaLnBrk="1" hangingPunct="1"/>
            <a:endParaRPr lang="en-US" dirty="0" smtClean="0">
              <a:latin typeface="Garamond" pitchFamily="18" charset="0"/>
            </a:endParaRPr>
          </a:p>
          <a:p>
            <a:pPr eaLnBrk="1" hangingPunct="1">
              <a:buNone/>
            </a:pPr>
            <a:endParaRPr lang="en-US" dirty="0" smtClean="0">
              <a:latin typeface="Garamond" pitchFamily="18" charset="0"/>
            </a:endParaRPr>
          </a:p>
          <a:p>
            <a:pPr eaLnBrk="1" hangingPunct="1">
              <a:buNone/>
            </a:pPr>
            <a:r>
              <a:rPr lang="en-US" sz="2800" dirty="0" smtClean="0">
                <a:latin typeface="Garamond" pitchFamily="18" charset="0"/>
              </a:rPr>
              <a:t>where</a:t>
            </a:r>
          </a:p>
        </p:txBody>
      </p:sp>
      <p:graphicFrame>
        <p:nvGraphicFramePr>
          <p:cNvPr id="5122" name="Object 2"/>
          <p:cNvGraphicFramePr>
            <a:graphicFrameLocks noChangeAspect="1"/>
          </p:cNvGraphicFramePr>
          <p:nvPr/>
        </p:nvGraphicFramePr>
        <p:xfrm>
          <a:off x="2590800" y="2743200"/>
          <a:ext cx="3810000" cy="1154032"/>
        </p:xfrm>
        <a:graphic>
          <a:graphicData uri="http://schemas.openxmlformats.org/presentationml/2006/ole">
            <p:oleObj spid="_x0000_s112642" name="Equation" r:id="rId3" imgW="1384200" imgH="419040" progId="Equation.3">
              <p:embed/>
            </p:oleObj>
          </a:graphicData>
        </a:graphic>
      </p:graphicFrame>
      <p:graphicFrame>
        <p:nvGraphicFramePr>
          <p:cNvPr id="96260" name="Object 7"/>
          <p:cNvGraphicFramePr>
            <a:graphicFrameLocks noChangeAspect="1"/>
          </p:cNvGraphicFramePr>
          <p:nvPr/>
        </p:nvGraphicFramePr>
        <p:xfrm>
          <a:off x="1905000" y="4343400"/>
          <a:ext cx="4648200" cy="971786"/>
        </p:xfrm>
        <a:graphic>
          <a:graphicData uri="http://schemas.openxmlformats.org/presentationml/2006/ole">
            <p:oleObj spid="_x0000_s112643" name="Equation" r:id="rId4" imgW="2184120" imgH="457200" progId="Equation.3">
              <p:embed/>
            </p:oleObj>
          </a:graphicData>
        </a:graphic>
      </p:graphicFrame>
      <p:sp>
        <p:nvSpPr>
          <p:cNvPr id="6" name="Slide Number Placeholder 5"/>
          <p:cNvSpPr>
            <a:spLocks noGrp="1"/>
          </p:cNvSpPr>
          <p:nvPr>
            <p:ph type="sldNum" sz="quarter" idx="12"/>
          </p:nvPr>
        </p:nvSpPr>
        <p:spPr>
          <a:xfrm>
            <a:off x="6781800" y="5791200"/>
            <a:ext cx="2133600" cy="365125"/>
          </a:xfrm>
        </p:spPr>
        <p:txBody>
          <a:bodyPr/>
          <a:lstStyle/>
          <a:p>
            <a:pPr>
              <a:defRPr/>
            </a:pPr>
            <a:fld id="{C21B6E7B-64D6-4E98-9E09-9FB0A1222F75}" type="slidenum">
              <a:rPr lang="en-MY" smtClean="0">
                <a:solidFill>
                  <a:srgbClr val="C00000"/>
                </a:solidFill>
              </a:rPr>
              <a:pPr>
                <a:defRPr/>
              </a:pPr>
              <a:t>21</a:t>
            </a:fld>
            <a:endParaRPr lang="en-MY" dirty="0">
              <a:solidFill>
                <a:srgbClr val="C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Content Placeholder 2"/>
          <p:cNvSpPr>
            <a:spLocks noGrp="1"/>
          </p:cNvSpPr>
          <p:nvPr>
            <p:ph idx="1"/>
          </p:nvPr>
        </p:nvSpPr>
        <p:spPr>
          <a:xfrm>
            <a:off x="457200" y="990600"/>
            <a:ext cx="8229600" cy="5135563"/>
          </a:xfrm>
        </p:spPr>
        <p:txBody>
          <a:bodyPr/>
          <a:lstStyle/>
          <a:p>
            <a:pPr marL="0" indent="0" eaLnBrk="1" hangingPunct="1">
              <a:buNone/>
            </a:pPr>
            <a:r>
              <a:rPr lang="en-US" sz="2800" dirty="0" smtClean="0">
                <a:latin typeface="Garamond" pitchFamily="18" charset="0"/>
              </a:rPr>
              <a:t>If the series shows no trend and pure seasonal,  the dummy model is given by:</a:t>
            </a:r>
          </a:p>
          <a:p>
            <a:pPr eaLnBrk="1" hangingPunct="1">
              <a:buFont typeface="Arial" pitchFamily="34" charset="0"/>
              <a:buChar char="•"/>
            </a:pPr>
            <a:endParaRPr lang="en-US" sz="2800" dirty="0" smtClean="0">
              <a:latin typeface="Garamond" pitchFamily="18" charset="0"/>
            </a:endParaRPr>
          </a:p>
          <a:p>
            <a:pPr eaLnBrk="1" hangingPunct="1">
              <a:buFont typeface="Arial" pitchFamily="34" charset="0"/>
              <a:buChar char="•"/>
            </a:pPr>
            <a:endParaRPr lang="en-US" sz="2800" dirty="0" smtClean="0">
              <a:latin typeface="Garamond" pitchFamily="18" charset="0"/>
            </a:endParaRPr>
          </a:p>
          <a:p>
            <a:pPr marL="0" indent="0">
              <a:buNone/>
            </a:pPr>
            <a:r>
              <a:rPr lang="en-US" sz="2800" dirty="0" smtClean="0">
                <a:latin typeface="Garamond" pitchFamily="18" charset="0"/>
              </a:rPr>
              <a:t>If the series shows curvilinear trend and pure seasonal,  the dummy model is given by:</a:t>
            </a:r>
          </a:p>
          <a:p>
            <a:pPr eaLnBrk="1" hangingPunct="1">
              <a:buNone/>
            </a:pPr>
            <a:endParaRPr lang="en-US" sz="2800" dirty="0" smtClean="0">
              <a:latin typeface="+mj-lt"/>
            </a:endParaRPr>
          </a:p>
        </p:txBody>
      </p:sp>
      <p:graphicFrame>
        <p:nvGraphicFramePr>
          <p:cNvPr id="4098" name="Object 2"/>
          <p:cNvGraphicFramePr>
            <a:graphicFrameLocks noChangeAspect="1"/>
          </p:cNvGraphicFramePr>
          <p:nvPr/>
        </p:nvGraphicFramePr>
        <p:xfrm>
          <a:off x="2743200" y="1981200"/>
          <a:ext cx="2286000" cy="1019433"/>
        </p:xfrm>
        <a:graphic>
          <a:graphicData uri="http://schemas.openxmlformats.org/presentationml/2006/ole">
            <p:oleObj spid="_x0000_s95234" name="Equation" r:id="rId3" imgW="939600" imgH="419040" progId="Equation.3">
              <p:embed/>
            </p:oleObj>
          </a:graphicData>
        </a:graphic>
      </p:graphicFrame>
      <p:graphicFrame>
        <p:nvGraphicFramePr>
          <p:cNvPr id="95235" name="Object 2"/>
          <p:cNvGraphicFramePr>
            <a:graphicFrameLocks noChangeAspect="1"/>
          </p:cNvGraphicFramePr>
          <p:nvPr/>
        </p:nvGraphicFramePr>
        <p:xfrm>
          <a:off x="2209800" y="4191000"/>
          <a:ext cx="3810000" cy="927072"/>
        </p:xfrm>
        <a:graphic>
          <a:graphicData uri="http://schemas.openxmlformats.org/presentationml/2006/ole">
            <p:oleObj spid="_x0000_s95235" name="Equation" r:id="rId4" imgW="1879560" imgH="457200" progId="Equation.3">
              <p:embed/>
            </p:oleObj>
          </a:graphicData>
        </a:graphic>
      </p:graphicFrame>
      <p:sp>
        <p:nvSpPr>
          <p:cNvPr id="6" name="Slide Number Placeholder 5"/>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rgbClr val="C00000"/>
                </a:solidFill>
              </a:rPr>
              <a:pPr>
                <a:defRPr/>
              </a:pPr>
              <a:t>22</a:t>
            </a:fld>
            <a:endParaRPr lang="en-MY" dirty="0">
              <a:solidFill>
                <a:srgbClr val="C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447800"/>
            <a:ext cx="5486400" cy="4724400"/>
          </a:xfrm>
        </p:spPr>
        <p:txBody>
          <a:bodyPr>
            <a:normAutofit fontScale="90000"/>
          </a:bodyPr>
          <a:lstStyle/>
          <a:p>
            <a:pPr eaLnBrk="1" fontAlgn="auto" hangingPunct="1">
              <a:spcAft>
                <a:spcPts val="0"/>
              </a:spcAft>
              <a:defRPr/>
            </a:pPr>
            <a:r>
              <a:rPr lang="en-US" dirty="0" smtClean="0"/>
              <a:t/>
            </a:r>
            <a:br>
              <a:rPr lang="en-US" dirty="0" smtClean="0"/>
            </a:br>
            <a:r>
              <a:rPr lang="en-US" dirty="0" smtClean="0"/>
              <a:t/>
            </a:r>
            <a:br>
              <a:rPr lang="en-US" dirty="0" smtClean="0"/>
            </a:br>
            <a:r>
              <a:rPr lang="en-US" dirty="0" smtClean="0"/>
              <a:t/>
            </a:r>
            <a:br>
              <a:rPr lang="en-US" dirty="0" smtClean="0"/>
            </a:br>
            <a:r>
              <a:rPr lang="en-US" sz="2200" dirty="0" smtClean="0">
                <a:latin typeface="Garamond" pitchFamily="18" charset="0"/>
              </a:rPr>
              <a:t>Data below shows the sales of car for 16 periods.</a:t>
            </a:r>
            <a:br>
              <a:rPr lang="en-US" sz="22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
            </a:r>
            <a:br>
              <a:rPr lang="en-US" sz="2000" dirty="0" smtClean="0">
                <a:latin typeface="Garamond" pitchFamily="18" charset="0"/>
              </a:rPr>
            </a:br>
            <a:r>
              <a:rPr lang="en-US" sz="2000" dirty="0" smtClean="0">
                <a:latin typeface="Garamond" pitchFamily="18" charset="0"/>
              </a:rPr>
              <a:t>Using the seasonal dummy model to fit the data.</a:t>
            </a:r>
            <a:br>
              <a:rPr lang="en-US" sz="2000" dirty="0" smtClean="0">
                <a:latin typeface="Garamond" pitchFamily="18" charset="0"/>
              </a:rPr>
            </a:br>
            <a:r>
              <a:rPr lang="en-US" sz="2200" dirty="0" smtClean="0">
                <a:latin typeface="Garamond" pitchFamily="18" charset="0"/>
              </a:rPr>
              <a:t/>
            </a:r>
            <a:br>
              <a:rPr lang="en-US" sz="2200" dirty="0" smtClean="0">
                <a:latin typeface="Garamond" pitchFamily="18" charset="0"/>
              </a:rPr>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s-ES" sz="2400" dirty="0" smtClean="0"/>
              <a:t/>
            </a:r>
            <a:br>
              <a:rPr lang="es-ES" sz="2400" dirty="0" smtClean="0"/>
            </a:br>
            <a:r>
              <a:rPr lang="es-ES" sz="2400" dirty="0" smtClean="0"/>
              <a:t/>
            </a:r>
            <a:br>
              <a:rPr lang="es-ES" sz="2400" dirty="0" smtClean="0"/>
            </a:br>
            <a:endParaRPr lang="en-US" sz="2200" dirty="0"/>
          </a:p>
        </p:txBody>
      </p:sp>
      <p:graphicFrame>
        <p:nvGraphicFramePr>
          <p:cNvPr id="4" name="Table 3"/>
          <p:cNvGraphicFramePr>
            <a:graphicFrameLocks noGrp="1"/>
          </p:cNvGraphicFramePr>
          <p:nvPr/>
        </p:nvGraphicFramePr>
        <p:xfrm>
          <a:off x="1676400" y="1752600"/>
          <a:ext cx="1447800" cy="3839360"/>
        </p:xfrm>
        <a:graphic>
          <a:graphicData uri="http://schemas.openxmlformats.org/drawingml/2006/table">
            <a:tbl>
              <a:tblPr/>
              <a:tblGrid>
                <a:gridCol w="925221"/>
                <a:gridCol w="522579"/>
              </a:tblGrid>
              <a:tr h="222820">
                <a:tc>
                  <a:txBody>
                    <a:bodyPr/>
                    <a:lstStyle/>
                    <a:p>
                      <a:pPr algn="ctr" fontAlgn="b"/>
                      <a:r>
                        <a:rPr lang="en-US" sz="1400" b="1" i="0" u="none" strike="noStrike" dirty="0">
                          <a:latin typeface="Times New Roman"/>
                        </a:rPr>
                        <a:t>Period</a:t>
                      </a:r>
                    </a:p>
                  </a:txBody>
                  <a:tcPr marL="9525" marR="9525" marT="9525" marB="0" anchor="b">
                    <a:lnL>
                      <a:noFill/>
                    </a:lnL>
                    <a:lnR>
                      <a:noFill/>
                    </a:lnR>
                    <a:lnT>
                      <a:noFill/>
                    </a:lnT>
                    <a:lnB>
                      <a:noFill/>
                    </a:lnB>
                  </a:tcPr>
                </a:tc>
                <a:tc>
                  <a:txBody>
                    <a:bodyPr/>
                    <a:lstStyle/>
                    <a:p>
                      <a:pPr algn="ctr" fontAlgn="b"/>
                      <a:r>
                        <a:rPr lang="en-US" sz="1400" b="1" i="0" u="none" strike="noStrike" dirty="0">
                          <a:latin typeface="Times New Roman"/>
                        </a:rPr>
                        <a:t>Sales</a:t>
                      </a:r>
                    </a:p>
                  </a:txBody>
                  <a:tcPr marL="9525" marR="9525" marT="9525" marB="0" anchor="b">
                    <a:lnL>
                      <a:noFill/>
                    </a:lnL>
                    <a:lnR>
                      <a:noFill/>
                    </a:lnR>
                    <a:lnT>
                      <a:noFill/>
                    </a:lnT>
                    <a:lnB>
                      <a:noFill/>
                    </a:lnB>
                  </a:tcPr>
                </a:tc>
              </a:tr>
              <a:tr h="232948">
                <a:tc>
                  <a:txBody>
                    <a:bodyPr/>
                    <a:lstStyle/>
                    <a:p>
                      <a:pPr algn="ctr" fontAlgn="b"/>
                      <a:r>
                        <a:rPr lang="en-US" sz="1400" b="0" i="0" u="none" strike="noStrike" dirty="0">
                          <a:latin typeface="新細明體"/>
                        </a:rPr>
                        <a:t>1</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7</a:t>
                      </a:r>
                    </a:p>
                  </a:txBody>
                  <a:tcPr marL="9525" marR="9525" marT="9525" marB="0" anchor="b">
                    <a:lnL>
                      <a:noFill/>
                    </a:lnL>
                    <a:lnR>
                      <a:noFill/>
                    </a:lnR>
                    <a:lnT>
                      <a:noFill/>
                    </a:lnT>
                    <a:lnB>
                      <a:noFill/>
                    </a:lnB>
                  </a:tcPr>
                </a:tc>
              </a:tr>
              <a:tr h="222820">
                <a:tc>
                  <a:txBody>
                    <a:bodyPr/>
                    <a:lstStyle/>
                    <a:p>
                      <a:pPr algn="ctr" fontAlgn="b"/>
                      <a:r>
                        <a:rPr lang="en-US" sz="1400" b="0" i="0" u="none" strike="noStrike" dirty="0">
                          <a:latin typeface="新細明體"/>
                        </a:rPr>
                        <a:t>2</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11</a:t>
                      </a:r>
                    </a:p>
                  </a:txBody>
                  <a:tcPr marL="9525" marR="9525" marT="9525" marB="0" anchor="b">
                    <a:lnL>
                      <a:noFill/>
                    </a:lnL>
                    <a:lnR>
                      <a:noFill/>
                    </a:lnR>
                    <a:lnT>
                      <a:noFill/>
                    </a:lnT>
                    <a:lnB>
                      <a:noFill/>
                    </a:lnB>
                  </a:tcPr>
                </a:tc>
              </a:tr>
              <a:tr h="222820">
                <a:tc>
                  <a:txBody>
                    <a:bodyPr/>
                    <a:lstStyle/>
                    <a:p>
                      <a:pPr algn="ctr" fontAlgn="b"/>
                      <a:r>
                        <a:rPr lang="en-US" sz="1400" b="0" i="0" u="none" strike="noStrike" dirty="0">
                          <a:latin typeface="新細明體"/>
                        </a:rPr>
                        <a:t>3</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12</a:t>
                      </a:r>
                    </a:p>
                  </a:txBody>
                  <a:tcPr marL="9525" marR="9525" marT="9525" marB="0" anchor="b">
                    <a:lnL>
                      <a:noFill/>
                    </a:lnL>
                    <a:lnR>
                      <a:noFill/>
                    </a:lnR>
                    <a:lnT>
                      <a:noFill/>
                    </a:lnT>
                    <a:lnB>
                      <a:noFill/>
                    </a:lnB>
                  </a:tcPr>
                </a:tc>
              </a:tr>
              <a:tr h="222820">
                <a:tc>
                  <a:txBody>
                    <a:bodyPr/>
                    <a:lstStyle/>
                    <a:p>
                      <a:pPr algn="ctr" fontAlgn="b"/>
                      <a:r>
                        <a:rPr lang="en-US" sz="1400" b="0" i="0" u="none" strike="noStrike" dirty="0">
                          <a:latin typeface="新細明體"/>
                        </a:rPr>
                        <a:t>4</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17</a:t>
                      </a:r>
                    </a:p>
                  </a:txBody>
                  <a:tcPr marL="9525" marR="9525" marT="9525" marB="0" anchor="b">
                    <a:lnL>
                      <a:noFill/>
                    </a:lnL>
                    <a:lnR>
                      <a:noFill/>
                    </a:lnR>
                    <a:lnT>
                      <a:noFill/>
                    </a:lnT>
                    <a:lnB>
                      <a:noFill/>
                    </a:lnB>
                  </a:tcPr>
                </a:tc>
              </a:tr>
              <a:tr h="222820">
                <a:tc>
                  <a:txBody>
                    <a:bodyPr/>
                    <a:lstStyle/>
                    <a:p>
                      <a:pPr algn="ctr" fontAlgn="b"/>
                      <a:r>
                        <a:rPr lang="en-US" sz="1400" b="0" i="0" u="none" strike="noStrike" dirty="0">
                          <a:latin typeface="新細明體"/>
                        </a:rPr>
                        <a:t>5</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8</a:t>
                      </a:r>
                    </a:p>
                  </a:txBody>
                  <a:tcPr marL="9525" marR="9525" marT="9525" marB="0" anchor="b">
                    <a:lnL>
                      <a:noFill/>
                    </a:lnL>
                    <a:lnR>
                      <a:noFill/>
                    </a:lnR>
                    <a:lnT>
                      <a:noFill/>
                    </a:lnT>
                    <a:lnB>
                      <a:noFill/>
                    </a:lnB>
                  </a:tcPr>
                </a:tc>
              </a:tr>
              <a:tr h="222820">
                <a:tc>
                  <a:txBody>
                    <a:bodyPr/>
                    <a:lstStyle/>
                    <a:p>
                      <a:pPr algn="ctr" fontAlgn="b"/>
                      <a:r>
                        <a:rPr lang="en-US" sz="1400" b="0" i="0" u="none" strike="noStrike" dirty="0">
                          <a:latin typeface="新細明體"/>
                        </a:rPr>
                        <a:t>6</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11</a:t>
                      </a:r>
                    </a:p>
                  </a:txBody>
                  <a:tcPr marL="9525" marR="9525" marT="9525" marB="0" anchor="b">
                    <a:lnL>
                      <a:noFill/>
                    </a:lnL>
                    <a:lnR>
                      <a:noFill/>
                    </a:lnR>
                    <a:lnT>
                      <a:noFill/>
                    </a:lnT>
                    <a:lnB>
                      <a:noFill/>
                    </a:lnB>
                  </a:tcPr>
                </a:tc>
              </a:tr>
              <a:tr h="232948">
                <a:tc>
                  <a:txBody>
                    <a:bodyPr/>
                    <a:lstStyle/>
                    <a:p>
                      <a:pPr algn="ctr" fontAlgn="b"/>
                      <a:r>
                        <a:rPr lang="en-US" sz="1400" b="0" i="0" u="none" strike="noStrike" dirty="0">
                          <a:latin typeface="新細明體"/>
                        </a:rPr>
                        <a:t>7</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13</a:t>
                      </a:r>
                    </a:p>
                  </a:txBody>
                  <a:tcPr marL="9525" marR="9525" marT="9525" marB="0" anchor="b">
                    <a:lnL>
                      <a:noFill/>
                    </a:lnL>
                    <a:lnR>
                      <a:noFill/>
                    </a:lnR>
                    <a:lnT>
                      <a:noFill/>
                    </a:lnT>
                    <a:lnB>
                      <a:noFill/>
                    </a:lnB>
                  </a:tcPr>
                </a:tc>
              </a:tr>
              <a:tr h="222820">
                <a:tc>
                  <a:txBody>
                    <a:bodyPr/>
                    <a:lstStyle/>
                    <a:p>
                      <a:pPr algn="ctr" fontAlgn="b"/>
                      <a:r>
                        <a:rPr lang="en-US" sz="1400" b="0" i="0" u="none" strike="noStrike" dirty="0">
                          <a:latin typeface="新細明體"/>
                        </a:rPr>
                        <a:t>8</a:t>
                      </a:r>
                    </a:p>
                  </a:txBody>
                  <a:tcPr marL="9525" marR="9525" marT="9525" marB="0" anchor="b">
                    <a:lnL>
                      <a:noFill/>
                    </a:lnL>
                    <a:lnR>
                      <a:noFill/>
                    </a:lnR>
                    <a:lnT>
                      <a:noFill/>
                    </a:lnT>
                    <a:lnB>
                      <a:noFill/>
                    </a:lnB>
                  </a:tcPr>
                </a:tc>
                <a:tc>
                  <a:txBody>
                    <a:bodyPr/>
                    <a:lstStyle/>
                    <a:p>
                      <a:pPr algn="ctr" rtl="0" fontAlgn="b"/>
                      <a:r>
                        <a:rPr lang="en-US" sz="1400" b="0" i="0" u="none" strike="noStrike">
                          <a:solidFill>
                            <a:srgbClr val="000000"/>
                          </a:solidFill>
                          <a:latin typeface="Calibri"/>
                        </a:rPr>
                        <a:t>19</a:t>
                      </a:r>
                    </a:p>
                  </a:txBody>
                  <a:tcPr marL="9525" marR="9525" marT="9525" marB="0" anchor="b">
                    <a:lnL>
                      <a:noFill/>
                    </a:lnL>
                    <a:lnR>
                      <a:noFill/>
                    </a:lnR>
                    <a:lnT>
                      <a:noFill/>
                    </a:lnT>
                    <a:lnB>
                      <a:noFill/>
                    </a:lnB>
                  </a:tcPr>
                </a:tc>
              </a:tr>
              <a:tr h="232948">
                <a:tc>
                  <a:txBody>
                    <a:bodyPr/>
                    <a:lstStyle/>
                    <a:p>
                      <a:pPr algn="ctr" fontAlgn="b"/>
                      <a:r>
                        <a:rPr lang="en-US" sz="1400" b="0" i="0" u="none" strike="noStrike" dirty="0">
                          <a:latin typeface="新細明體"/>
                        </a:rPr>
                        <a:t>9</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8</a:t>
                      </a:r>
                    </a:p>
                  </a:txBody>
                  <a:tcPr marL="9525" marR="9525" marT="9525" marB="0" anchor="b">
                    <a:lnL>
                      <a:noFill/>
                    </a:lnL>
                    <a:lnR>
                      <a:noFill/>
                    </a:lnR>
                    <a:lnT>
                      <a:noFill/>
                    </a:lnT>
                    <a:lnB>
                      <a:noFill/>
                    </a:lnB>
                  </a:tcPr>
                </a:tc>
              </a:tr>
              <a:tr h="222820">
                <a:tc>
                  <a:txBody>
                    <a:bodyPr/>
                    <a:lstStyle/>
                    <a:p>
                      <a:pPr algn="ctr" fontAlgn="b"/>
                      <a:r>
                        <a:rPr lang="en-US" sz="1400" b="0" i="0" u="none" strike="noStrike" dirty="0">
                          <a:latin typeface="新細明體"/>
                        </a:rPr>
                        <a:t>10</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12</a:t>
                      </a:r>
                    </a:p>
                  </a:txBody>
                  <a:tcPr marL="9525" marR="9525" marT="9525" marB="0" anchor="b">
                    <a:lnL>
                      <a:noFill/>
                    </a:lnL>
                    <a:lnR>
                      <a:noFill/>
                    </a:lnR>
                    <a:lnT>
                      <a:noFill/>
                    </a:lnT>
                    <a:lnB>
                      <a:noFill/>
                    </a:lnB>
                  </a:tcPr>
                </a:tc>
              </a:tr>
              <a:tr h="222820">
                <a:tc>
                  <a:txBody>
                    <a:bodyPr/>
                    <a:lstStyle/>
                    <a:p>
                      <a:pPr algn="ctr" fontAlgn="b"/>
                      <a:r>
                        <a:rPr lang="en-US" sz="1400" b="0" i="0" u="none" strike="noStrike">
                          <a:latin typeface="新細明體"/>
                        </a:rPr>
                        <a:t>11</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13</a:t>
                      </a:r>
                    </a:p>
                  </a:txBody>
                  <a:tcPr marL="9525" marR="9525" marT="9525" marB="0" anchor="b">
                    <a:lnL>
                      <a:noFill/>
                    </a:lnL>
                    <a:lnR>
                      <a:noFill/>
                    </a:lnR>
                    <a:lnT>
                      <a:noFill/>
                    </a:lnT>
                    <a:lnB>
                      <a:noFill/>
                    </a:lnB>
                  </a:tcPr>
                </a:tc>
              </a:tr>
              <a:tr h="222820">
                <a:tc>
                  <a:txBody>
                    <a:bodyPr/>
                    <a:lstStyle/>
                    <a:p>
                      <a:pPr algn="ctr" fontAlgn="b"/>
                      <a:r>
                        <a:rPr lang="en-US" sz="1400" b="0" i="0" u="none" strike="noStrike">
                          <a:latin typeface="新細明體"/>
                        </a:rPr>
                        <a:t>12</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20</a:t>
                      </a:r>
                    </a:p>
                  </a:txBody>
                  <a:tcPr marL="9525" marR="9525" marT="9525" marB="0" anchor="b">
                    <a:lnL>
                      <a:noFill/>
                    </a:lnL>
                    <a:lnR>
                      <a:noFill/>
                    </a:lnR>
                    <a:lnT>
                      <a:noFill/>
                    </a:lnT>
                    <a:lnB>
                      <a:noFill/>
                    </a:lnB>
                  </a:tcPr>
                </a:tc>
              </a:tr>
              <a:tr h="232948">
                <a:tc>
                  <a:txBody>
                    <a:bodyPr/>
                    <a:lstStyle/>
                    <a:p>
                      <a:pPr algn="ctr" fontAlgn="b"/>
                      <a:r>
                        <a:rPr lang="en-US" sz="1400" b="0" i="0" u="none" strike="noStrike">
                          <a:latin typeface="新細明體"/>
                        </a:rPr>
                        <a:t>13</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8</a:t>
                      </a:r>
                    </a:p>
                  </a:txBody>
                  <a:tcPr marL="9525" marR="9525" marT="9525" marB="0" anchor="b">
                    <a:lnL>
                      <a:noFill/>
                    </a:lnL>
                    <a:lnR>
                      <a:noFill/>
                    </a:lnR>
                    <a:lnT>
                      <a:noFill/>
                    </a:lnT>
                    <a:lnB>
                      <a:noFill/>
                    </a:lnB>
                  </a:tcPr>
                </a:tc>
              </a:tr>
              <a:tr h="232948">
                <a:tc>
                  <a:txBody>
                    <a:bodyPr/>
                    <a:lstStyle/>
                    <a:p>
                      <a:pPr algn="ctr" fontAlgn="b"/>
                      <a:r>
                        <a:rPr lang="en-US" sz="1400" b="0" i="0" u="none" strike="noStrike">
                          <a:latin typeface="新細明體"/>
                        </a:rPr>
                        <a:t>14</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13</a:t>
                      </a:r>
                    </a:p>
                  </a:txBody>
                  <a:tcPr marL="9525" marR="9525" marT="9525" marB="0" anchor="b">
                    <a:lnL>
                      <a:noFill/>
                    </a:lnL>
                    <a:lnR>
                      <a:noFill/>
                    </a:lnR>
                    <a:lnT>
                      <a:noFill/>
                    </a:lnT>
                    <a:lnB>
                      <a:noFill/>
                    </a:lnB>
                  </a:tcPr>
                </a:tc>
              </a:tr>
              <a:tr h="222820">
                <a:tc>
                  <a:txBody>
                    <a:bodyPr/>
                    <a:lstStyle/>
                    <a:p>
                      <a:pPr algn="ctr" fontAlgn="b"/>
                      <a:r>
                        <a:rPr lang="en-US" sz="1400" b="0" i="0" u="none" strike="noStrike">
                          <a:latin typeface="新細明體"/>
                        </a:rPr>
                        <a:t>15</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14</a:t>
                      </a:r>
                    </a:p>
                  </a:txBody>
                  <a:tcPr marL="9525" marR="9525" marT="9525" marB="0" anchor="b">
                    <a:lnL>
                      <a:noFill/>
                    </a:lnL>
                    <a:lnR>
                      <a:noFill/>
                    </a:lnR>
                    <a:lnT>
                      <a:noFill/>
                    </a:lnT>
                    <a:lnB>
                      <a:noFill/>
                    </a:lnB>
                  </a:tcPr>
                </a:tc>
              </a:tr>
              <a:tr h="222820">
                <a:tc>
                  <a:txBody>
                    <a:bodyPr/>
                    <a:lstStyle/>
                    <a:p>
                      <a:pPr algn="ctr" fontAlgn="b"/>
                      <a:r>
                        <a:rPr lang="en-US" sz="1400" b="0" i="0" u="none" strike="noStrike">
                          <a:latin typeface="新細明體"/>
                        </a:rPr>
                        <a:t>16</a:t>
                      </a:r>
                    </a:p>
                  </a:txBody>
                  <a:tcPr marL="9525" marR="9525" marT="9525" marB="0" anchor="b">
                    <a:lnL>
                      <a:noFill/>
                    </a:lnL>
                    <a:lnR>
                      <a:noFill/>
                    </a:lnR>
                    <a:lnT>
                      <a:noFill/>
                    </a:lnT>
                    <a:lnB>
                      <a:noFill/>
                    </a:lnB>
                  </a:tcPr>
                </a:tc>
                <a:tc>
                  <a:txBody>
                    <a:bodyPr/>
                    <a:lstStyle/>
                    <a:p>
                      <a:pPr algn="ctr" rtl="0" fontAlgn="b"/>
                      <a:r>
                        <a:rPr lang="en-US" sz="1400" b="0" i="0" u="none" strike="noStrike" dirty="0">
                          <a:solidFill>
                            <a:srgbClr val="000000"/>
                          </a:solidFill>
                          <a:latin typeface="Calibri"/>
                        </a:rPr>
                        <a:t>22</a:t>
                      </a:r>
                    </a:p>
                  </a:txBody>
                  <a:tcPr marL="9525" marR="9525" marT="9525" marB="0" anchor="b">
                    <a:lnL>
                      <a:noFill/>
                    </a:lnL>
                    <a:lnR>
                      <a:noFill/>
                    </a:lnR>
                    <a:lnT>
                      <a:noFill/>
                    </a:lnT>
                    <a:lnB>
                      <a:noFill/>
                    </a:lnB>
                  </a:tcPr>
                </a:tc>
              </a:tr>
            </a:tbl>
          </a:graphicData>
        </a:graphic>
      </p:graphicFrame>
      <p:sp>
        <p:nvSpPr>
          <p:cNvPr id="8" name="Rectangle 7"/>
          <p:cNvSpPr/>
          <p:nvPr/>
        </p:nvSpPr>
        <p:spPr>
          <a:xfrm>
            <a:off x="533400" y="609600"/>
            <a:ext cx="9144000" cy="553998"/>
          </a:xfrm>
          <a:prstGeom prst="rect">
            <a:avLst/>
          </a:prstGeom>
        </p:spPr>
        <p:txBody>
          <a:bodyPr wrap="square">
            <a:spAutoFit/>
          </a:bodyPr>
          <a:lstStyle/>
          <a:p>
            <a:r>
              <a:rPr lang="en-US" sz="3000" b="1" dirty="0" smtClean="0">
                <a:solidFill>
                  <a:schemeClr val="accent2">
                    <a:lumMod val="75000"/>
                  </a:schemeClr>
                </a:solidFill>
                <a:latin typeface="Garamond" pitchFamily="18" charset="0"/>
              </a:rPr>
              <a:t>Exercise: Regression for Seasonal time series data</a:t>
            </a:r>
            <a:endParaRPr lang="en-US" sz="3000" b="1" dirty="0">
              <a:solidFill>
                <a:schemeClr val="accent2">
                  <a:lumMod val="75000"/>
                </a:schemeClr>
              </a:solidFill>
              <a:latin typeface="Garamond" pitchFamily="18" charset="0"/>
            </a:endParaRPr>
          </a:p>
        </p:txBody>
      </p:sp>
      <p:cxnSp>
        <p:nvCxnSpPr>
          <p:cNvPr id="12" name="Straight Connector 11"/>
          <p:cNvCxnSpPr/>
          <p:nvPr/>
        </p:nvCxnSpPr>
        <p:spPr>
          <a:xfrm>
            <a:off x="1828800" y="1981200"/>
            <a:ext cx="1219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828800" y="1676400"/>
            <a:ext cx="1219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828800" y="5638800"/>
            <a:ext cx="1219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534194" y="3656806"/>
            <a:ext cx="3962400" cy="1588"/>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1" name="Chart 20"/>
          <p:cNvGraphicFramePr/>
          <p:nvPr/>
        </p:nvGraphicFramePr>
        <p:xfrm>
          <a:off x="3886200" y="1905000"/>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22" name="TextBox 21"/>
          <p:cNvSpPr txBox="1"/>
          <p:nvPr/>
        </p:nvSpPr>
        <p:spPr>
          <a:xfrm>
            <a:off x="4572000" y="4724400"/>
            <a:ext cx="2980303" cy="338554"/>
          </a:xfrm>
          <a:prstGeom prst="rect">
            <a:avLst/>
          </a:prstGeom>
          <a:noFill/>
        </p:spPr>
        <p:txBody>
          <a:bodyPr wrap="none" rtlCol="0">
            <a:spAutoFit/>
          </a:bodyPr>
          <a:lstStyle/>
          <a:p>
            <a:r>
              <a:rPr lang="en-US" sz="1600" dirty="0" smtClean="0"/>
              <a:t>Fig: Sales of car for 16 periods</a:t>
            </a:r>
            <a:endParaRPr lang="en-US" sz="1600" dirty="0"/>
          </a:p>
        </p:txBody>
      </p:sp>
      <p:sp>
        <p:nvSpPr>
          <p:cNvPr id="11" name="Slide Number Placeholder 10"/>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rgbClr val="C00000"/>
                </a:solidFill>
              </a:rPr>
              <a:pPr>
                <a:defRPr/>
              </a:pPr>
              <a:t>23</a:t>
            </a:fld>
            <a:endParaRPr lang="en-MY" dirty="0">
              <a:solidFill>
                <a:srgbClr val="C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3600" b="1" dirty="0" smtClean="0">
                <a:solidFill>
                  <a:schemeClr val="accent2">
                    <a:lumMod val="75000"/>
                  </a:schemeClr>
                </a:solidFill>
                <a:latin typeface="Times New Roman" pitchFamily="18" charset="0"/>
                <a:cs typeface="Times New Roman" pitchFamily="18" charset="0"/>
              </a:rPr>
              <a:t>Example: Solution</a:t>
            </a:r>
            <a:endParaRPr lang="en-US" sz="3600" b="1" dirty="0">
              <a:solidFill>
                <a:schemeClr val="accent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lstStyle/>
          <a:p>
            <a:pPr indent="-1588">
              <a:buNone/>
            </a:pPr>
            <a:r>
              <a:rPr lang="en-US" sz="2800" dirty="0" smtClean="0">
                <a:latin typeface="Garamond" pitchFamily="18" charset="0"/>
              </a:rPr>
              <a:t>The data containing linear trend and seasonality. The model  is given by</a:t>
            </a:r>
          </a:p>
          <a:p>
            <a:pPr>
              <a:buNone/>
            </a:pPr>
            <a:r>
              <a:rPr lang="en-US" sz="2800" dirty="0" smtClean="0">
                <a:latin typeface="Garamond" pitchFamily="18" charset="0"/>
              </a:rPr>
              <a:t> </a:t>
            </a:r>
            <a:endParaRPr lang="en-US" sz="2800" dirty="0">
              <a:latin typeface="Garamond" pitchFamily="18" charset="0"/>
            </a:endParaRPr>
          </a:p>
        </p:txBody>
      </p:sp>
      <p:graphicFrame>
        <p:nvGraphicFramePr>
          <p:cNvPr id="113667" name="Object 2"/>
          <p:cNvGraphicFramePr>
            <a:graphicFrameLocks noChangeAspect="1"/>
          </p:cNvGraphicFramePr>
          <p:nvPr/>
        </p:nvGraphicFramePr>
        <p:xfrm>
          <a:off x="2020888" y="2314575"/>
          <a:ext cx="3806825" cy="1133475"/>
        </p:xfrm>
        <a:graphic>
          <a:graphicData uri="http://schemas.openxmlformats.org/presentationml/2006/ole">
            <p:oleObj spid="_x0000_s113667" name="Equation" r:id="rId3" imgW="1536480" imgH="457200" progId="Equation.3">
              <p:embed/>
            </p:oleObj>
          </a:graphicData>
        </a:graphic>
      </p:graphicFrame>
      <p:graphicFrame>
        <p:nvGraphicFramePr>
          <p:cNvPr id="113668" name="Object 2"/>
          <p:cNvGraphicFramePr>
            <a:graphicFrameLocks noChangeAspect="1"/>
          </p:cNvGraphicFramePr>
          <p:nvPr/>
        </p:nvGraphicFramePr>
        <p:xfrm>
          <a:off x="2590800" y="3505200"/>
          <a:ext cx="3912193" cy="457200"/>
        </p:xfrm>
        <a:graphic>
          <a:graphicData uri="http://schemas.openxmlformats.org/presentationml/2006/ole">
            <p:oleObj spid="_x0000_s113668" name="Equation" r:id="rId4" imgW="1955520" imgH="228600" progId="Equation.3">
              <p:embed/>
            </p:oleObj>
          </a:graphicData>
        </a:graphic>
      </p:graphicFrame>
      <p:graphicFrame>
        <p:nvGraphicFramePr>
          <p:cNvPr id="113669" name="Object 5"/>
          <p:cNvGraphicFramePr>
            <a:graphicFrameLocks noChangeAspect="1"/>
          </p:cNvGraphicFramePr>
          <p:nvPr/>
        </p:nvGraphicFramePr>
        <p:xfrm>
          <a:off x="914400" y="4191000"/>
          <a:ext cx="971551" cy="457200"/>
        </p:xfrm>
        <a:graphic>
          <a:graphicData uri="http://schemas.openxmlformats.org/presentationml/2006/ole">
            <p:oleObj spid="_x0000_s113669" name="Equation" r:id="rId5" imgW="431640" imgH="203040" progId="Equation.3">
              <p:embed/>
            </p:oleObj>
          </a:graphicData>
        </a:graphic>
      </p:graphicFrame>
      <p:sp>
        <p:nvSpPr>
          <p:cNvPr id="9" name="TextBox 8"/>
          <p:cNvSpPr txBox="1"/>
          <p:nvPr/>
        </p:nvSpPr>
        <p:spPr>
          <a:xfrm>
            <a:off x="1828800" y="4191000"/>
            <a:ext cx="3733800" cy="461665"/>
          </a:xfrm>
          <a:prstGeom prst="rect">
            <a:avLst/>
          </a:prstGeom>
          <a:noFill/>
        </p:spPr>
        <p:txBody>
          <a:bodyPr wrap="square" rtlCol="0">
            <a:spAutoFit/>
          </a:bodyPr>
          <a:lstStyle/>
          <a:p>
            <a:r>
              <a:rPr lang="en-US" sz="2400" dirty="0" smtClean="0">
                <a:latin typeface="+mj-lt"/>
              </a:rPr>
              <a:t>- </a:t>
            </a:r>
            <a:r>
              <a:rPr lang="en-US" sz="2400" dirty="0" smtClean="0">
                <a:latin typeface="Garamond" pitchFamily="18" charset="0"/>
              </a:rPr>
              <a:t>is the trend in the data </a:t>
            </a:r>
            <a:endParaRPr lang="en-US" sz="2400" dirty="0">
              <a:latin typeface="Garamond" pitchFamily="18" charset="0"/>
            </a:endParaRPr>
          </a:p>
        </p:txBody>
      </p:sp>
      <p:graphicFrame>
        <p:nvGraphicFramePr>
          <p:cNvPr id="113670" name="Object 6"/>
          <p:cNvGraphicFramePr>
            <a:graphicFrameLocks noChangeAspect="1"/>
          </p:cNvGraphicFramePr>
          <p:nvPr/>
        </p:nvGraphicFramePr>
        <p:xfrm>
          <a:off x="914400" y="4648200"/>
          <a:ext cx="1016000" cy="914400"/>
        </p:xfrm>
        <a:graphic>
          <a:graphicData uri="http://schemas.openxmlformats.org/presentationml/2006/ole">
            <p:oleObj spid="_x0000_s113670" name="Equation" r:id="rId6" imgW="507960" imgH="457200" progId="Equation.3">
              <p:embed/>
            </p:oleObj>
          </a:graphicData>
        </a:graphic>
      </p:graphicFrame>
      <p:sp>
        <p:nvSpPr>
          <p:cNvPr id="11" name="TextBox 10"/>
          <p:cNvSpPr txBox="1"/>
          <p:nvPr/>
        </p:nvSpPr>
        <p:spPr>
          <a:xfrm>
            <a:off x="1828800" y="4953000"/>
            <a:ext cx="4583049" cy="461665"/>
          </a:xfrm>
          <a:prstGeom prst="rect">
            <a:avLst/>
          </a:prstGeom>
          <a:noFill/>
        </p:spPr>
        <p:txBody>
          <a:bodyPr wrap="none" rtlCol="0">
            <a:spAutoFit/>
          </a:bodyPr>
          <a:lstStyle/>
          <a:p>
            <a:r>
              <a:rPr lang="en-US" sz="2400" dirty="0" smtClean="0">
                <a:latin typeface="Garamond" pitchFamily="18" charset="0"/>
              </a:rPr>
              <a:t>- is the additive seasonal component </a:t>
            </a:r>
            <a:endParaRPr lang="en-US" sz="2400" dirty="0">
              <a:latin typeface="Garamond" pitchFamily="18" charset="0"/>
            </a:endParaRPr>
          </a:p>
        </p:txBody>
      </p:sp>
      <p:sp>
        <p:nvSpPr>
          <p:cNvPr id="10" name="Slide Number Placeholder 9"/>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rgbClr val="C00000"/>
                </a:solidFill>
              </a:rPr>
              <a:pPr>
                <a:defRPr/>
              </a:pPr>
              <a:t>24</a:t>
            </a:fld>
            <a:endParaRPr lang="en-MY" dirty="0">
              <a:solidFill>
                <a:srgbClr val="C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153400" cy="4602163"/>
          </a:xfrm>
        </p:spPr>
        <p:txBody>
          <a:bodyPr/>
          <a:lstStyle/>
          <a:p>
            <a:pPr marL="0" indent="0">
              <a:buNone/>
            </a:pPr>
            <a:r>
              <a:rPr lang="en-US" sz="2400" dirty="0" smtClean="0">
                <a:latin typeface="Garamond" pitchFamily="18" charset="0"/>
              </a:rPr>
              <a:t>The following array presents an example of how quarterly data can be arranged: </a:t>
            </a:r>
          </a:p>
          <a:p>
            <a:pPr marL="0" indent="0">
              <a:buNone/>
            </a:pPr>
            <a:endParaRPr lang="en-US" sz="2400" dirty="0">
              <a:latin typeface="Garamond" pitchFamily="18" charset="0"/>
            </a:endParaRPr>
          </a:p>
        </p:txBody>
      </p:sp>
      <p:graphicFrame>
        <p:nvGraphicFramePr>
          <p:cNvPr id="5" name="Table 4"/>
          <p:cNvGraphicFramePr>
            <a:graphicFrameLocks noGrp="1"/>
          </p:cNvGraphicFramePr>
          <p:nvPr/>
        </p:nvGraphicFramePr>
        <p:xfrm>
          <a:off x="2590800" y="1905000"/>
          <a:ext cx="3048000" cy="4389120"/>
        </p:xfrm>
        <a:graphic>
          <a:graphicData uri="http://schemas.openxmlformats.org/drawingml/2006/table">
            <a:tbl>
              <a:tblPr/>
              <a:tblGrid>
                <a:gridCol w="609600"/>
                <a:gridCol w="609600"/>
                <a:gridCol w="609600"/>
                <a:gridCol w="609600"/>
                <a:gridCol w="609600"/>
              </a:tblGrid>
              <a:tr h="200025">
                <a:tc>
                  <a:txBody>
                    <a:bodyPr/>
                    <a:lstStyle/>
                    <a:p>
                      <a:pPr algn="ctr" rtl="0" fontAlgn="b"/>
                      <a:r>
                        <a:rPr lang="en-US" sz="1600" b="0" i="0" u="none" strike="noStrike" dirty="0">
                          <a:solidFill>
                            <a:srgbClr val="000000"/>
                          </a:solidFill>
                          <a:latin typeface="Calibri"/>
                        </a:rPr>
                        <a:t>Sales</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600" b="0" i="0" u="none" strike="noStrike">
                          <a:solidFill>
                            <a:srgbClr val="000000"/>
                          </a:solidFill>
                          <a:latin typeface="Calibri"/>
                        </a:rPr>
                        <a:t>Period</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3">
                  <a:txBody>
                    <a:bodyPr/>
                    <a:lstStyle/>
                    <a:p>
                      <a:pPr algn="ctr" rtl="0" fontAlgn="b"/>
                      <a:r>
                        <a:rPr lang="en-US" sz="1600" b="0" i="0" u="none" strike="noStrike" dirty="0">
                          <a:solidFill>
                            <a:srgbClr val="000000"/>
                          </a:solidFill>
                          <a:latin typeface="Calibri"/>
                        </a:rPr>
                        <a:t>Dummy Variables</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r>
              <a:tr h="200025">
                <a:tc>
                  <a:txBody>
                    <a:bodyPr/>
                    <a:lstStyle/>
                    <a:p>
                      <a:pPr algn="ctr" rtl="0" fontAlgn="b"/>
                      <a:r>
                        <a:rPr lang="en-US" sz="1600" b="0" i="0" u="none" strike="noStrike" dirty="0">
                          <a:solidFill>
                            <a:srgbClr val="000000"/>
                          </a:solidFill>
                          <a:latin typeface="Calibri"/>
                        </a:rPr>
                        <a:t>y(t)</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a:solidFill>
                            <a:srgbClr val="000000"/>
                          </a:solidFill>
                          <a:latin typeface="Calibri"/>
                        </a:rPr>
                        <a:t>t</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S1(t)</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S2(t)</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S3(t)</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r h="200025">
                <a:tc>
                  <a:txBody>
                    <a:bodyPr/>
                    <a:lstStyle/>
                    <a:p>
                      <a:pPr algn="ctr" rtl="0" fontAlgn="b"/>
                      <a:r>
                        <a:rPr lang="en-US" sz="1600" b="0" i="0" u="none" strike="noStrike">
                          <a:solidFill>
                            <a:srgbClr val="000000"/>
                          </a:solidFill>
                          <a:latin typeface="Calibri"/>
                        </a:rPr>
                        <a:t>7</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600" b="0" i="0" u="none" strike="noStrike" dirty="0">
                          <a:solidFill>
                            <a:srgbClr val="000000"/>
                          </a:solidFill>
                          <a:latin typeface="Calibri"/>
                        </a:rPr>
                        <a:t>1</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200025">
                <a:tc>
                  <a:txBody>
                    <a:bodyPr/>
                    <a:lstStyle/>
                    <a:p>
                      <a:pPr algn="ctr" rtl="0" fontAlgn="b"/>
                      <a:r>
                        <a:rPr lang="en-US" sz="1600" b="0" i="0" u="none" strike="noStrike">
                          <a:solidFill>
                            <a:srgbClr val="000000"/>
                          </a:solidFill>
                          <a:latin typeface="Calibri"/>
                        </a:rPr>
                        <a:t>11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2</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12</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3</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17</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4</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8</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5</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6</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13</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7</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1</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19</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8</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8</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9</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12</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13</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1</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20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12</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8</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13</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13</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14</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14</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15</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ctr" rtl="0" fontAlgn="b"/>
                      <a:r>
                        <a:rPr lang="en-US" sz="1600" b="0" i="0" u="none" strike="noStrike" dirty="0">
                          <a:solidFill>
                            <a:srgbClr val="000000"/>
                          </a:solidFill>
                          <a:latin typeface="Calibri"/>
                        </a:rPr>
                        <a:t>1</a:t>
                      </a:r>
                    </a:p>
                  </a:txBody>
                  <a:tcPr marL="0" marR="0" marT="0" marB="0" anchor="b">
                    <a:lnL>
                      <a:noFill/>
                    </a:lnL>
                    <a:lnR>
                      <a:noFill/>
                    </a:lnR>
                    <a:lnT>
                      <a:noFill/>
                    </a:lnT>
                    <a:lnB>
                      <a:noFill/>
                    </a:lnB>
                  </a:tcPr>
                </a:tc>
              </a:tr>
              <a:tr h="200025">
                <a:tc>
                  <a:txBody>
                    <a:bodyPr/>
                    <a:lstStyle/>
                    <a:p>
                      <a:pPr algn="ctr" rtl="0" fontAlgn="b"/>
                      <a:r>
                        <a:rPr lang="en-US" sz="1600" b="0" i="0" u="none" strike="noStrike">
                          <a:solidFill>
                            <a:srgbClr val="000000"/>
                          </a:solidFill>
                          <a:latin typeface="Calibri"/>
                        </a:rPr>
                        <a:t>22</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16</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a:solidFill>
                            <a:srgbClr val="000000"/>
                          </a:solidFill>
                          <a:latin typeface="Calibri"/>
                        </a:rPr>
                        <a:t>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
        <p:nvSpPr>
          <p:cNvPr id="6" name="Title 5"/>
          <p:cNvSpPr>
            <a:spLocks noGrp="1"/>
          </p:cNvSpPr>
          <p:nvPr>
            <p:ph type="title"/>
          </p:nvPr>
        </p:nvSpPr>
        <p:spPr/>
        <p:txBody>
          <a:bodyPr/>
          <a:lstStyle/>
          <a:p>
            <a:r>
              <a:rPr lang="en-US" sz="3600" b="1" dirty="0" smtClean="0">
                <a:solidFill>
                  <a:schemeClr val="accent2">
                    <a:lumMod val="75000"/>
                  </a:schemeClr>
                </a:solidFill>
                <a:latin typeface="Times New Roman" pitchFamily="18" charset="0"/>
                <a:cs typeface="Times New Roman" pitchFamily="18" charset="0"/>
              </a:rPr>
              <a:t>Example: Solution</a:t>
            </a:r>
            <a:endParaRPr lang="en-US" sz="3600" dirty="0"/>
          </a:p>
        </p:txBody>
      </p:sp>
      <p:sp>
        <p:nvSpPr>
          <p:cNvPr id="7" name="Slide Number Placeholder 6"/>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rgbClr val="C00000"/>
                </a:solidFill>
              </a:rPr>
              <a:pPr>
                <a:defRPr/>
              </a:pPr>
              <a:t>25</a:t>
            </a:fld>
            <a:endParaRPr lang="en-MY" dirty="0">
              <a:solidFill>
                <a:srgbClr val="C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7772400" cy="4830763"/>
          </a:xfrm>
        </p:spPr>
        <p:txBody>
          <a:bodyPr/>
          <a:lstStyle/>
          <a:p>
            <a:pPr marL="0" indent="0">
              <a:buNone/>
            </a:pPr>
            <a:r>
              <a:rPr lang="en-US" sz="2400" dirty="0" smtClean="0">
                <a:latin typeface="Garamond" pitchFamily="18" charset="0"/>
              </a:rPr>
              <a:t>Using the EXCEL, a multiple regression analysis was run with dummy variables representing the first quarters. The following result was obtained.</a:t>
            </a:r>
          </a:p>
          <a:p>
            <a:pPr marL="0" indent="0">
              <a:buNone/>
            </a:pPr>
            <a:r>
              <a:rPr lang="en-US" sz="2400" dirty="0" smtClean="0">
                <a:latin typeface="Garamond" pitchFamily="18" charset="0"/>
              </a:rPr>
              <a:t>Table : Output Form Excel</a:t>
            </a:r>
          </a:p>
          <a:p>
            <a:pPr marL="0" indent="0">
              <a:buNone/>
            </a:pPr>
            <a:endParaRPr lang="en-US" sz="2400" dirty="0" smtClean="0">
              <a:latin typeface="Garamond" pitchFamily="18" charset="0"/>
            </a:endParaRPr>
          </a:p>
          <a:p>
            <a:pPr marL="0" indent="0">
              <a:buNone/>
            </a:pPr>
            <a:endParaRPr lang="en-US" sz="2400" dirty="0" smtClean="0">
              <a:latin typeface="Garamond" pitchFamily="18" charset="0"/>
            </a:endParaRPr>
          </a:p>
          <a:p>
            <a:pPr marL="0" indent="0">
              <a:buNone/>
            </a:pPr>
            <a:endParaRPr lang="en-US" sz="2400" dirty="0" smtClean="0">
              <a:latin typeface="Garamond" pitchFamily="18" charset="0"/>
            </a:endParaRPr>
          </a:p>
          <a:p>
            <a:pPr marL="0" indent="0">
              <a:buNone/>
            </a:pPr>
            <a:endParaRPr lang="en-US" sz="2400" dirty="0" smtClean="0">
              <a:latin typeface="Garamond" pitchFamily="18" charset="0"/>
            </a:endParaRPr>
          </a:p>
          <a:p>
            <a:pPr marL="0" indent="0">
              <a:buNone/>
            </a:pPr>
            <a:endParaRPr lang="en-US" sz="2400" dirty="0" smtClean="0">
              <a:latin typeface="Garamond" pitchFamily="18" charset="0"/>
            </a:endParaRPr>
          </a:p>
          <a:p>
            <a:pPr marL="0" indent="0">
              <a:buNone/>
            </a:pPr>
            <a:r>
              <a:rPr lang="en-US" sz="2400" dirty="0" smtClean="0">
                <a:latin typeface="Garamond" pitchFamily="18" charset="0"/>
              </a:rPr>
              <a:t>The seasonal dummy model is</a:t>
            </a:r>
          </a:p>
          <a:p>
            <a:pPr marL="0" indent="0">
              <a:buNone/>
            </a:pPr>
            <a:r>
              <a:rPr lang="en-US" sz="2400" dirty="0" smtClean="0">
                <a:latin typeface="Garamond" pitchFamily="18" charset="0"/>
              </a:rPr>
              <a:t>	</a:t>
            </a:r>
            <a:endParaRPr lang="en-US" sz="2400" dirty="0">
              <a:latin typeface="Garamond" pitchFamily="18" charset="0"/>
            </a:endParaRPr>
          </a:p>
        </p:txBody>
      </p:sp>
      <p:graphicFrame>
        <p:nvGraphicFramePr>
          <p:cNvPr id="7" name="Table 6"/>
          <p:cNvGraphicFramePr>
            <a:graphicFrameLocks noGrp="1"/>
          </p:cNvGraphicFramePr>
          <p:nvPr/>
        </p:nvGraphicFramePr>
        <p:xfrm>
          <a:off x="1524000" y="2819401"/>
          <a:ext cx="6172199" cy="1980950"/>
        </p:xfrm>
        <a:graphic>
          <a:graphicData uri="http://schemas.openxmlformats.org/drawingml/2006/table">
            <a:tbl>
              <a:tblPr/>
              <a:tblGrid>
                <a:gridCol w="1274693"/>
                <a:gridCol w="1157287"/>
                <a:gridCol w="1358555"/>
                <a:gridCol w="1274693"/>
                <a:gridCol w="1106971"/>
              </a:tblGrid>
              <a:tr h="304799">
                <a:tc>
                  <a:txBody>
                    <a:bodyPr/>
                    <a:lstStyle/>
                    <a:p>
                      <a:pPr algn="ctr" fontAlgn="b"/>
                      <a:r>
                        <a:rPr lang="en-US" sz="1800" b="0" i="1" u="none" strike="noStrike" dirty="0">
                          <a:solidFill>
                            <a:srgbClr val="000000"/>
                          </a:solidFill>
                          <a:latin typeface="Times New Roman" pitchFamily="18" charset="0"/>
                          <a:cs typeface="Times New Roman" pitchFamily="18"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1" u="none" strike="noStrike" dirty="0">
                          <a:solidFill>
                            <a:srgbClr val="000000"/>
                          </a:solidFill>
                          <a:latin typeface="Times New Roman" pitchFamily="18" charset="0"/>
                          <a:cs typeface="Times New Roman" pitchFamily="18" charset="0"/>
                        </a:rPr>
                        <a:t>Coefficients</a:t>
                      </a:r>
                    </a:p>
                  </a:txBody>
                  <a:tcPr marL="9525" marR="9525" marT="9525"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1" u="none" strike="noStrike">
                          <a:solidFill>
                            <a:srgbClr val="000000"/>
                          </a:solidFill>
                          <a:latin typeface="Times New Roman" pitchFamily="18" charset="0"/>
                          <a:cs typeface="Times New Roman" pitchFamily="18" charset="0"/>
                        </a:rPr>
                        <a:t>Standard Error</a:t>
                      </a:r>
                    </a:p>
                  </a:txBody>
                  <a:tcPr marL="9525" marR="9525" marT="9525"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1" u="none" strike="noStrike" dirty="0">
                          <a:solidFill>
                            <a:srgbClr val="000000"/>
                          </a:solidFill>
                          <a:latin typeface="Times New Roman" pitchFamily="18" charset="0"/>
                          <a:cs typeface="Times New Roman" pitchFamily="18" charset="0"/>
                        </a:rPr>
                        <a:t>t </a:t>
                      </a:r>
                      <a:r>
                        <a:rPr lang="en-US" sz="1800" b="0" i="1" u="none" strike="noStrike" dirty="0" smtClean="0">
                          <a:solidFill>
                            <a:srgbClr val="000000"/>
                          </a:solidFill>
                          <a:latin typeface="Times New Roman" pitchFamily="18" charset="0"/>
                          <a:cs typeface="Times New Roman" pitchFamily="18" charset="0"/>
                        </a:rPr>
                        <a:t> Stat</a:t>
                      </a:r>
                      <a:endParaRPr lang="en-US" sz="1800" b="0" i="1" u="none" strike="noStrike" dirty="0">
                        <a:solidFill>
                          <a:srgbClr val="000000"/>
                        </a:solidFill>
                        <a:latin typeface="Times New Roman" pitchFamily="18" charset="0"/>
                        <a:cs typeface="Times New Roman" pitchFamily="18"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1" u="none" strike="noStrike">
                          <a:solidFill>
                            <a:srgbClr val="000000"/>
                          </a:solidFill>
                          <a:latin typeface="Times New Roman" pitchFamily="18" charset="0"/>
                          <a:cs typeface="Times New Roman" pitchFamily="18" charset="0"/>
                        </a:rPr>
                        <a:t>P-value</a:t>
                      </a:r>
                    </a:p>
                  </a:txBody>
                  <a:tcPr marL="9525" marR="9525" marT="9525"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4557">
                <a:tc>
                  <a:txBody>
                    <a:bodyPr/>
                    <a:lstStyle/>
                    <a:p>
                      <a:pPr algn="l" fontAlgn="b"/>
                      <a:r>
                        <a:rPr lang="en-US" sz="1800" b="0" i="0" u="none" strike="noStrike" dirty="0">
                          <a:solidFill>
                            <a:srgbClr val="000000"/>
                          </a:solidFill>
                          <a:latin typeface="Times New Roman" pitchFamily="18" charset="0"/>
                          <a:cs typeface="Times New Roman" pitchFamily="18" charset="0"/>
                        </a:rPr>
                        <a:t>Intercept</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17.5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0.5399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a:solidFill>
                            <a:srgbClr val="000000"/>
                          </a:solidFill>
                          <a:latin typeface="Times New Roman" pitchFamily="18" charset="0"/>
                          <a:cs typeface="Times New Roman" pitchFamily="18" charset="0"/>
                        </a:rPr>
                        <a:t>32.4142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a:solidFill>
                            <a:srgbClr val="000000"/>
                          </a:solidFill>
                          <a:latin typeface="Times New Roman" pitchFamily="18" charset="0"/>
                          <a:cs typeface="Times New Roman" pitchFamily="18" charset="0"/>
                        </a:rPr>
                        <a:t>0.0000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284557">
                <a:tc>
                  <a:txBody>
                    <a:bodyPr/>
                    <a:lstStyle/>
                    <a:p>
                      <a:pPr algn="l" fontAlgn="b"/>
                      <a:r>
                        <a:rPr lang="en-US" sz="1800" b="0" i="0" u="none" strike="noStrike">
                          <a:solidFill>
                            <a:srgbClr val="000000"/>
                          </a:solidFill>
                          <a:latin typeface="Times New Roman" pitchFamily="18" charset="0"/>
                          <a:cs typeface="Times New Roman" pitchFamily="18" charset="0"/>
                        </a:rPr>
                        <a:t>X Variable 1</a:t>
                      </a:r>
                    </a:p>
                  </a:txBody>
                  <a:tcPr marL="9525" marR="9525" marT="9525" marB="0" anchor="b">
                    <a:lnL>
                      <a:noFill/>
                    </a:lnL>
                    <a:lnR>
                      <a:noFill/>
                    </a:lnR>
                    <a:lnT>
                      <a:noFill/>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0.2</a:t>
                      </a:r>
                    </a:p>
                  </a:txBody>
                  <a:tcPr marL="9525" marR="9525" marT="9525" marB="0" anchor="b">
                    <a:lnL>
                      <a:noFill/>
                    </a:lnL>
                    <a:lnR>
                      <a:noFill/>
                    </a:lnR>
                    <a:lnT>
                      <a:noFill/>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0.0402</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latin typeface="Times New Roman" pitchFamily="18" charset="0"/>
                          <a:cs typeface="Times New Roman" pitchFamily="18" charset="0"/>
                        </a:rPr>
                        <a:t>4.9701</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latin typeface="Times New Roman" pitchFamily="18" charset="0"/>
                          <a:cs typeface="Times New Roman" pitchFamily="18" charset="0"/>
                        </a:rPr>
                        <a:t>0.0004</a:t>
                      </a:r>
                    </a:p>
                  </a:txBody>
                  <a:tcPr marL="9525" marR="9525" marT="9525" marB="0" anchor="b">
                    <a:lnL>
                      <a:noFill/>
                    </a:lnL>
                    <a:lnR>
                      <a:noFill/>
                    </a:lnR>
                    <a:lnT>
                      <a:noFill/>
                    </a:lnT>
                    <a:lnB>
                      <a:noFill/>
                    </a:lnB>
                  </a:tcPr>
                </a:tc>
              </a:tr>
              <a:tr h="284557">
                <a:tc>
                  <a:txBody>
                    <a:bodyPr/>
                    <a:lstStyle/>
                    <a:p>
                      <a:pPr algn="l" fontAlgn="b"/>
                      <a:r>
                        <a:rPr lang="en-US" sz="1800" b="0" i="0" u="none" strike="noStrike">
                          <a:solidFill>
                            <a:srgbClr val="000000"/>
                          </a:solidFill>
                          <a:latin typeface="Times New Roman" pitchFamily="18" charset="0"/>
                          <a:cs typeface="Times New Roman" pitchFamily="18" charset="0"/>
                        </a:rPr>
                        <a:t>X Variable 2</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latin typeface="Times New Roman" pitchFamily="18" charset="0"/>
                          <a:cs typeface="Times New Roman" pitchFamily="18" charset="0"/>
                        </a:rPr>
                        <a:t>-11.15</a:t>
                      </a:r>
                    </a:p>
                  </a:txBody>
                  <a:tcPr marL="9525" marR="9525" marT="9525" marB="0" anchor="b">
                    <a:lnL>
                      <a:noFill/>
                    </a:lnL>
                    <a:lnR>
                      <a:noFill/>
                    </a:lnR>
                    <a:lnT>
                      <a:noFill/>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0.5231</a:t>
                      </a:r>
                    </a:p>
                  </a:txBody>
                  <a:tcPr marL="9525" marR="9525" marT="9525" marB="0" anchor="b">
                    <a:lnL>
                      <a:noFill/>
                    </a:lnL>
                    <a:lnR>
                      <a:noFill/>
                    </a:lnR>
                    <a:lnT>
                      <a:noFill/>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-21.3140</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latin typeface="Times New Roman" pitchFamily="18" charset="0"/>
                          <a:cs typeface="Times New Roman" pitchFamily="18" charset="0"/>
                        </a:rPr>
                        <a:t>0.0000</a:t>
                      </a:r>
                    </a:p>
                  </a:txBody>
                  <a:tcPr marL="9525" marR="9525" marT="9525" marB="0" anchor="b">
                    <a:lnL>
                      <a:noFill/>
                    </a:lnL>
                    <a:lnR>
                      <a:noFill/>
                    </a:lnR>
                    <a:lnT>
                      <a:noFill/>
                    </a:lnT>
                    <a:lnB>
                      <a:noFill/>
                    </a:lnB>
                  </a:tcPr>
                </a:tc>
              </a:tr>
              <a:tr h="284557">
                <a:tc>
                  <a:txBody>
                    <a:bodyPr/>
                    <a:lstStyle/>
                    <a:p>
                      <a:pPr algn="l" fontAlgn="b"/>
                      <a:r>
                        <a:rPr lang="en-US" sz="1800" b="0" i="0" u="none" strike="noStrike">
                          <a:solidFill>
                            <a:srgbClr val="000000"/>
                          </a:solidFill>
                          <a:latin typeface="Times New Roman" pitchFamily="18" charset="0"/>
                          <a:cs typeface="Times New Roman" pitchFamily="18" charset="0"/>
                        </a:rPr>
                        <a:t>X Variable 3</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latin typeface="Times New Roman" pitchFamily="18" charset="0"/>
                          <a:cs typeface="Times New Roman" pitchFamily="18" charset="0"/>
                        </a:rPr>
                        <a:t>-7.35</a:t>
                      </a:r>
                    </a:p>
                  </a:txBody>
                  <a:tcPr marL="9525" marR="9525" marT="9525" marB="0" anchor="b">
                    <a:lnL>
                      <a:noFill/>
                    </a:lnL>
                    <a:lnR>
                      <a:noFill/>
                    </a:lnR>
                    <a:lnT>
                      <a:noFill/>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0.5153</a:t>
                      </a:r>
                    </a:p>
                  </a:txBody>
                  <a:tcPr marL="9525" marR="9525" marT="9525" marB="0" anchor="b">
                    <a:lnL>
                      <a:noFill/>
                    </a:lnL>
                    <a:lnR>
                      <a:noFill/>
                    </a:lnR>
                    <a:lnT>
                      <a:noFill/>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-14.2626</a:t>
                      </a:r>
                    </a:p>
                  </a:txBody>
                  <a:tcPr marL="9525" marR="9525" marT="9525" marB="0" anchor="b">
                    <a:lnL>
                      <a:noFill/>
                    </a:lnL>
                    <a:lnR>
                      <a:noFill/>
                    </a:lnR>
                    <a:lnT>
                      <a:noFill/>
                    </a:lnT>
                    <a:lnB>
                      <a:noFill/>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0.0000</a:t>
                      </a:r>
                    </a:p>
                  </a:txBody>
                  <a:tcPr marL="9525" marR="9525" marT="9525" marB="0" anchor="b">
                    <a:lnL>
                      <a:noFill/>
                    </a:lnL>
                    <a:lnR>
                      <a:noFill/>
                    </a:lnR>
                    <a:lnT>
                      <a:noFill/>
                    </a:lnT>
                    <a:lnB>
                      <a:noFill/>
                    </a:lnB>
                  </a:tcPr>
                </a:tc>
              </a:tr>
              <a:tr h="284557">
                <a:tc>
                  <a:txBody>
                    <a:bodyPr/>
                    <a:lstStyle/>
                    <a:p>
                      <a:pPr algn="l" fontAlgn="b"/>
                      <a:r>
                        <a:rPr lang="en-US" sz="1800" b="0" i="0" u="none" strike="noStrike">
                          <a:solidFill>
                            <a:srgbClr val="000000"/>
                          </a:solidFill>
                          <a:latin typeface="Times New Roman" pitchFamily="18" charset="0"/>
                          <a:cs typeface="Times New Roman" pitchFamily="18" charset="0"/>
                        </a:rPr>
                        <a:t>X Variable 4</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Times New Roman" pitchFamily="18" charset="0"/>
                          <a:cs typeface="Times New Roman" pitchFamily="18" charset="0"/>
                        </a:rPr>
                        <a:t>-6.3</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Times New Roman" pitchFamily="18" charset="0"/>
                          <a:cs typeface="Times New Roman" pitchFamily="18" charset="0"/>
                        </a:rPr>
                        <a:t>0.5106</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-12.3385</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Times New Roman" pitchFamily="18" charset="0"/>
                          <a:cs typeface="Times New Roman" pitchFamily="18" charset="0"/>
                        </a:rPr>
                        <a:t>0.0000</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118787" name="Object 3"/>
          <p:cNvGraphicFramePr>
            <a:graphicFrameLocks noChangeAspect="1"/>
          </p:cNvGraphicFramePr>
          <p:nvPr/>
        </p:nvGraphicFramePr>
        <p:xfrm>
          <a:off x="1295400" y="5638800"/>
          <a:ext cx="4826000" cy="446852"/>
        </p:xfrm>
        <a:graphic>
          <a:graphicData uri="http://schemas.openxmlformats.org/presentationml/2006/ole">
            <p:oleObj spid="_x0000_s118787" name="Equation" r:id="rId3" imgW="2743200" imgH="253800" progId="Equation.3">
              <p:embed/>
            </p:oleObj>
          </a:graphicData>
        </a:graphic>
      </p:graphicFrame>
      <p:sp>
        <p:nvSpPr>
          <p:cNvPr id="8" name="Rectangle 7"/>
          <p:cNvSpPr/>
          <p:nvPr/>
        </p:nvSpPr>
        <p:spPr>
          <a:xfrm>
            <a:off x="1905000" y="609600"/>
            <a:ext cx="4953000" cy="646331"/>
          </a:xfrm>
          <a:prstGeom prst="rect">
            <a:avLst/>
          </a:prstGeom>
        </p:spPr>
        <p:txBody>
          <a:bodyPr wrap="square">
            <a:spAutoFit/>
          </a:bodyPr>
          <a:lstStyle/>
          <a:p>
            <a:r>
              <a:rPr lang="en-US" sz="3600" b="1" dirty="0" smtClean="0">
                <a:solidFill>
                  <a:schemeClr val="accent2">
                    <a:lumMod val="75000"/>
                  </a:schemeClr>
                </a:solidFill>
                <a:latin typeface="Times New Roman" pitchFamily="18" charset="0"/>
                <a:cs typeface="Times New Roman" pitchFamily="18" charset="0"/>
              </a:rPr>
              <a:t>Example: Solution</a:t>
            </a:r>
            <a:endParaRPr lang="en-US" sz="3600" dirty="0"/>
          </a:p>
        </p:txBody>
      </p:sp>
      <p:sp>
        <p:nvSpPr>
          <p:cNvPr id="9" name="Slide Number Placeholder 8"/>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rgbClr val="C00000"/>
                </a:solidFill>
              </a:rPr>
              <a:pPr>
                <a:defRPr/>
              </a:pPr>
              <a:t>26</a:t>
            </a:fld>
            <a:endParaRPr lang="en-MY" dirty="0">
              <a:solidFill>
                <a:srgbClr val="C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639762"/>
          </a:xfrm>
        </p:spPr>
        <p:txBody>
          <a:bodyPr/>
          <a:lstStyle/>
          <a:p>
            <a:r>
              <a:rPr lang="en-US" sz="3600" b="1" dirty="0" smtClean="0">
                <a:solidFill>
                  <a:schemeClr val="accent2">
                    <a:lumMod val="75000"/>
                  </a:schemeClr>
                </a:solidFill>
                <a:latin typeface="Times New Roman" pitchFamily="18" charset="0"/>
                <a:cs typeface="Times New Roman" pitchFamily="18" charset="0"/>
              </a:rPr>
              <a:t>Example: Output form Excel</a:t>
            </a:r>
            <a:endParaRPr lang="en-US" sz="3600" b="1" dirty="0">
              <a:solidFill>
                <a:schemeClr val="accent2">
                  <a:lumMod val="75000"/>
                </a:schemeClr>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381000" y="15240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119809" name="Picture 1"/>
          <p:cNvPicPr>
            <a:picLocks noChangeAspect="1" noChangeArrowheads="1"/>
          </p:cNvPicPr>
          <p:nvPr/>
        </p:nvPicPr>
        <p:blipFill>
          <a:blip r:embed="rId3" cstate="print"/>
          <a:srcRect/>
          <a:stretch>
            <a:fillRect/>
          </a:stretch>
        </p:blipFill>
        <p:spPr bwMode="auto">
          <a:xfrm>
            <a:off x="457200" y="1828800"/>
            <a:ext cx="4876800" cy="2989262"/>
          </a:xfrm>
          <a:prstGeom prst="rect">
            <a:avLst/>
          </a:prstGeom>
          <a:noFill/>
          <a:ln w="9525">
            <a:noFill/>
            <a:miter lim="800000"/>
            <a:headEnd/>
            <a:tailEnd/>
          </a:ln>
          <a:effectLst/>
        </p:spPr>
      </p:pic>
      <p:pic>
        <p:nvPicPr>
          <p:cNvPr id="119810" name="Picture 2"/>
          <p:cNvPicPr>
            <a:picLocks noChangeAspect="1" noChangeArrowheads="1"/>
          </p:cNvPicPr>
          <p:nvPr/>
        </p:nvPicPr>
        <p:blipFill>
          <a:blip r:embed="rId4" cstate="print"/>
          <a:srcRect/>
          <a:stretch>
            <a:fillRect/>
          </a:stretch>
        </p:blipFill>
        <p:spPr bwMode="auto">
          <a:xfrm>
            <a:off x="5029200" y="1676400"/>
            <a:ext cx="3812199" cy="2286000"/>
          </a:xfrm>
          <a:prstGeom prst="rect">
            <a:avLst/>
          </a:prstGeom>
          <a:noFill/>
          <a:ln w="9525">
            <a:noFill/>
            <a:miter lim="800000"/>
            <a:headEnd/>
            <a:tailEnd/>
          </a:ln>
          <a:effectLst/>
        </p:spPr>
      </p:pic>
      <p:sp>
        <p:nvSpPr>
          <p:cNvPr id="6" name="Slide Number Placeholder 5"/>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rgbClr val="C00000"/>
                </a:solidFill>
              </a:rPr>
              <a:pPr>
                <a:defRPr/>
              </a:pPr>
              <a:t>27</a:t>
            </a:fld>
            <a:endParaRPr lang="en-MY"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sz="4000" dirty="0">
                <a:latin typeface="Garamond" pitchFamily="18" charset="0"/>
              </a:rPr>
              <a:t/>
            </a:r>
            <a:br>
              <a:rPr lang="en-US" sz="4000" dirty="0">
                <a:latin typeface="Garamond" pitchFamily="18" charset="0"/>
              </a:rPr>
            </a:br>
            <a:r>
              <a:rPr lang="en-US" sz="4000" b="1" dirty="0" smtClean="0">
                <a:solidFill>
                  <a:schemeClr val="accent2">
                    <a:lumMod val="75000"/>
                  </a:schemeClr>
                </a:solidFill>
                <a:latin typeface="Times New Roman" pitchFamily="18" charset="0"/>
                <a:cs typeface="Times New Roman" pitchFamily="18" charset="0"/>
              </a:rPr>
              <a:t>Introduction to linear regression model</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sz="2600" dirty="0">
                <a:latin typeface="Garamond" pitchFamily="18" charset="0"/>
              </a:rPr>
              <a:t>Liner regression model is useful when the time series has a clear trend. </a:t>
            </a:r>
            <a:r>
              <a:rPr lang="en-US" sz="2600" dirty="0" smtClean="0">
                <a:latin typeface="Garamond" pitchFamily="18" charset="0"/>
              </a:rPr>
              <a:t>This </a:t>
            </a:r>
            <a:r>
              <a:rPr lang="en-US" sz="2600" dirty="0">
                <a:latin typeface="Garamond" pitchFamily="18" charset="0"/>
              </a:rPr>
              <a:t>model can be used to estimate the relationship between a </a:t>
            </a:r>
            <a:r>
              <a:rPr lang="en-US" sz="2600" dirty="0" smtClean="0">
                <a:latin typeface="Garamond" pitchFamily="18" charset="0"/>
              </a:rPr>
              <a:t>dependent </a:t>
            </a:r>
            <a:r>
              <a:rPr lang="en-US" sz="2600" dirty="0">
                <a:latin typeface="Garamond" pitchFamily="18" charset="0"/>
              </a:rPr>
              <a:t>variables and an independent variables. This model is defined as</a:t>
            </a:r>
          </a:p>
          <a:p>
            <a:endParaRPr lang="en-US" sz="2600" dirty="0" smtClean="0">
              <a:latin typeface="Garamond" pitchFamily="18" charset="0"/>
            </a:endParaRPr>
          </a:p>
          <a:p>
            <a:pPr marL="0" indent="0">
              <a:buNone/>
            </a:pPr>
            <a:r>
              <a:rPr lang="en-US" sz="2600" dirty="0" smtClean="0">
                <a:latin typeface="Garamond" pitchFamily="18" charset="0"/>
              </a:rPr>
              <a:t>Where        and       are parameters. </a:t>
            </a:r>
            <a:r>
              <a:rPr lang="en-US" sz="2600" dirty="0">
                <a:latin typeface="Garamond" pitchFamily="18" charset="0"/>
              </a:rPr>
              <a:t>The estimated model linear regression model </a:t>
            </a:r>
            <a:r>
              <a:rPr lang="en-US" sz="2600" dirty="0" smtClean="0">
                <a:latin typeface="Garamond" pitchFamily="18" charset="0"/>
              </a:rPr>
              <a:t>is</a:t>
            </a:r>
          </a:p>
          <a:p>
            <a:pPr marL="0" indent="0">
              <a:buNone/>
            </a:pPr>
            <a:endParaRPr lang="en-US" sz="2600" dirty="0">
              <a:latin typeface="Garamond" pitchFamily="18" charset="0"/>
            </a:endParaRPr>
          </a:p>
          <a:p>
            <a:pPr marL="0" indent="0">
              <a:buNone/>
            </a:pPr>
            <a:endParaRPr lang="en-US" sz="2600" dirty="0" smtClean="0">
              <a:latin typeface="Garamond" pitchFamily="18" charset="0"/>
            </a:endParaRPr>
          </a:p>
          <a:p>
            <a:pPr marL="0" indent="0">
              <a:buNone/>
            </a:pPr>
            <a:r>
              <a:rPr lang="en-US" sz="2600" dirty="0" smtClean="0">
                <a:latin typeface="Garamond" pitchFamily="18" charset="0"/>
              </a:rPr>
              <a:t>Note</a:t>
            </a:r>
            <a:r>
              <a:rPr lang="en-US" sz="2600" dirty="0">
                <a:latin typeface="Garamond" pitchFamily="18" charset="0"/>
              </a:rPr>
              <a:t>: For linear trend, independent variable </a:t>
            </a:r>
            <a:r>
              <a:rPr lang="en-US" sz="2600" i="1" dirty="0">
                <a:latin typeface="Garamond" pitchFamily="18" charset="0"/>
              </a:rPr>
              <a:t>X</a:t>
            </a:r>
            <a:r>
              <a:rPr lang="en-US" sz="2600" dirty="0">
                <a:latin typeface="Garamond" pitchFamily="18" charset="0"/>
              </a:rPr>
              <a:t> for linear regression </a:t>
            </a:r>
            <a:r>
              <a:rPr lang="en-US" sz="2600" dirty="0" smtClean="0">
                <a:latin typeface="Garamond" pitchFamily="18" charset="0"/>
              </a:rPr>
              <a:t>is usually </a:t>
            </a:r>
            <a:r>
              <a:rPr lang="en-US" sz="2600" dirty="0">
                <a:latin typeface="Garamond" pitchFamily="18" charset="0"/>
              </a:rPr>
              <a:t>as time period </a:t>
            </a:r>
            <a:r>
              <a:rPr lang="en-US" sz="2600" i="1" dirty="0">
                <a:latin typeface="Garamond" pitchFamily="18" charset="0"/>
              </a:rPr>
              <a:t>t</a:t>
            </a:r>
            <a:r>
              <a:rPr lang="en-US" sz="2600" dirty="0">
                <a:latin typeface="Garamond" pitchFamily="18" charset="0"/>
              </a:rPr>
              <a:t>. The linear trend is defined as</a:t>
            </a:r>
          </a:p>
          <a:p>
            <a:endParaRPr lang="en-US" sz="2600" dirty="0"/>
          </a:p>
          <a:p>
            <a:pPr>
              <a:buNone/>
            </a:pPr>
            <a:r>
              <a:rPr lang="en-US" sz="2600" b="1" dirty="0"/>
              <a:t>	 </a:t>
            </a:r>
            <a:r>
              <a:rPr lang="en-US" sz="2600" dirty="0"/>
              <a:t> </a:t>
            </a:r>
          </a:p>
          <a:p>
            <a:pPr>
              <a:buNone/>
            </a:pPr>
            <a:endParaRPr lang="en-U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025" name="Object 1"/>
          <p:cNvGraphicFramePr>
            <a:graphicFrameLocks noChangeAspect="1"/>
          </p:cNvGraphicFramePr>
          <p:nvPr/>
        </p:nvGraphicFramePr>
        <p:xfrm>
          <a:off x="3581400" y="2743200"/>
          <a:ext cx="1981200" cy="386575"/>
        </p:xfrm>
        <a:graphic>
          <a:graphicData uri="http://schemas.openxmlformats.org/presentationml/2006/ole">
            <p:oleObj spid="_x0000_s81922" name="Equation" r:id="rId3" imgW="1168400" imgH="228600" progId="Equation.3">
              <p:embed/>
            </p:oleObj>
          </a:graphicData>
        </a:graphic>
      </p:graphicFrame>
      <p:graphicFrame>
        <p:nvGraphicFramePr>
          <p:cNvPr id="1028" name="Object 4"/>
          <p:cNvGraphicFramePr>
            <a:graphicFrameLocks noChangeAspect="1"/>
          </p:cNvGraphicFramePr>
          <p:nvPr/>
        </p:nvGraphicFramePr>
        <p:xfrm>
          <a:off x="1371600" y="3200400"/>
          <a:ext cx="304800" cy="365760"/>
        </p:xfrm>
        <a:graphic>
          <a:graphicData uri="http://schemas.openxmlformats.org/presentationml/2006/ole">
            <p:oleObj spid="_x0000_s81923" name="Equation" r:id="rId4" imgW="190500" imgH="228600" progId="Equation.3">
              <p:embed/>
            </p:oleObj>
          </a:graphicData>
        </a:graphic>
      </p:graphicFrame>
      <p:graphicFrame>
        <p:nvGraphicFramePr>
          <p:cNvPr id="1027" name="Object 3"/>
          <p:cNvGraphicFramePr>
            <a:graphicFrameLocks noChangeAspect="1"/>
          </p:cNvGraphicFramePr>
          <p:nvPr/>
        </p:nvGraphicFramePr>
        <p:xfrm>
          <a:off x="2438400" y="3200400"/>
          <a:ext cx="314740" cy="381000"/>
        </p:xfrm>
        <a:graphic>
          <a:graphicData uri="http://schemas.openxmlformats.org/presentationml/2006/ole">
            <p:oleObj spid="_x0000_s81924" name="Equation" r:id="rId5" imgW="177569" imgH="215619" progId="Equation.3">
              <p:embed/>
            </p:oleObj>
          </a:graphicData>
        </a:graphic>
      </p:graphicFrame>
      <p:sp>
        <p:nvSpPr>
          <p:cNvPr id="1033"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032" name="Object 8"/>
          <p:cNvGraphicFramePr>
            <a:graphicFrameLocks noChangeAspect="1"/>
          </p:cNvGraphicFramePr>
          <p:nvPr/>
        </p:nvGraphicFramePr>
        <p:xfrm>
          <a:off x="3581400" y="3810000"/>
          <a:ext cx="1295400" cy="442732"/>
        </p:xfrm>
        <a:graphic>
          <a:graphicData uri="http://schemas.openxmlformats.org/presentationml/2006/ole">
            <p:oleObj spid="_x0000_s81925" name="Equation" r:id="rId6" imgW="748975" imgH="253890" progId="Equation.3">
              <p:embed/>
            </p:oleObj>
          </a:graphicData>
        </a:graphic>
      </p:graphicFrame>
      <p:sp>
        <p:nvSpPr>
          <p:cNvPr id="1035"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034" name="Object 10"/>
          <p:cNvGraphicFramePr>
            <a:graphicFrameLocks noChangeAspect="1"/>
          </p:cNvGraphicFramePr>
          <p:nvPr/>
        </p:nvGraphicFramePr>
        <p:xfrm>
          <a:off x="3529013" y="5334000"/>
          <a:ext cx="1247775" cy="431800"/>
        </p:xfrm>
        <a:graphic>
          <a:graphicData uri="http://schemas.openxmlformats.org/presentationml/2006/ole">
            <p:oleObj spid="_x0000_s81926" name="Equation" r:id="rId7" imgW="660240" imgH="228600" progId="Equation.3">
              <p:embed/>
            </p:oleObj>
          </a:graphicData>
        </a:graphic>
      </p:graphicFrame>
      <p:sp>
        <p:nvSpPr>
          <p:cNvPr id="12" name="Slide Number Placeholder 11"/>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rgbClr val="C00000"/>
                </a:solidFill>
              </a:rPr>
              <a:pPr>
                <a:defRPr/>
              </a:pPr>
              <a:t>3</a:t>
            </a:fld>
            <a:endParaRPr lang="en-MY"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427038"/>
          </a:xfrm>
        </p:spPr>
        <p:txBody>
          <a:bodyPr>
            <a:noAutofit/>
          </a:bodyPr>
          <a:lstStyle/>
          <a:p>
            <a:pPr marL="457200" indent="-228600"/>
            <a:r>
              <a:rPr lang="en-US" sz="3200" b="1" dirty="0" smtClean="0">
                <a:solidFill>
                  <a:schemeClr val="accent2">
                    <a:lumMod val="75000"/>
                  </a:schemeClr>
                </a:solidFill>
                <a:latin typeface="Times New Roman" pitchFamily="18" charset="0"/>
                <a:cs typeface="Times New Roman" pitchFamily="18" charset="0"/>
              </a:rPr>
              <a:t>Least squares estimation in linear regression models</a:t>
            </a:r>
          </a:p>
        </p:txBody>
      </p:sp>
      <p:sp>
        <p:nvSpPr>
          <p:cNvPr id="3" name="Content Placeholder 2"/>
          <p:cNvSpPr>
            <a:spLocks noGrp="1"/>
          </p:cNvSpPr>
          <p:nvPr>
            <p:ph idx="1"/>
          </p:nvPr>
        </p:nvSpPr>
        <p:spPr>
          <a:xfrm>
            <a:off x="457200" y="1752600"/>
            <a:ext cx="8229600" cy="4373563"/>
          </a:xfrm>
        </p:spPr>
        <p:txBody>
          <a:bodyPr>
            <a:normAutofit lnSpcReduction="10000"/>
          </a:bodyPr>
          <a:lstStyle/>
          <a:p>
            <a:pPr marL="0" indent="0" algn="just">
              <a:buNone/>
            </a:pPr>
            <a:r>
              <a:rPr lang="en-US" sz="2400" dirty="0">
                <a:latin typeface="Garamond" pitchFamily="18" charset="0"/>
              </a:rPr>
              <a:t>The parameters of sample regression or linear trend can be estimated by the method of ordinary least squares (OLS).  OLS estimates are obtained by minimizing the sum of squared errors (SSE):</a:t>
            </a:r>
          </a:p>
          <a:p>
            <a:pPr algn="just">
              <a:buNone/>
            </a:pPr>
            <a:r>
              <a:rPr lang="en-US" sz="2400" dirty="0" smtClean="0">
                <a:latin typeface="Garamond" pitchFamily="18" charset="0"/>
              </a:rPr>
              <a:t>	  </a:t>
            </a:r>
          </a:p>
          <a:p>
            <a:pPr>
              <a:buNone/>
            </a:pPr>
            <a:endParaRPr lang="en-US" dirty="0">
              <a:latin typeface="Garamond" pitchFamily="18" charset="0"/>
            </a:endParaRPr>
          </a:p>
          <a:p>
            <a:pPr>
              <a:buNone/>
            </a:pPr>
            <a:endParaRPr lang="en-US" dirty="0" smtClean="0">
              <a:latin typeface="Garamond" pitchFamily="18" charset="0"/>
            </a:endParaRPr>
          </a:p>
          <a:p>
            <a:pPr>
              <a:buNone/>
            </a:pPr>
            <a:endParaRPr lang="en-US" dirty="0">
              <a:latin typeface="Garamond" pitchFamily="18" charset="0"/>
            </a:endParaRPr>
          </a:p>
          <a:p>
            <a:pPr>
              <a:buNone/>
            </a:pPr>
            <a:endParaRPr lang="en-US" dirty="0" smtClean="0">
              <a:latin typeface="Garamond" pitchFamily="18" charset="0"/>
            </a:endParaRPr>
          </a:p>
          <a:p>
            <a:pPr lvl="0">
              <a:buNone/>
            </a:pPr>
            <a:r>
              <a:rPr lang="en-US" sz="1400" dirty="0">
                <a:solidFill>
                  <a:prstClr val="black"/>
                </a:solidFill>
                <a:latin typeface="Garamond" pitchFamily="18" charset="0"/>
              </a:rPr>
              <a:t>Figure 1: The least-squares </a:t>
            </a:r>
            <a:r>
              <a:rPr lang="en-US" sz="1400" dirty="0" smtClean="0">
                <a:solidFill>
                  <a:prstClr val="black"/>
                </a:solidFill>
                <a:latin typeface="Garamond" pitchFamily="18" charset="0"/>
              </a:rPr>
              <a:t>line p</a:t>
            </a:r>
            <a:r>
              <a:rPr lang="en-US" sz="1400" dirty="0" smtClean="0">
                <a:latin typeface="Garamond" pitchFamily="18" charset="0"/>
              </a:rPr>
              <a:t>rocedure                                 Figure </a:t>
            </a:r>
            <a:r>
              <a:rPr lang="en-US" sz="1400" dirty="0">
                <a:latin typeface="Garamond" pitchFamily="18" charset="0"/>
              </a:rPr>
              <a:t>2: Least Square Estimates </a:t>
            </a:r>
            <a:endParaRPr lang="en-US" sz="1400" dirty="0">
              <a:solidFill>
                <a:prstClr val="black"/>
              </a:solidFill>
              <a:latin typeface="Garamond" pitchFamily="18" charset="0"/>
            </a:endParaRPr>
          </a:p>
          <a:p>
            <a:pPr>
              <a:buNone/>
            </a:pPr>
            <a:endParaRPr lang="en-US" dirty="0"/>
          </a:p>
        </p:txBody>
      </p:sp>
      <p:sp>
        <p:nvSpPr>
          <p:cNvPr id="184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8433" name="Object 1"/>
          <p:cNvGraphicFramePr>
            <a:graphicFrameLocks noChangeAspect="1"/>
          </p:cNvGraphicFramePr>
          <p:nvPr/>
        </p:nvGraphicFramePr>
        <p:xfrm>
          <a:off x="1482724" y="2895600"/>
          <a:ext cx="5309169" cy="762000"/>
        </p:xfrm>
        <a:graphic>
          <a:graphicData uri="http://schemas.openxmlformats.org/presentationml/2006/ole">
            <p:oleObj spid="_x0000_s108546" name="Equation" r:id="rId3" imgW="3187440" imgH="457200" progId="Equation.3">
              <p:embed/>
            </p:oleObj>
          </a:graphicData>
        </a:graphic>
      </p:graphicFrame>
      <p:pic>
        <p:nvPicPr>
          <p:cNvPr id="18435" name="Picture 3"/>
          <p:cNvPicPr>
            <a:picLocks noChangeAspect="1" noChangeArrowheads="1"/>
          </p:cNvPicPr>
          <p:nvPr/>
        </p:nvPicPr>
        <p:blipFill>
          <a:blip r:embed="rId4" cstate="print"/>
          <a:srcRect/>
          <a:stretch>
            <a:fillRect/>
          </a:stretch>
        </p:blipFill>
        <p:spPr bwMode="auto">
          <a:xfrm>
            <a:off x="4572000" y="3733800"/>
            <a:ext cx="2790825" cy="1952625"/>
          </a:xfrm>
          <a:prstGeom prst="rect">
            <a:avLst/>
          </a:prstGeom>
          <a:noFill/>
          <a:ln w="9525">
            <a:noFill/>
            <a:miter lim="800000"/>
            <a:headEnd/>
            <a:tailEnd/>
          </a:ln>
        </p:spPr>
      </p:pic>
      <p:pic>
        <p:nvPicPr>
          <p:cNvPr id="18436" name="Picture 4"/>
          <p:cNvPicPr>
            <a:picLocks noChangeAspect="1" noChangeArrowheads="1"/>
          </p:cNvPicPr>
          <p:nvPr/>
        </p:nvPicPr>
        <p:blipFill>
          <a:blip r:embed="rId5" cstate="print"/>
          <a:srcRect/>
          <a:stretch>
            <a:fillRect/>
          </a:stretch>
        </p:blipFill>
        <p:spPr bwMode="auto">
          <a:xfrm>
            <a:off x="533400" y="3505200"/>
            <a:ext cx="3114675" cy="2200275"/>
          </a:xfrm>
          <a:prstGeom prst="rect">
            <a:avLst/>
          </a:prstGeom>
          <a:noFill/>
          <a:ln w="9525">
            <a:noFill/>
            <a:miter lim="800000"/>
            <a:headEnd/>
            <a:tailEnd/>
          </a:ln>
        </p:spPr>
      </p:pic>
      <p:sp>
        <p:nvSpPr>
          <p:cNvPr id="1843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8437" name="Object 5"/>
          <p:cNvGraphicFramePr>
            <a:graphicFrameLocks noChangeAspect="1"/>
          </p:cNvGraphicFramePr>
          <p:nvPr/>
        </p:nvGraphicFramePr>
        <p:xfrm>
          <a:off x="5029200" y="3886200"/>
          <a:ext cx="685800" cy="257175"/>
        </p:xfrm>
        <a:graphic>
          <a:graphicData uri="http://schemas.openxmlformats.org/presentationml/2006/ole">
            <p:oleObj spid="_x0000_s108547" name="Equation" r:id="rId6" imgW="685800" imgH="254000" progId="Equation.3">
              <p:embed/>
            </p:oleObj>
          </a:graphicData>
        </a:graphic>
      </p:graphicFrame>
      <p:sp>
        <p:nvSpPr>
          <p:cNvPr id="10" name="Slide Number Placeholder 9"/>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rgbClr val="C00000"/>
                </a:solidFill>
              </a:rPr>
              <a:pPr>
                <a:defRPr/>
              </a:pPr>
              <a:t>4</a:t>
            </a:fld>
            <a:endParaRPr lang="en-MY" dirty="0">
              <a:solidFill>
                <a:srgbClr val="C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pPr>
              <a:buNone/>
            </a:pPr>
            <a:r>
              <a:rPr lang="en-US" sz="2400" dirty="0" smtClean="0">
                <a:latin typeface="Garamond" pitchFamily="18" charset="0"/>
              </a:rPr>
              <a:t>Let</a:t>
            </a:r>
            <a:endParaRPr lang="en-US" sz="2400" dirty="0">
              <a:latin typeface="Garamond" pitchFamily="18" charset="0"/>
            </a:endParaRPr>
          </a:p>
          <a:p>
            <a:pPr>
              <a:buNone/>
            </a:pPr>
            <a:endParaRPr lang="en-US" sz="2400" dirty="0" smtClean="0">
              <a:latin typeface="Garamond" pitchFamily="18" charset="0"/>
            </a:endParaRPr>
          </a:p>
          <a:p>
            <a:pPr marL="0" indent="0">
              <a:buNone/>
            </a:pPr>
            <a:r>
              <a:rPr lang="en-US" sz="2400" dirty="0" smtClean="0">
                <a:latin typeface="Garamond" pitchFamily="18" charset="0"/>
              </a:rPr>
              <a:t>Taking </a:t>
            </a:r>
            <a:r>
              <a:rPr lang="en-US" sz="2400" dirty="0">
                <a:latin typeface="Garamond" pitchFamily="18" charset="0"/>
              </a:rPr>
              <a:t>the partial derivatives of SSE with respect </a:t>
            </a:r>
            <a:r>
              <a:rPr lang="en-US" sz="2400" dirty="0" smtClean="0">
                <a:latin typeface="Garamond" pitchFamily="18" charset="0"/>
              </a:rPr>
              <a:t> to  </a:t>
            </a:r>
            <a:r>
              <a:rPr lang="en-US" sz="2400" i="1" dirty="0" smtClean="0">
                <a:latin typeface="Garamond" pitchFamily="18" charset="0"/>
              </a:rPr>
              <a:t>a</a:t>
            </a:r>
            <a:r>
              <a:rPr lang="en-US" sz="2400" dirty="0" smtClean="0">
                <a:latin typeface="Garamond" pitchFamily="18" charset="0"/>
              </a:rPr>
              <a:t> and </a:t>
            </a:r>
            <a:r>
              <a:rPr lang="en-US" sz="2400" i="1" dirty="0" smtClean="0">
                <a:latin typeface="Garamond" pitchFamily="18" charset="0"/>
              </a:rPr>
              <a:t>b</a:t>
            </a:r>
            <a:r>
              <a:rPr lang="en-US" sz="2400" dirty="0" smtClean="0">
                <a:latin typeface="Garamond" pitchFamily="18" charset="0"/>
              </a:rPr>
              <a:t>, and setting them equal to zero, we get</a:t>
            </a:r>
            <a:endParaRPr lang="en-US" sz="2400" dirty="0">
              <a:latin typeface="Garamond" pitchFamily="18" charset="0"/>
            </a:endParaRPr>
          </a:p>
          <a:p>
            <a:endParaRPr lang="en-US" sz="2400" dirty="0" smtClean="0">
              <a:latin typeface="Garamond" pitchFamily="18" charset="0"/>
            </a:endParaRPr>
          </a:p>
          <a:p>
            <a:endParaRPr lang="en-US" sz="2400" dirty="0">
              <a:latin typeface="Garamond" pitchFamily="18" charset="0"/>
            </a:endParaRPr>
          </a:p>
          <a:p>
            <a:pPr>
              <a:buNone/>
            </a:pPr>
            <a:endParaRPr lang="en-US" sz="2400" dirty="0" smtClean="0">
              <a:latin typeface="Garamond" pitchFamily="18" charset="0"/>
            </a:endParaRPr>
          </a:p>
          <a:p>
            <a:pPr>
              <a:buNone/>
            </a:pPr>
            <a:endParaRPr lang="en-US" sz="2400" dirty="0" smtClean="0">
              <a:latin typeface="Garamond" pitchFamily="18" charset="0"/>
            </a:endParaRPr>
          </a:p>
          <a:p>
            <a:pPr>
              <a:buNone/>
            </a:pPr>
            <a:r>
              <a:rPr lang="en-US" sz="2400" dirty="0" smtClean="0">
                <a:latin typeface="Garamond" pitchFamily="18" charset="0"/>
              </a:rPr>
              <a:t>These </a:t>
            </a:r>
            <a:r>
              <a:rPr lang="en-US" sz="2400" dirty="0">
                <a:latin typeface="Garamond" pitchFamily="18" charset="0"/>
              </a:rPr>
              <a:t>equations can be written </a:t>
            </a:r>
            <a:r>
              <a:rPr lang="en-US" sz="2400" dirty="0" smtClean="0">
                <a:latin typeface="Garamond" pitchFamily="18" charset="0"/>
              </a:rPr>
              <a:t>as</a:t>
            </a:r>
          </a:p>
          <a:p>
            <a:pPr>
              <a:buNone/>
            </a:pPr>
            <a:endParaRPr lang="en-US" sz="2400" dirty="0" smtClean="0">
              <a:latin typeface="Garamond" pitchFamily="18" charset="0"/>
            </a:endParaRPr>
          </a:p>
          <a:p>
            <a:pPr>
              <a:buNone/>
            </a:pPr>
            <a:endParaRPr lang="en-US" sz="2400" dirty="0">
              <a:latin typeface="Garamond" pitchFamily="18" charset="0"/>
            </a:endParaRPr>
          </a:p>
          <a:p>
            <a:endParaRPr lang="en-US" dirty="0"/>
          </a:p>
        </p:txBody>
      </p:sp>
      <p:graphicFrame>
        <p:nvGraphicFramePr>
          <p:cNvPr id="19457" name="Object 1"/>
          <p:cNvGraphicFramePr>
            <a:graphicFrameLocks noChangeAspect="1"/>
          </p:cNvGraphicFramePr>
          <p:nvPr/>
        </p:nvGraphicFramePr>
        <p:xfrm>
          <a:off x="1143000" y="990600"/>
          <a:ext cx="5840086" cy="838200"/>
        </p:xfrm>
        <a:graphic>
          <a:graphicData uri="http://schemas.openxmlformats.org/presentationml/2006/ole">
            <p:oleObj spid="_x0000_s99330" name="Equation" r:id="rId3" imgW="3187440" imgH="457200" progId="Equation.3">
              <p:embed/>
            </p:oleObj>
          </a:graphicData>
        </a:graphic>
      </p:graphicFrame>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9463" name="Object 7"/>
          <p:cNvGraphicFramePr>
            <a:graphicFrameLocks noChangeAspect="1"/>
          </p:cNvGraphicFramePr>
          <p:nvPr/>
        </p:nvGraphicFramePr>
        <p:xfrm>
          <a:off x="1371600" y="2667000"/>
          <a:ext cx="3090332" cy="762000"/>
        </p:xfrm>
        <a:graphic>
          <a:graphicData uri="http://schemas.openxmlformats.org/presentationml/2006/ole">
            <p:oleObj spid="_x0000_s99331" name="Equation" r:id="rId4" imgW="1854000" imgH="457200" progId="Equation.3">
              <p:embed/>
            </p:oleObj>
          </a:graphicData>
        </a:graphic>
      </p:graphicFrame>
      <p:sp>
        <p:nvSpPr>
          <p:cNvPr id="1946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9465" name="Object 9"/>
          <p:cNvGraphicFramePr>
            <a:graphicFrameLocks noChangeAspect="1"/>
          </p:cNvGraphicFramePr>
          <p:nvPr/>
        </p:nvGraphicFramePr>
        <p:xfrm>
          <a:off x="1447800" y="3429000"/>
          <a:ext cx="4038600" cy="914400"/>
        </p:xfrm>
        <a:graphic>
          <a:graphicData uri="http://schemas.openxmlformats.org/presentationml/2006/ole">
            <p:oleObj spid="_x0000_s99332" name="Equation" r:id="rId5" imgW="2019240" imgH="457200" progId="Equation.3">
              <p:embed/>
            </p:oleObj>
          </a:graphicData>
        </a:graphic>
      </p:graphicFrame>
      <p:sp>
        <p:nvSpPr>
          <p:cNvPr id="1946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9467" name="Object 11"/>
          <p:cNvGraphicFramePr>
            <a:graphicFrameLocks noChangeAspect="1"/>
          </p:cNvGraphicFramePr>
          <p:nvPr/>
        </p:nvGraphicFramePr>
        <p:xfrm>
          <a:off x="1066799" y="4800600"/>
          <a:ext cx="3499339" cy="1143000"/>
        </p:xfrm>
        <a:graphic>
          <a:graphicData uri="http://schemas.openxmlformats.org/presentationml/2006/ole">
            <p:oleObj spid="_x0000_s99333" name="Equation" r:id="rId6" imgW="1892300" imgH="622300" progId="Equation.3">
              <p:embed/>
            </p:oleObj>
          </a:graphicData>
        </a:graphic>
      </p:graphicFrame>
      <p:sp>
        <p:nvSpPr>
          <p:cNvPr id="19470"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9469" name="Object 13"/>
          <p:cNvGraphicFramePr>
            <a:graphicFrameLocks noChangeAspect="1"/>
          </p:cNvGraphicFramePr>
          <p:nvPr/>
        </p:nvGraphicFramePr>
        <p:xfrm>
          <a:off x="5667375" y="5067300"/>
          <a:ext cx="1466850" cy="415925"/>
        </p:xfrm>
        <a:graphic>
          <a:graphicData uri="http://schemas.openxmlformats.org/presentationml/2006/ole">
            <p:oleObj spid="_x0000_s99334" name="Equation" r:id="rId7" imgW="711000" imgH="203040" progId="Equation.3">
              <p:embed/>
            </p:oleObj>
          </a:graphicData>
        </a:graphic>
      </p:graphicFrame>
      <p:sp>
        <p:nvSpPr>
          <p:cNvPr id="14" name="Slide Number Placeholder 13"/>
          <p:cNvSpPr>
            <a:spLocks noGrp="1"/>
          </p:cNvSpPr>
          <p:nvPr>
            <p:ph type="sldNum" sz="quarter" idx="12"/>
          </p:nvPr>
        </p:nvSpPr>
        <p:spPr>
          <a:xfrm>
            <a:off x="6629400" y="5867400"/>
            <a:ext cx="2133600" cy="365125"/>
          </a:xfrm>
        </p:spPr>
        <p:txBody>
          <a:bodyPr/>
          <a:lstStyle/>
          <a:p>
            <a:pPr>
              <a:defRPr/>
            </a:pPr>
            <a:fld id="{C21B6E7B-64D6-4E98-9E09-9FB0A1222F75}" type="slidenum">
              <a:rPr lang="en-MY" smtClean="0">
                <a:solidFill>
                  <a:srgbClr val="C00000"/>
                </a:solidFill>
              </a:rPr>
              <a:pPr>
                <a:defRPr/>
              </a:pPr>
              <a:t>5</a:t>
            </a:fld>
            <a:endParaRPr lang="en-MY"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914400"/>
          </a:xfrm>
        </p:spPr>
        <p:txBody>
          <a:bodyPr>
            <a:noAutofit/>
          </a:bodyPr>
          <a:lstStyle/>
          <a:p>
            <a:r>
              <a:rPr lang="en-US" sz="3200" b="1" dirty="0" smtClean="0">
                <a:solidFill>
                  <a:schemeClr val="accent2">
                    <a:lumMod val="75000"/>
                  </a:schemeClr>
                </a:solidFill>
                <a:latin typeface="Times New Roman" pitchFamily="18" charset="0"/>
                <a:cs typeface="Times New Roman" pitchFamily="18" charset="0"/>
              </a:rPr>
              <a:t>Estimating the </a:t>
            </a:r>
            <a:r>
              <a:rPr lang="en-US" sz="3200" b="1" dirty="0" smtClean="0">
                <a:solidFill>
                  <a:schemeClr val="accent2">
                    <a:lumMod val="75000"/>
                  </a:schemeClr>
                </a:solidFill>
                <a:latin typeface="Times New Roman" pitchFamily="18" charset="0"/>
                <a:cs typeface="Times New Roman" pitchFamily="18" charset="0"/>
              </a:rPr>
              <a:t>parameters </a:t>
            </a:r>
            <a:r>
              <a:rPr lang="en-US" sz="3200" b="1" dirty="0" smtClean="0">
                <a:solidFill>
                  <a:schemeClr val="accent2">
                    <a:lumMod val="75000"/>
                  </a:schemeClr>
                </a:solidFill>
                <a:latin typeface="Times New Roman" pitchFamily="18" charset="0"/>
                <a:cs typeface="Times New Roman" pitchFamily="18" charset="0"/>
              </a:rPr>
              <a:t>regression by matrix</a:t>
            </a:r>
            <a:r>
              <a:rPr lang="en-US" sz="3600" b="1" dirty="0" smtClean="0">
                <a:solidFill>
                  <a:schemeClr val="accent2">
                    <a:lumMod val="75000"/>
                  </a:schemeClr>
                </a:solidFill>
                <a:latin typeface="Times New Roman" pitchFamily="18" charset="0"/>
                <a:cs typeface="Times New Roman" pitchFamily="18" charset="0"/>
              </a:rPr>
              <a:t/>
            </a:r>
            <a:br>
              <a:rPr lang="en-US" sz="3600" b="1" dirty="0" smtClean="0">
                <a:solidFill>
                  <a:schemeClr val="accent2">
                    <a:lumMod val="75000"/>
                  </a:schemeClr>
                </a:solidFill>
                <a:latin typeface="Times New Roman" pitchFamily="18" charset="0"/>
                <a:cs typeface="Times New Roman" pitchFamily="18" charset="0"/>
              </a:rPr>
            </a:br>
            <a:r>
              <a:rPr lang="en-US" sz="3200" b="1" dirty="0">
                <a:latin typeface="Garamond" pitchFamily="18" charset="0"/>
              </a:rPr>
              <a:t/>
            </a:r>
            <a:br>
              <a:rPr lang="en-US" sz="3200" b="1" dirty="0">
                <a:latin typeface="Garamond" pitchFamily="18" charset="0"/>
              </a:rPr>
            </a:br>
            <a:endParaRPr lang="en-US" sz="3200" b="1" dirty="0">
              <a:latin typeface="Garamond" pitchFamily="18" charset="0"/>
            </a:endParaRPr>
          </a:p>
        </p:txBody>
      </p:sp>
      <p:sp>
        <p:nvSpPr>
          <p:cNvPr id="3" name="Content Placeholder 2"/>
          <p:cNvSpPr>
            <a:spLocks noGrp="1"/>
          </p:cNvSpPr>
          <p:nvPr>
            <p:ph idx="1"/>
          </p:nvPr>
        </p:nvSpPr>
        <p:spPr>
          <a:xfrm>
            <a:off x="533400" y="1524000"/>
            <a:ext cx="8229600" cy="4373563"/>
          </a:xfrm>
        </p:spPr>
        <p:txBody>
          <a:bodyPr/>
          <a:lstStyle/>
          <a:p>
            <a:pPr>
              <a:spcBef>
                <a:spcPts val="0"/>
              </a:spcBef>
              <a:buNone/>
            </a:pPr>
            <a:r>
              <a:rPr lang="en-US" sz="2400" dirty="0">
                <a:latin typeface="Garamond" pitchFamily="18" charset="0"/>
              </a:rPr>
              <a:t>The linear regression model can be written </a:t>
            </a:r>
            <a:r>
              <a:rPr lang="en-US" sz="2400" dirty="0" smtClean="0">
                <a:latin typeface="Garamond" pitchFamily="18" charset="0"/>
              </a:rPr>
              <a:t>as</a:t>
            </a:r>
          </a:p>
          <a:p>
            <a:pPr>
              <a:spcBef>
                <a:spcPts val="0"/>
              </a:spcBef>
              <a:buNone/>
            </a:pPr>
            <a:endParaRPr lang="en-US" sz="2400" dirty="0">
              <a:latin typeface="Garamond" pitchFamily="18" charset="0"/>
            </a:endParaRPr>
          </a:p>
          <a:p>
            <a:pPr marL="0" indent="0" algn="just">
              <a:spcBef>
                <a:spcPts val="0"/>
              </a:spcBef>
              <a:buNone/>
            </a:pPr>
            <a:r>
              <a:rPr lang="en-US" sz="2400" dirty="0" smtClean="0">
                <a:latin typeface="Garamond" pitchFamily="18" charset="0"/>
              </a:rPr>
              <a:t>To </a:t>
            </a:r>
            <a:r>
              <a:rPr lang="en-US" sz="2400" dirty="0">
                <a:latin typeface="Garamond" pitchFamily="18" charset="0"/>
              </a:rPr>
              <a:t>obtain the estimated regression coefficients from linear regression model by matrix methods, we pre-multiply </a:t>
            </a:r>
            <a:endParaRPr lang="en-US" sz="2400" dirty="0" smtClean="0">
              <a:latin typeface="Garamond" pitchFamily="18" charset="0"/>
            </a:endParaRPr>
          </a:p>
          <a:p>
            <a:pPr marL="0" indent="0" algn="just">
              <a:spcBef>
                <a:spcPts val="0"/>
              </a:spcBef>
              <a:buNone/>
            </a:pPr>
            <a:r>
              <a:rPr lang="en-US" sz="2400" dirty="0" smtClean="0">
                <a:latin typeface="Garamond" pitchFamily="18" charset="0"/>
              </a:rPr>
              <a:t>both </a:t>
            </a:r>
            <a:r>
              <a:rPr lang="en-US" sz="2400" dirty="0">
                <a:latin typeface="Garamond" pitchFamily="18" charset="0"/>
              </a:rPr>
              <a:t>sides by the inverse of </a:t>
            </a:r>
            <a:r>
              <a:rPr lang="en-US" sz="2400" dirty="0" smtClean="0">
                <a:latin typeface="Garamond" pitchFamily="18" charset="0"/>
              </a:rPr>
              <a:t> </a:t>
            </a:r>
          </a:p>
          <a:p>
            <a:pPr algn="just">
              <a:spcBef>
                <a:spcPts val="0"/>
              </a:spcBef>
              <a:buNone/>
            </a:pPr>
            <a:r>
              <a:rPr lang="en-US" sz="2400" dirty="0" smtClean="0">
                <a:latin typeface="Garamond" pitchFamily="18" charset="0"/>
              </a:rPr>
              <a:t>We </a:t>
            </a:r>
            <a:r>
              <a:rPr lang="en-US" sz="2400" dirty="0">
                <a:latin typeface="Garamond" pitchFamily="18" charset="0"/>
              </a:rPr>
              <a:t>then find, </a:t>
            </a:r>
            <a:r>
              <a:rPr lang="en-US" sz="2400" dirty="0" smtClean="0">
                <a:latin typeface="Garamond" pitchFamily="18" charset="0"/>
              </a:rPr>
              <a:t>since                            and               </a:t>
            </a:r>
            <a:r>
              <a:rPr lang="en-US" sz="2400" dirty="0">
                <a:latin typeface="Garamond" pitchFamily="18" charset="0"/>
              </a:rPr>
              <a:t>, we get</a:t>
            </a:r>
          </a:p>
          <a:p>
            <a:pPr>
              <a:spcBef>
                <a:spcPts val="0"/>
              </a:spcBef>
              <a:buNone/>
            </a:pPr>
            <a:endParaRPr lang="en-US" sz="2400" dirty="0">
              <a:latin typeface="Garamond" pitchFamily="18" charset="0"/>
            </a:endParaRPr>
          </a:p>
          <a:p>
            <a:pPr>
              <a:spcBef>
                <a:spcPts val="0"/>
              </a:spcBef>
              <a:buNone/>
            </a:pPr>
            <a:r>
              <a:rPr lang="en-US" sz="2400" dirty="0" smtClean="0">
                <a:latin typeface="Garamond" pitchFamily="18" charset="0"/>
              </a:rPr>
              <a:t>where</a:t>
            </a:r>
            <a:endParaRPr lang="en-US" sz="2400" dirty="0">
              <a:latin typeface="Garamond" pitchFamily="18" charset="0"/>
            </a:endParaRPr>
          </a:p>
          <a:p>
            <a:pPr>
              <a:spcBef>
                <a:spcPts val="0"/>
              </a:spcBef>
              <a:buNone/>
            </a:pPr>
            <a:r>
              <a:rPr lang="en-US" sz="2400" dirty="0">
                <a:latin typeface="Garamond" pitchFamily="18" charset="0"/>
              </a:rPr>
              <a:t> </a:t>
            </a:r>
            <a:r>
              <a:rPr lang="en-US" sz="2400" dirty="0" smtClean="0">
                <a:latin typeface="Garamond" pitchFamily="18" charset="0"/>
              </a:rPr>
              <a:t>                    </a:t>
            </a:r>
            <a:endParaRPr lang="en-US" sz="2400" dirty="0">
              <a:latin typeface="Garamond" pitchFamily="18" charset="0"/>
            </a:endParaRPr>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81" name="Object 1"/>
          <p:cNvGraphicFramePr>
            <a:graphicFrameLocks noChangeAspect="1"/>
          </p:cNvGraphicFramePr>
          <p:nvPr/>
        </p:nvGraphicFramePr>
        <p:xfrm>
          <a:off x="3048000" y="1905000"/>
          <a:ext cx="1066801" cy="393032"/>
        </p:xfrm>
        <a:graphic>
          <a:graphicData uri="http://schemas.openxmlformats.org/presentationml/2006/ole">
            <p:oleObj spid="_x0000_s100354" name="Equation" r:id="rId3" imgW="545626" imgH="203024" progId="Equation.3">
              <p:embed/>
            </p:oleObj>
          </a:graphicData>
        </a:graphic>
      </p:graphicFrame>
      <p:sp>
        <p:nvSpPr>
          <p:cNvPr id="2048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83" name="Object 3"/>
          <p:cNvGraphicFramePr>
            <a:graphicFrameLocks noChangeAspect="1"/>
          </p:cNvGraphicFramePr>
          <p:nvPr/>
        </p:nvGraphicFramePr>
        <p:xfrm>
          <a:off x="7010400" y="2667000"/>
          <a:ext cx="1143001" cy="396875"/>
        </p:xfrm>
        <a:graphic>
          <a:graphicData uri="http://schemas.openxmlformats.org/presentationml/2006/ole">
            <p:oleObj spid="_x0000_s100355" name="Equation" r:id="rId4" imgW="685800" imgH="241300" progId="Equation.3">
              <p:embed/>
            </p:oleObj>
          </a:graphicData>
        </a:graphic>
      </p:graphicFrame>
      <p:sp>
        <p:nvSpPr>
          <p:cNvPr id="2048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85" name="Object 5"/>
          <p:cNvGraphicFramePr>
            <a:graphicFrameLocks noChangeAspect="1"/>
          </p:cNvGraphicFramePr>
          <p:nvPr/>
        </p:nvGraphicFramePr>
        <p:xfrm>
          <a:off x="4114800" y="3048000"/>
          <a:ext cx="2828192" cy="381000"/>
        </p:xfrm>
        <a:graphic>
          <a:graphicData uri="http://schemas.openxmlformats.org/presentationml/2006/ole">
            <p:oleObj spid="_x0000_s100356" name="Equation" r:id="rId5" imgW="1841500" imgH="241300" progId="Equation.3">
              <p:embed/>
            </p:oleObj>
          </a:graphicData>
        </a:graphic>
      </p:graphicFrame>
      <p:sp>
        <p:nvSpPr>
          <p:cNvPr id="2048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87" name="Object 7"/>
          <p:cNvGraphicFramePr>
            <a:graphicFrameLocks noChangeAspect="1"/>
          </p:cNvGraphicFramePr>
          <p:nvPr/>
        </p:nvGraphicFramePr>
        <p:xfrm>
          <a:off x="3048000" y="3352800"/>
          <a:ext cx="1730375" cy="381000"/>
        </p:xfrm>
        <a:graphic>
          <a:graphicData uri="http://schemas.openxmlformats.org/presentationml/2006/ole">
            <p:oleObj spid="_x0000_s100357" name="Equation" r:id="rId6" imgW="1040948" imgH="228501" progId="Equation.3">
              <p:embed/>
            </p:oleObj>
          </a:graphicData>
        </a:graphic>
      </p:graphicFrame>
      <p:sp>
        <p:nvSpPr>
          <p:cNvPr id="2049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89" name="Object 9"/>
          <p:cNvGraphicFramePr>
            <a:graphicFrameLocks noChangeAspect="1"/>
          </p:cNvGraphicFramePr>
          <p:nvPr/>
        </p:nvGraphicFramePr>
        <p:xfrm>
          <a:off x="5486400" y="3352800"/>
          <a:ext cx="902368" cy="381000"/>
        </p:xfrm>
        <a:graphic>
          <a:graphicData uri="http://schemas.openxmlformats.org/presentationml/2006/ole">
            <p:oleObj spid="_x0000_s100358" name="Equation" r:id="rId7" imgW="431425" imgH="177646" progId="Equation.3">
              <p:embed/>
            </p:oleObj>
          </a:graphicData>
        </a:graphic>
      </p:graphicFrame>
      <p:sp>
        <p:nvSpPr>
          <p:cNvPr id="2049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91" name="Object 11"/>
          <p:cNvGraphicFramePr>
            <a:graphicFrameLocks noChangeAspect="1"/>
          </p:cNvGraphicFramePr>
          <p:nvPr/>
        </p:nvGraphicFramePr>
        <p:xfrm>
          <a:off x="2438399" y="3810000"/>
          <a:ext cx="2286001" cy="489857"/>
        </p:xfrm>
        <a:graphic>
          <a:graphicData uri="http://schemas.openxmlformats.org/presentationml/2006/ole">
            <p:oleObj spid="_x0000_s100359" name="Equation" r:id="rId8" imgW="1066800" imgH="228600" progId="Equation.3">
              <p:embed/>
            </p:oleObj>
          </a:graphicData>
        </a:graphic>
      </p:graphicFrame>
      <p:sp>
        <p:nvSpPr>
          <p:cNvPr id="20494"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93" name="Object 13"/>
          <p:cNvGraphicFramePr>
            <a:graphicFrameLocks noChangeAspect="1"/>
          </p:cNvGraphicFramePr>
          <p:nvPr/>
        </p:nvGraphicFramePr>
        <p:xfrm>
          <a:off x="1828800" y="4419600"/>
          <a:ext cx="990600" cy="1750219"/>
        </p:xfrm>
        <a:graphic>
          <a:graphicData uri="http://schemas.openxmlformats.org/presentationml/2006/ole">
            <p:oleObj spid="_x0000_s100360" name="Equation" r:id="rId9" imgW="609600" imgH="1397000" progId="Equation.3">
              <p:embed/>
            </p:oleObj>
          </a:graphicData>
        </a:graphic>
      </p:graphicFrame>
      <p:sp>
        <p:nvSpPr>
          <p:cNvPr id="20496"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0495" name="Object 15"/>
          <p:cNvGraphicFramePr>
            <a:graphicFrameLocks noChangeAspect="1"/>
          </p:cNvGraphicFramePr>
          <p:nvPr/>
        </p:nvGraphicFramePr>
        <p:xfrm>
          <a:off x="3352800" y="4419600"/>
          <a:ext cx="1219200" cy="1619480"/>
        </p:xfrm>
        <a:graphic>
          <a:graphicData uri="http://schemas.openxmlformats.org/presentationml/2006/ole">
            <p:oleObj spid="_x0000_s100361" name="Equation" r:id="rId10" imgW="787400" imgH="1397000" progId="Equation.3">
              <p:embed/>
            </p:oleObj>
          </a:graphicData>
        </a:graphic>
      </p:graphicFrame>
      <p:sp>
        <p:nvSpPr>
          <p:cNvPr id="20" name="Slide Number Placeholder 19"/>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rgbClr val="C00000"/>
                </a:solidFill>
              </a:rPr>
              <a:pPr>
                <a:defRPr/>
              </a:pPr>
              <a:t>6</a:t>
            </a:fld>
            <a:endParaRPr lang="en-MY"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304800" y="381000"/>
            <a:ext cx="8243887" cy="1093787"/>
          </a:xfrm>
        </p:spPr>
        <p:txBody>
          <a:bodyPr/>
          <a:lstStyle/>
          <a:p>
            <a:pPr eaLnBrk="1" hangingPunct="1">
              <a:defRPr/>
            </a:pPr>
            <a:r>
              <a:rPr lang="en-US" sz="3200" b="1" dirty="0" smtClean="0">
                <a:solidFill>
                  <a:schemeClr val="accent2">
                    <a:lumMod val="75000"/>
                  </a:schemeClr>
                </a:solidFill>
              </a:rPr>
              <a:t>Test for </a:t>
            </a:r>
            <a:r>
              <a:rPr lang="en-US" sz="3200" b="1" dirty="0" smtClean="0">
                <a:solidFill>
                  <a:schemeClr val="accent2">
                    <a:lumMod val="75000"/>
                  </a:schemeClr>
                </a:solidFill>
              </a:rPr>
              <a:t>Significance of regression</a:t>
            </a:r>
            <a:endParaRPr lang="en-US" sz="3200" b="1" dirty="0" smtClean="0">
              <a:solidFill>
                <a:schemeClr val="accent2">
                  <a:lumMod val="75000"/>
                </a:schemeClr>
              </a:solidFill>
            </a:endParaRPr>
          </a:p>
        </p:txBody>
      </p:sp>
      <p:sp>
        <p:nvSpPr>
          <p:cNvPr id="33796" name="Rectangle 3"/>
          <p:cNvSpPr>
            <a:spLocks noGrp="1" noChangeArrowheads="1"/>
          </p:cNvSpPr>
          <p:nvPr>
            <p:ph type="body" sz="half" idx="1"/>
          </p:nvPr>
        </p:nvSpPr>
        <p:spPr>
          <a:xfrm>
            <a:off x="457200" y="1219200"/>
            <a:ext cx="8305800" cy="4837113"/>
          </a:xfrm>
        </p:spPr>
        <p:txBody>
          <a:bodyPr/>
          <a:lstStyle/>
          <a:p>
            <a:pPr marL="0" indent="0">
              <a:buNone/>
            </a:pPr>
            <a:r>
              <a:rPr lang="en-US" sz="2400" dirty="0" smtClean="0">
                <a:latin typeface="Garamond" pitchFamily="18" charset="0"/>
              </a:rPr>
              <a:t>F test is used to test whether the </a:t>
            </a:r>
            <a:r>
              <a:rPr lang="en-US" sz="2400" dirty="0" smtClean="0">
                <a:latin typeface="Garamond" pitchFamily="18" charset="0"/>
              </a:rPr>
              <a:t>linear </a:t>
            </a:r>
            <a:r>
              <a:rPr lang="en-US" sz="2400" dirty="0" smtClean="0">
                <a:latin typeface="Garamond" pitchFamily="18" charset="0"/>
              </a:rPr>
              <a:t>regression model as a whole is useful to explain Y, i.e., at least one X–variable in the regression model is useful to explain Y.</a:t>
            </a:r>
          </a:p>
          <a:p>
            <a:pPr marL="0" lvl="1" indent="0" eaLnBrk="1" hangingPunct="1">
              <a:buFontTx/>
              <a:buNone/>
            </a:pPr>
            <a:r>
              <a:rPr lang="en-US" sz="2400" dirty="0" smtClean="0">
                <a:latin typeface="Garamond" pitchFamily="18" charset="0"/>
              </a:rPr>
              <a:t>	</a:t>
            </a:r>
            <a:r>
              <a:rPr lang="en-US" sz="2400" i="1" dirty="0" smtClean="0">
                <a:latin typeface="Garamond" pitchFamily="18" charset="0"/>
              </a:rPr>
              <a:t>H</a:t>
            </a:r>
            <a:r>
              <a:rPr lang="en-US" sz="2400" baseline="-25000" dirty="0" smtClean="0">
                <a:latin typeface="Garamond" pitchFamily="18" charset="0"/>
              </a:rPr>
              <a:t>0</a:t>
            </a:r>
            <a:r>
              <a:rPr lang="en-US" sz="2400" dirty="0" smtClean="0">
                <a:latin typeface="Garamond" pitchFamily="18" charset="0"/>
              </a:rPr>
              <a:t> : all slope coefficients are equal to zero </a:t>
            </a:r>
          </a:p>
          <a:p>
            <a:pPr marL="0" lvl="1" indent="0" eaLnBrk="1" hangingPunct="1">
              <a:buFontTx/>
              <a:buNone/>
            </a:pPr>
            <a:r>
              <a:rPr lang="en-US" sz="2400" dirty="0" smtClean="0">
                <a:latin typeface="Garamond" pitchFamily="18" charset="0"/>
              </a:rPr>
              <a:t>		(i.e. </a:t>
            </a:r>
            <a:r>
              <a:rPr lang="el-GR" sz="2400" i="1" dirty="0" smtClean="0">
                <a:latin typeface="Garamond" pitchFamily="18" charset="0"/>
                <a:cs typeface="Times New Roman" pitchFamily="18" charset="0"/>
              </a:rPr>
              <a:t>β</a:t>
            </a:r>
            <a:r>
              <a:rPr lang="en-US" sz="2400" baseline="-25000" dirty="0" smtClean="0">
                <a:latin typeface="Garamond" pitchFamily="18" charset="0"/>
              </a:rPr>
              <a:t>1 </a:t>
            </a:r>
            <a:r>
              <a:rPr lang="en-US" sz="2400" dirty="0" smtClean="0">
                <a:latin typeface="Garamond" pitchFamily="18" charset="0"/>
              </a:rPr>
              <a:t>= </a:t>
            </a:r>
            <a:r>
              <a:rPr lang="en-US" sz="2400" dirty="0" smtClean="0">
                <a:latin typeface="Garamond" pitchFamily="18" charset="0"/>
              </a:rPr>
              <a:t>0</a:t>
            </a:r>
            <a:r>
              <a:rPr lang="en-US" sz="2400" dirty="0" smtClean="0">
                <a:latin typeface="Garamond" pitchFamily="18" charset="0"/>
              </a:rPr>
              <a:t>)</a:t>
            </a:r>
          </a:p>
          <a:p>
            <a:pPr marL="0" lvl="1" indent="0" eaLnBrk="1" hangingPunct="1">
              <a:buFontTx/>
              <a:buNone/>
            </a:pPr>
            <a:r>
              <a:rPr lang="en-US" sz="2400" dirty="0" smtClean="0">
                <a:latin typeface="Garamond" pitchFamily="18" charset="0"/>
              </a:rPr>
              <a:t>	</a:t>
            </a:r>
            <a:r>
              <a:rPr lang="en-US" sz="2400" i="1" dirty="0" smtClean="0">
                <a:latin typeface="Garamond" pitchFamily="18" charset="0"/>
              </a:rPr>
              <a:t>H</a:t>
            </a:r>
            <a:r>
              <a:rPr lang="en-US" sz="2400" i="1" baseline="-25000" dirty="0" smtClean="0">
                <a:latin typeface="Garamond" pitchFamily="18" charset="0"/>
              </a:rPr>
              <a:t>a</a:t>
            </a:r>
            <a:r>
              <a:rPr lang="en-US" sz="2400" dirty="0" smtClean="0">
                <a:latin typeface="Garamond" pitchFamily="18" charset="0"/>
              </a:rPr>
              <a:t> : not all slope coefficients are equal to zero</a:t>
            </a:r>
          </a:p>
          <a:p>
            <a:pPr marL="0" lvl="1" indent="0" eaLnBrk="1" hangingPunct="1">
              <a:buFontTx/>
              <a:buNone/>
            </a:pPr>
            <a:endParaRPr lang="en-US" sz="2400" dirty="0" smtClean="0">
              <a:latin typeface="Garamond" pitchFamily="18" charset="0"/>
            </a:endParaRPr>
          </a:p>
        </p:txBody>
      </p:sp>
      <p:sp>
        <p:nvSpPr>
          <p:cNvPr id="5" name="Rectangle 4"/>
          <p:cNvSpPr/>
          <p:nvPr/>
        </p:nvSpPr>
        <p:spPr>
          <a:xfrm>
            <a:off x="381000" y="3962400"/>
            <a:ext cx="8001000" cy="2308324"/>
          </a:xfrm>
          <a:prstGeom prst="rect">
            <a:avLst/>
          </a:prstGeom>
        </p:spPr>
        <p:txBody>
          <a:bodyPr wrap="square">
            <a:spAutoFit/>
          </a:bodyPr>
          <a:lstStyle/>
          <a:p>
            <a:pPr marL="109538" lvl="1" eaLnBrk="1" hangingPunct="1"/>
            <a:r>
              <a:rPr lang="en-US" sz="2400" dirty="0" smtClean="0">
                <a:latin typeface="Garamond" pitchFamily="18" charset="0"/>
              </a:rPr>
              <a:t>Test statistic</a:t>
            </a:r>
          </a:p>
          <a:p>
            <a:pPr marL="109538" lvl="1" eaLnBrk="1" hangingPunct="1"/>
            <a:endParaRPr lang="en-US" sz="2400" dirty="0" smtClean="0">
              <a:latin typeface="Garamond" pitchFamily="18" charset="0"/>
            </a:endParaRPr>
          </a:p>
          <a:p>
            <a:pPr marL="109538" lvl="1" eaLnBrk="1" hangingPunct="1"/>
            <a:endParaRPr lang="en-US" sz="2400" dirty="0" smtClean="0">
              <a:latin typeface="Garamond" pitchFamily="18" charset="0"/>
            </a:endParaRPr>
          </a:p>
          <a:p>
            <a:pPr marL="109538" lvl="1" eaLnBrk="1" hangingPunct="1"/>
            <a:endParaRPr lang="en-US" sz="2400" dirty="0" smtClean="0">
              <a:latin typeface="Garamond" pitchFamily="18" charset="0"/>
            </a:endParaRPr>
          </a:p>
          <a:p>
            <a:pPr marL="109538" lvl="1" eaLnBrk="1" hangingPunct="1"/>
            <a:r>
              <a:rPr lang="en-US" sz="2400" dirty="0" smtClean="0">
                <a:latin typeface="Garamond" pitchFamily="18" charset="0"/>
              </a:rPr>
              <a:t>Decision rule: reject null hypothesis if </a:t>
            </a:r>
            <a:r>
              <a:rPr lang="en-US" sz="2400" i="1" dirty="0" smtClean="0">
                <a:latin typeface="Garamond" pitchFamily="18" charset="0"/>
              </a:rPr>
              <a:t>F</a:t>
            </a:r>
            <a:r>
              <a:rPr lang="en-US" sz="2400" dirty="0" smtClean="0">
                <a:latin typeface="Garamond" pitchFamily="18" charset="0"/>
              </a:rPr>
              <a:t> &gt; </a:t>
            </a:r>
            <a:r>
              <a:rPr lang="en-US" sz="2400" i="1" dirty="0" smtClean="0">
                <a:latin typeface="Garamond" pitchFamily="18" charset="0"/>
              </a:rPr>
              <a:t>F</a:t>
            </a:r>
            <a:r>
              <a:rPr lang="el-GR" sz="2400" i="1" baseline="-25000" dirty="0" smtClean="0">
                <a:latin typeface="Garamond" pitchFamily="18" charset="0"/>
                <a:cs typeface="Times New Roman" pitchFamily="18" charset="0"/>
              </a:rPr>
              <a:t>α</a:t>
            </a:r>
            <a:r>
              <a:rPr lang="en-US" sz="2400" i="1" baseline="-25000" dirty="0" smtClean="0">
                <a:latin typeface="Garamond" pitchFamily="18" charset="0"/>
                <a:cs typeface="Times New Roman" pitchFamily="18" charset="0"/>
              </a:rPr>
              <a:t>, </a:t>
            </a:r>
            <a:r>
              <a:rPr lang="en-US" sz="2400" i="1" baseline="-25000" dirty="0" smtClean="0">
                <a:latin typeface="Garamond" pitchFamily="18" charset="0"/>
                <a:cs typeface="Times New Roman" pitchFamily="18" charset="0"/>
              </a:rPr>
              <a:t>n-p-1  </a:t>
            </a:r>
            <a:r>
              <a:rPr lang="en-US" sz="2400" dirty="0" smtClean="0">
                <a:latin typeface="Garamond" pitchFamily="18" charset="0"/>
              </a:rPr>
              <a:t>or          </a:t>
            </a:r>
          </a:p>
          <a:p>
            <a:pPr marL="109538" lvl="1" eaLnBrk="1" hangingPunct="1"/>
            <a:r>
              <a:rPr lang="en-US" sz="2400" dirty="0" smtClean="0">
                <a:latin typeface="Garamond" pitchFamily="18" charset="0"/>
              </a:rPr>
              <a:t>p-value &lt; </a:t>
            </a:r>
            <a:r>
              <a:rPr lang="el-GR" sz="2400" i="1" dirty="0" smtClean="0">
                <a:latin typeface="Garamond" pitchFamily="18" charset="0"/>
                <a:cs typeface="Times New Roman" pitchFamily="18" charset="0"/>
              </a:rPr>
              <a:t>α</a:t>
            </a:r>
            <a:endParaRPr lang="en-US" sz="2400" dirty="0" smtClean="0">
              <a:latin typeface="Garamond" pitchFamily="18" charset="0"/>
            </a:endParaRPr>
          </a:p>
        </p:txBody>
      </p:sp>
      <p:graphicFrame>
        <p:nvGraphicFramePr>
          <p:cNvPr id="110594" name="Object 4"/>
          <p:cNvGraphicFramePr>
            <a:graphicFrameLocks noChangeAspect="1"/>
          </p:cNvGraphicFramePr>
          <p:nvPr/>
        </p:nvGraphicFramePr>
        <p:xfrm>
          <a:off x="1981200" y="4343400"/>
          <a:ext cx="5120898" cy="825500"/>
        </p:xfrm>
        <a:graphic>
          <a:graphicData uri="http://schemas.openxmlformats.org/presentationml/2006/ole">
            <p:oleObj spid="_x0000_s175106" name="Equation" r:id="rId3" imgW="3288960" imgH="507960" progId="Equation.3">
              <p:embed/>
            </p:oleObj>
          </a:graphicData>
        </a:graphic>
      </p:graphicFrame>
      <p:sp>
        <p:nvSpPr>
          <p:cNvPr id="7" name="Slide Number Placeholder 6"/>
          <p:cNvSpPr>
            <a:spLocks noGrp="1"/>
          </p:cNvSpPr>
          <p:nvPr>
            <p:ph type="sldNum" sz="quarter" idx="12"/>
          </p:nvPr>
        </p:nvSpPr>
        <p:spPr>
          <a:xfrm>
            <a:off x="6781800" y="5791200"/>
            <a:ext cx="2133600" cy="365125"/>
          </a:xfrm>
        </p:spPr>
        <p:txBody>
          <a:bodyPr/>
          <a:lstStyle/>
          <a:p>
            <a:pPr>
              <a:defRPr/>
            </a:pPr>
            <a:fld id="{E95623C9-2AE8-405C-8783-16FFAE43963A}" type="slidenum">
              <a:rPr lang="en-US" smtClean="0">
                <a:solidFill>
                  <a:srgbClr val="C00000"/>
                </a:solidFill>
              </a:rPr>
              <a:pPr>
                <a:defRPr/>
              </a:pPr>
              <a:t>7</a:t>
            </a:fld>
            <a:endParaRPr lang="en-US"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427038"/>
          </a:xfrm>
        </p:spPr>
        <p:txBody>
          <a:bodyPr>
            <a:noAutofit/>
          </a:bodyPr>
          <a:lstStyle/>
          <a:p>
            <a:r>
              <a:rPr lang="en-US" sz="3200" b="1" dirty="0" smtClean="0">
                <a:solidFill>
                  <a:schemeClr val="accent2">
                    <a:lumMod val="75000"/>
                  </a:schemeClr>
                </a:solidFill>
                <a:latin typeface="Times New Roman" pitchFamily="18" charset="0"/>
                <a:cs typeface="Times New Roman" pitchFamily="18" charset="0"/>
              </a:rPr>
              <a:t>Tests on individual regression coefficients </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Garamond" pitchFamily="18" charset="0"/>
              </a:rPr>
              <a:t/>
            </a:r>
            <a:br>
              <a:rPr lang="en-US" sz="3600" dirty="0">
                <a:latin typeface="Garamond" pitchFamily="18" charset="0"/>
              </a:rPr>
            </a:br>
            <a:endParaRPr lang="en-US" sz="3600" dirty="0">
              <a:latin typeface="Garamond" pitchFamily="18" charset="0"/>
            </a:endParaRPr>
          </a:p>
        </p:txBody>
      </p:sp>
      <p:sp>
        <p:nvSpPr>
          <p:cNvPr id="3" name="Content Placeholder 2"/>
          <p:cNvSpPr>
            <a:spLocks noGrp="1"/>
          </p:cNvSpPr>
          <p:nvPr>
            <p:ph idx="1"/>
          </p:nvPr>
        </p:nvSpPr>
        <p:spPr>
          <a:xfrm>
            <a:off x="457200" y="1295400"/>
            <a:ext cx="8229600" cy="4754563"/>
          </a:xfrm>
        </p:spPr>
        <p:txBody>
          <a:bodyPr>
            <a:noAutofit/>
          </a:bodyPr>
          <a:lstStyle/>
          <a:p>
            <a:pPr marL="0" indent="0">
              <a:spcBef>
                <a:spcPts val="0"/>
              </a:spcBef>
              <a:buNone/>
            </a:pPr>
            <a:r>
              <a:rPr lang="en-US" sz="2400" dirty="0">
                <a:latin typeface="Garamond" pitchFamily="18" charset="0"/>
              </a:rPr>
              <a:t>One way to evaluate the regression model is to test the hypothesis that the population slope </a:t>
            </a:r>
            <a:r>
              <a:rPr lang="en-US" sz="2400" dirty="0" smtClean="0">
                <a:latin typeface="Garamond" pitchFamily="18" charset="0"/>
              </a:rPr>
              <a:t>(</a:t>
            </a:r>
            <a:r>
              <a:rPr lang="el-GR" sz="2400" i="1" dirty="0" smtClean="0">
                <a:latin typeface="Garamond" pitchFamily="18" charset="0"/>
              </a:rPr>
              <a:t>β</a:t>
            </a:r>
            <a:r>
              <a:rPr lang="en-US" sz="2400" dirty="0" smtClean="0">
                <a:latin typeface="Garamond" pitchFamily="18" charset="0"/>
              </a:rPr>
              <a:t> </a:t>
            </a:r>
            <a:r>
              <a:rPr lang="en-US" sz="2400" dirty="0">
                <a:latin typeface="Garamond" pitchFamily="18" charset="0"/>
              </a:rPr>
              <a:t>) equal to zero (indicating no linear relationship</a:t>
            </a:r>
            <a:r>
              <a:rPr lang="en-US" sz="2400" dirty="0" smtClean="0">
                <a:latin typeface="Garamond" pitchFamily="18" charset="0"/>
              </a:rPr>
              <a:t>):</a:t>
            </a:r>
          </a:p>
          <a:p>
            <a:pPr marL="0" indent="0">
              <a:spcBef>
                <a:spcPts val="0"/>
              </a:spcBef>
              <a:buNone/>
            </a:pPr>
            <a:r>
              <a:rPr lang="en-US" sz="2400" dirty="0" smtClean="0">
                <a:latin typeface="Garamond" pitchFamily="18" charset="0"/>
              </a:rPr>
              <a:t>                                       </a:t>
            </a:r>
            <a:r>
              <a:rPr lang="en-US" sz="2400" dirty="0" err="1" smtClean="0">
                <a:latin typeface="Garamond" pitchFamily="18" charset="0"/>
              </a:rPr>
              <a:t>vs</a:t>
            </a:r>
            <a:r>
              <a:rPr lang="en-US" sz="2400" dirty="0" smtClean="0">
                <a:latin typeface="Garamond" pitchFamily="18" charset="0"/>
              </a:rPr>
              <a:t> </a:t>
            </a:r>
            <a:endParaRPr lang="en-US" sz="2400" dirty="0">
              <a:latin typeface="Garamond" pitchFamily="18" charset="0"/>
            </a:endParaRPr>
          </a:p>
          <a:p>
            <a:pPr marL="0" indent="0">
              <a:spcBef>
                <a:spcPts val="0"/>
              </a:spcBef>
              <a:buNone/>
            </a:pPr>
            <a:endParaRPr lang="en-US" sz="2400" dirty="0" smtClean="0">
              <a:latin typeface="Garamond" pitchFamily="18" charset="0"/>
            </a:endParaRPr>
          </a:p>
          <a:p>
            <a:pPr marL="0" indent="0">
              <a:spcBef>
                <a:spcPts val="0"/>
              </a:spcBef>
              <a:buNone/>
            </a:pPr>
            <a:r>
              <a:rPr lang="en-US" sz="2400" dirty="0" smtClean="0">
                <a:latin typeface="Garamond" pitchFamily="18" charset="0"/>
              </a:rPr>
              <a:t>The </a:t>
            </a:r>
            <a:r>
              <a:rPr lang="en-US" sz="2400" dirty="0">
                <a:latin typeface="Garamond" pitchFamily="18" charset="0"/>
              </a:rPr>
              <a:t>t-test statistic is computed in the following manner</a:t>
            </a:r>
          </a:p>
          <a:p>
            <a:pPr marL="0" indent="0">
              <a:spcBef>
                <a:spcPts val="0"/>
              </a:spcBef>
              <a:buNone/>
            </a:pPr>
            <a:endParaRPr lang="en-US" sz="2400" dirty="0" smtClean="0">
              <a:latin typeface="Garamond" pitchFamily="18" charset="0"/>
            </a:endParaRPr>
          </a:p>
          <a:p>
            <a:pPr marL="0" indent="0">
              <a:spcBef>
                <a:spcPts val="0"/>
              </a:spcBef>
              <a:buNone/>
            </a:pPr>
            <a:endParaRPr lang="en-US" sz="2400" dirty="0" smtClean="0">
              <a:latin typeface="Garamond" pitchFamily="18" charset="0"/>
            </a:endParaRPr>
          </a:p>
          <a:p>
            <a:pPr marL="0" indent="0">
              <a:spcBef>
                <a:spcPts val="0"/>
              </a:spcBef>
              <a:buNone/>
            </a:pPr>
            <a:r>
              <a:rPr lang="en-US" sz="2400" dirty="0" smtClean="0">
                <a:latin typeface="Garamond" pitchFamily="18" charset="0"/>
              </a:rPr>
              <a:t>where                                      and</a:t>
            </a:r>
            <a:endParaRPr lang="en-US" sz="2400" dirty="0">
              <a:latin typeface="Garamond" pitchFamily="18" charset="0"/>
            </a:endParaRPr>
          </a:p>
          <a:p>
            <a:pPr>
              <a:spcBef>
                <a:spcPts val="0"/>
              </a:spcBef>
              <a:buNone/>
            </a:pPr>
            <a:endParaRPr lang="en-US" sz="2400" dirty="0" smtClean="0">
              <a:latin typeface="Garamond" pitchFamily="18" charset="0"/>
            </a:endParaRPr>
          </a:p>
          <a:p>
            <a:pPr>
              <a:spcBef>
                <a:spcPts val="0"/>
              </a:spcBef>
              <a:buNone/>
            </a:pPr>
            <a:endParaRPr lang="en-US" sz="2400" dirty="0">
              <a:latin typeface="Garamond" pitchFamily="18" charset="0"/>
            </a:endParaRPr>
          </a:p>
          <a:p>
            <a:pPr>
              <a:spcBef>
                <a:spcPts val="0"/>
              </a:spcBef>
              <a:buNone/>
            </a:pPr>
            <a:r>
              <a:rPr lang="en-US" sz="2400" dirty="0" smtClean="0">
                <a:latin typeface="Garamond" pitchFamily="18" charset="0"/>
              </a:rPr>
              <a:t>Reject         if </a:t>
            </a:r>
            <a:endParaRPr lang="en-US" sz="2400" dirty="0">
              <a:latin typeface="Garamond" pitchFamily="18" charset="0"/>
            </a:endParaRPr>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05" name="Object 1"/>
          <p:cNvGraphicFramePr>
            <a:graphicFrameLocks noChangeAspect="1"/>
          </p:cNvGraphicFramePr>
          <p:nvPr/>
        </p:nvGraphicFramePr>
        <p:xfrm>
          <a:off x="2057400" y="2438400"/>
          <a:ext cx="1143000" cy="381000"/>
        </p:xfrm>
        <a:graphic>
          <a:graphicData uri="http://schemas.openxmlformats.org/presentationml/2006/ole">
            <p:oleObj spid="_x0000_s101378" name="Equation" r:id="rId3" imgW="685800" imgH="228600" progId="Equation.3">
              <p:embed/>
            </p:oleObj>
          </a:graphicData>
        </a:graphic>
      </p:graphicFrame>
      <p:sp>
        <p:nvSpPr>
          <p:cNvPr id="2150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07" name="Object 3"/>
          <p:cNvGraphicFramePr>
            <a:graphicFrameLocks noChangeAspect="1"/>
          </p:cNvGraphicFramePr>
          <p:nvPr/>
        </p:nvGraphicFramePr>
        <p:xfrm>
          <a:off x="4343400" y="2438400"/>
          <a:ext cx="1143001" cy="382401"/>
        </p:xfrm>
        <a:graphic>
          <a:graphicData uri="http://schemas.openxmlformats.org/presentationml/2006/ole">
            <p:oleObj spid="_x0000_s101379" name="Equation" r:id="rId4" imgW="647640" imgH="215640" progId="Equation.3">
              <p:embed/>
            </p:oleObj>
          </a:graphicData>
        </a:graphic>
      </p:graphicFrame>
      <p:sp>
        <p:nvSpPr>
          <p:cNvPr id="2151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10" name="Object 6"/>
          <p:cNvGraphicFramePr>
            <a:graphicFrameLocks noChangeAspect="1"/>
          </p:cNvGraphicFramePr>
          <p:nvPr/>
        </p:nvGraphicFramePr>
        <p:xfrm>
          <a:off x="3352800" y="3429000"/>
          <a:ext cx="1143000" cy="803672"/>
        </p:xfrm>
        <a:graphic>
          <a:graphicData uri="http://schemas.openxmlformats.org/presentationml/2006/ole">
            <p:oleObj spid="_x0000_s101380" name="Equation" r:id="rId5" imgW="609336" imgH="431613" progId="Equation.3">
              <p:embed/>
            </p:oleObj>
          </a:graphicData>
        </a:graphic>
      </p:graphicFrame>
      <p:sp>
        <p:nvSpPr>
          <p:cNvPr id="21513"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12" name="Object 8"/>
          <p:cNvGraphicFramePr>
            <a:graphicFrameLocks noChangeAspect="1"/>
          </p:cNvGraphicFramePr>
          <p:nvPr/>
        </p:nvGraphicFramePr>
        <p:xfrm>
          <a:off x="1295400" y="4114800"/>
          <a:ext cx="2102604" cy="838200"/>
        </p:xfrm>
        <a:graphic>
          <a:graphicData uri="http://schemas.openxmlformats.org/presentationml/2006/ole">
            <p:oleObj spid="_x0000_s101381" name="Equation" r:id="rId6" imgW="1409700" imgH="558800" progId="Equation.3">
              <p:embed/>
            </p:oleObj>
          </a:graphicData>
        </a:graphic>
      </p:graphicFrame>
      <p:sp>
        <p:nvSpPr>
          <p:cNvPr id="2151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17" name="Object 13"/>
          <p:cNvGraphicFramePr>
            <a:graphicFrameLocks noChangeAspect="1"/>
          </p:cNvGraphicFramePr>
          <p:nvPr/>
        </p:nvGraphicFramePr>
        <p:xfrm>
          <a:off x="1447800" y="5334000"/>
          <a:ext cx="457200" cy="457200"/>
        </p:xfrm>
        <a:graphic>
          <a:graphicData uri="http://schemas.openxmlformats.org/presentationml/2006/ole">
            <p:oleObj spid="_x0000_s101382" name="Equation" r:id="rId7" imgW="228600" imgH="228600" progId="Equation.3">
              <p:embed/>
            </p:oleObj>
          </a:graphicData>
        </a:graphic>
      </p:graphicFrame>
      <p:sp>
        <p:nvSpPr>
          <p:cNvPr id="2152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19" name="Object 15"/>
          <p:cNvGraphicFramePr>
            <a:graphicFrameLocks noChangeAspect="1"/>
          </p:cNvGraphicFramePr>
          <p:nvPr/>
        </p:nvGraphicFramePr>
        <p:xfrm>
          <a:off x="2285999" y="5257800"/>
          <a:ext cx="1563414" cy="533400"/>
        </p:xfrm>
        <a:graphic>
          <a:graphicData uri="http://schemas.openxmlformats.org/presentationml/2006/ole">
            <p:oleObj spid="_x0000_s101383" name="Equation" r:id="rId8" imgW="812447" imgH="279279" progId="Equation.3">
              <p:embed/>
            </p:oleObj>
          </a:graphicData>
        </a:graphic>
      </p:graphicFrame>
      <p:sp>
        <p:nvSpPr>
          <p:cNvPr id="21522"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21" name="Object 17"/>
          <p:cNvGraphicFramePr>
            <a:graphicFrameLocks noChangeAspect="1"/>
          </p:cNvGraphicFramePr>
          <p:nvPr/>
        </p:nvGraphicFramePr>
        <p:xfrm>
          <a:off x="4800600" y="3962400"/>
          <a:ext cx="3089564" cy="762000"/>
        </p:xfrm>
        <a:graphic>
          <a:graphicData uri="http://schemas.openxmlformats.org/presentationml/2006/ole">
            <p:oleObj spid="_x0000_s101384" name="Equation" r:id="rId9" imgW="2120900" imgH="520700" progId="Equation.3">
              <p:embed/>
            </p:oleObj>
          </a:graphicData>
        </a:graphic>
      </p:graphicFrame>
      <p:sp>
        <p:nvSpPr>
          <p:cNvPr id="19" name="Slide Number Placeholder 18"/>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rgbClr val="C00000"/>
                </a:solidFill>
              </a:rPr>
              <a:pPr>
                <a:defRPr/>
              </a:pPr>
              <a:t>8</a:t>
            </a:fld>
            <a:endParaRPr lang="en-MY"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chemeClr val="accent2">
                    <a:lumMod val="75000"/>
                  </a:schemeClr>
                </a:solidFill>
                <a:latin typeface="Times New Roman" pitchFamily="18" charset="0"/>
                <a:cs typeface="Times New Roman" pitchFamily="18" charset="0"/>
              </a:rPr>
              <a:t>Coefficient of </a:t>
            </a:r>
            <a:r>
              <a:rPr lang="en-US" sz="3600" b="1" dirty="0" smtClean="0">
                <a:solidFill>
                  <a:schemeClr val="accent2">
                    <a:lumMod val="75000"/>
                  </a:schemeClr>
                </a:solidFill>
                <a:latin typeface="Times New Roman" pitchFamily="18" charset="0"/>
                <a:cs typeface="Times New Roman" pitchFamily="18" charset="0"/>
              </a:rPr>
              <a:t>determination </a:t>
            </a:r>
            <a:endParaRPr lang="en-US" sz="3600" b="1" dirty="0">
              <a:solidFill>
                <a:schemeClr val="accent2">
                  <a:lumMod val="75000"/>
                </a:schemeClr>
              </a:solidFill>
              <a:latin typeface="Times New Roman" pitchFamily="18" charset="0"/>
              <a:cs typeface="Times New Roman" pitchFamily="18" charset="0"/>
            </a:endParaRPr>
          </a:p>
        </p:txBody>
      </p:sp>
      <p:sp>
        <p:nvSpPr>
          <p:cNvPr id="3" name="TextBox 2"/>
          <p:cNvSpPr txBox="1"/>
          <p:nvPr/>
        </p:nvSpPr>
        <p:spPr>
          <a:xfrm>
            <a:off x="914400" y="1524000"/>
            <a:ext cx="8073364" cy="6740307"/>
          </a:xfrm>
          <a:prstGeom prst="rect">
            <a:avLst/>
          </a:prstGeom>
          <a:noFill/>
        </p:spPr>
        <p:txBody>
          <a:bodyPr wrap="square" rtlCol="0">
            <a:spAutoFit/>
          </a:bodyPr>
          <a:lstStyle/>
          <a:p>
            <a:r>
              <a:rPr lang="en-US" sz="2400" dirty="0" smtClean="0">
                <a:latin typeface="Garamond" pitchFamily="18" charset="0"/>
              </a:rPr>
              <a:t>Coefficient of determination  (    )  is used to summarize how well </a:t>
            </a:r>
          </a:p>
          <a:p>
            <a:r>
              <a:rPr lang="en-US" sz="2400" dirty="0" smtClean="0">
                <a:latin typeface="Garamond" pitchFamily="18" charset="0"/>
              </a:rPr>
              <a:t>a linear regression model fits the data.        is defined as</a:t>
            </a:r>
          </a:p>
          <a:p>
            <a:endParaRPr lang="en-US" sz="2400" dirty="0" smtClean="0">
              <a:latin typeface="Garamond" pitchFamily="18" charset="0"/>
            </a:endParaRPr>
          </a:p>
          <a:p>
            <a:r>
              <a:rPr lang="en-US" sz="2400" dirty="0" smtClean="0">
                <a:latin typeface="Garamond" pitchFamily="18" charset="0"/>
              </a:rPr>
              <a:t>                                                         is the predicted value</a:t>
            </a:r>
          </a:p>
          <a:p>
            <a:endParaRPr lang="en-US" sz="2400" dirty="0" smtClean="0">
              <a:latin typeface="Garamond" pitchFamily="18" charset="0"/>
            </a:endParaRPr>
          </a:p>
          <a:p>
            <a:endParaRPr lang="en-US" sz="2400" dirty="0" smtClean="0">
              <a:latin typeface="Garamond" pitchFamily="18" charset="0"/>
            </a:endParaRPr>
          </a:p>
          <a:p>
            <a:r>
              <a:rPr lang="en-US" sz="2400" dirty="0" smtClean="0">
                <a:latin typeface="Garamond" pitchFamily="18" charset="0"/>
              </a:rPr>
              <a:t>      shows the proportion of variation in the forecast variable that is explained by the regression model.</a:t>
            </a:r>
          </a:p>
          <a:p>
            <a:pPr marL="284163" indent="-284163">
              <a:buFont typeface="Arial" pitchFamily="34" charset="0"/>
              <a:buChar char="•"/>
            </a:pPr>
            <a:r>
              <a:rPr lang="en-US" sz="2400" dirty="0" smtClean="0">
                <a:latin typeface="Garamond" pitchFamily="18" charset="0"/>
              </a:rPr>
              <a:t>      lies between 0 and 1.</a:t>
            </a:r>
          </a:p>
          <a:p>
            <a:pPr marL="284163" indent="-284163">
              <a:buFont typeface="Arial" pitchFamily="34" charset="0"/>
              <a:buChar char="•"/>
            </a:pPr>
            <a:r>
              <a:rPr lang="en-US" sz="2400" dirty="0" smtClean="0">
                <a:latin typeface="Garamond" pitchFamily="18" charset="0"/>
              </a:rPr>
              <a:t> If             means the predictions are close to actual values.</a:t>
            </a:r>
          </a:p>
          <a:p>
            <a:pPr marL="284163" indent="-284163">
              <a:buFont typeface="Arial" pitchFamily="34" charset="0"/>
              <a:buChar char="•"/>
            </a:pPr>
            <a:r>
              <a:rPr lang="en-US" sz="2400" dirty="0" smtClean="0">
                <a:latin typeface="Garamond" pitchFamily="18" charset="0"/>
              </a:rPr>
              <a:t> If             shows the predictions are unrelated to the actual </a:t>
            </a:r>
          </a:p>
          <a:p>
            <a:pPr marL="284163" indent="-284163"/>
            <a:r>
              <a:rPr lang="en-US" sz="2400" dirty="0" smtClean="0">
                <a:latin typeface="Garamond" pitchFamily="18" charset="0"/>
              </a:rPr>
              <a:t>       values. </a:t>
            </a:r>
          </a:p>
          <a:p>
            <a:endParaRPr lang="en-US" sz="2400" dirty="0" smtClean="0">
              <a:latin typeface="Garamond" pitchFamily="18" charset="0"/>
            </a:endParaRPr>
          </a:p>
          <a:p>
            <a:endParaRPr lang="en-US" sz="2400" dirty="0" smtClean="0">
              <a:latin typeface="Garamond" pitchFamily="18" charset="0"/>
            </a:endParaRPr>
          </a:p>
          <a:p>
            <a:endParaRPr lang="en-US" sz="2400" dirty="0" smtClean="0">
              <a:latin typeface="Garamond" pitchFamily="18" charset="0"/>
            </a:endParaRPr>
          </a:p>
          <a:p>
            <a:endParaRPr lang="en-US" sz="2400" dirty="0" smtClean="0">
              <a:latin typeface="Garamond" pitchFamily="18" charset="0"/>
            </a:endParaRPr>
          </a:p>
          <a:p>
            <a:endParaRPr lang="en-US" sz="2400" dirty="0" smtClean="0">
              <a:latin typeface="Garamond" pitchFamily="18" charset="0"/>
            </a:endParaRPr>
          </a:p>
          <a:p>
            <a:r>
              <a:rPr lang="en-US" sz="2400" dirty="0" smtClean="0">
                <a:latin typeface="Garamond" pitchFamily="18" charset="0"/>
              </a:rPr>
              <a:t>                                                       </a:t>
            </a:r>
            <a:endParaRPr lang="en-US" sz="2400" dirty="0">
              <a:latin typeface="Garamond" pitchFamily="18" charset="0"/>
            </a:endParaRPr>
          </a:p>
        </p:txBody>
      </p:sp>
      <p:graphicFrame>
        <p:nvGraphicFramePr>
          <p:cNvPr id="4" name="Object 3"/>
          <p:cNvGraphicFramePr>
            <a:graphicFrameLocks noChangeAspect="1"/>
          </p:cNvGraphicFramePr>
          <p:nvPr/>
        </p:nvGraphicFramePr>
        <p:xfrm>
          <a:off x="4572000" y="1524000"/>
          <a:ext cx="381000" cy="381000"/>
        </p:xfrm>
        <a:graphic>
          <a:graphicData uri="http://schemas.openxmlformats.org/presentationml/2006/ole">
            <p:oleObj spid="_x0000_s174082" name="Equation" r:id="rId3" imgW="203040" imgH="203040" progId="Equation.3">
              <p:embed/>
            </p:oleObj>
          </a:graphicData>
        </a:graphic>
      </p:graphicFrame>
      <p:graphicFrame>
        <p:nvGraphicFramePr>
          <p:cNvPr id="158724" name="Object 4"/>
          <p:cNvGraphicFramePr>
            <a:graphicFrameLocks noChangeAspect="1"/>
          </p:cNvGraphicFramePr>
          <p:nvPr/>
        </p:nvGraphicFramePr>
        <p:xfrm>
          <a:off x="5562600" y="1905000"/>
          <a:ext cx="381000" cy="381000"/>
        </p:xfrm>
        <a:graphic>
          <a:graphicData uri="http://schemas.openxmlformats.org/presentationml/2006/ole">
            <p:oleObj spid="_x0000_s174083" name="Equation" r:id="rId4" imgW="203040" imgH="203040" progId="Equation.3">
              <p:embed/>
            </p:oleObj>
          </a:graphicData>
        </a:graphic>
      </p:graphicFrame>
      <p:graphicFrame>
        <p:nvGraphicFramePr>
          <p:cNvPr id="158725" name="Object 5"/>
          <p:cNvGraphicFramePr>
            <a:graphicFrameLocks noChangeAspect="1"/>
          </p:cNvGraphicFramePr>
          <p:nvPr/>
        </p:nvGraphicFramePr>
        <p:xfrm>
          <a:off x="2286000" y="2514600"/>
          <a:ext cx="2011680" cy="914400"/>
        </p:xfrm>
        <a:graphic>
          <a:graphicData uri="http://schemas.openxmlformats.org/presentationml/2006/ole">
            <p:oleObj spid="_x0000_s174084" name="Equation" r:id="rId5" imgW="1117440" imgH="507960" progId="Equation.3">
              <p:embed/>
            </p:oleObj>
          </a:graphicData>
        </a:graphic>
      </p:graphicFrame>
      <p:graphicFrame>
        <p:nvGraphicFramePr>
          <p:cNvPr id="158726" name="Object 6"/>
          <p:cNvGraphicFramePr>
            <a:graphicFrameLocks noChangeAspect="1"/>
          </p:cNvGraphicFramePr>
          <p:nvPr/>
        </p:nvGraphicFramePr>
        <p:xfrm>
          <a:off x="4953000" y="2667000"/>
          <a:ext cx="304800" cy="422031"/>
        </p:xfrm>
        <a:graphic>
          <a:graphicData uri="http://schemas.openxmlformats.org/presentationml/2006/ole">
            <p:oleObj spid="_x0000_s174085" name="Equation" r:id="rId6" imgW="164880" imgH="228600" progId="Equation.3">
              <p:embed/>
            </p:oleObj>
          </a:graphicData>
        </a:graphic>
      </p:graphicFrame>
      <p:graphicFrame>
        <p:nvGraphicFramePr>
          <p:cNvPr id="158727" name="Object 7"/>
          <p:cNvGraphicFramePr>
            <a:graphicFrameLocks noChangeAspect="1"/>
          </p:cNvGraphicFramePr>
          <p:nvPr/>
        </p:nvGraphicFramePr>
        <p:xfrm>
          <a:off x="990600" y="3733800"/>
          <a:ext cx="381000" cy="381000"/>
        </p:xfrm>
        <a:graphic>
          <a:graphicData uri="http://schemas.openxmlformats.org/presentationml/2006/ole">
            <p:oleObj spid="_x0000_s174086" name="Equation" r:id="rId7" imgW="203040" imgH="203040" progId="Equation.3">
              <p:embed/>
            </p:oleObj>
          </a:graphicData>
        </a:graphic>
      </p:graphicFrame>
      <p:graphicFrame>
        <p:nvGraphicFramePr>
          <p:cNvPr id="158728" name="Object 8"/>
          <p:cNvGraphicFramePr>
            <a:graphicFrameLocks noChangeAspect="1"/>
          </p:cNvGraphicFramePr>
          <p:nvPr/>
        </p:nvGraphicFramePr>
        <p:xfrm>
          <a:off x="1295400" y="4495800"/>
          <a:ext cx="381000" cy="381000"/>
        </p:xfrm>
        <a:graphic>
          <a:graphicData uri="http://schemas.openxmlformats.org/presentationml/2006/ole">
            <p:oleObj spid="_x0000_s174087" name="Equation" r:id="rId8" imgW="203040" imgH="203040" progId="Equation.3">
              <p:embed/>
            </p:oleObj>
          </a:graphicData>
        </a:graphic>
      </p:graphicFrame>
      <p:graphicFrame>
        <p:nvGraphicFramePr>
          <p:cNvPr id="158729" name="Object 9"/>
          <p:cNvGraphicFramePr>
            <a:graphicFrameLocks noChangeAspect="1"/>
          </p:cNvGraphicFramePr>
          <p:nvPr/>
        </p:nvGraphicFramePr>
        <p:xfrm>
          <a:off x="1752600" y="4800600"/>
          <a:ext cx="785812" cy="381000"/>
        </p:xfrm>
        <a:graphic>
          <a:graphicData uri="http://schemas.openxmlformats.org/presentationml/2006/ole">
            <p:oleObj spid="_x0000_s174088" name="Equation" r:id="rId9" imgW="419040" imgH="203040" progId="Equation.3">
              <p:embed/>
            </p:oleObj>
          </a:graphicData>
        </a:graphic>
      </p:graphicFrame>
      <p:graphicFrame>
        <p:nvGraphicFramePr>
          <p:cNvPr id="158730" name="Object 10"/>
          <p:cNvGraphicFramePr>
            <a:graphicFrameLocks noChangeAspect="1"/>
          </p:cNvGraphicFramePr>
          <p:nvPr/>
        </p:nvGraphicFramePr>
        <p:xfrm>
          <a:off x="1676400" y="5181600"/>
          <a:ext cx="833437" cy="404812"/>
        </p:xfrm>
        <a:graphic>
          <a:graphicData uri="http://schemas.openxmlformats.org/presentationml/2006/ole">
            <p:oleObj spid="_x0000_s174089" name="Equation" r:id="rId10" imgW="444240" imgH="215640" progId="Equation.3">
              <p:embed/>
            </p:oleObj>
          </a:graphicData>
        </a:graphic>
      </p:graphicFrame>
      <p:sp>
        <p:nvSpPr>
          <p:cNvPr id="12" name="Slide Number Placeholder 11"/>
          <p:cNvSpPr>
            <a:spLocks noGrp="1"/>
          </p:cNvSpPr>
          <p:nvPr>
            <p:ph type="sldNum" sz="quarter" idx="12"/>
          </p:nvPr>
        </p:nvSpPr>
        <p:spPr>
          <a:xfrm>
            <a:off x="6781800" y="5791200"/>
            <a:ext cx="2133600" cy="365125"/>
          </a:xfrm>
        </p:spPr>
        <p:txBody>
          <a:bodyPr/>
          <a:lstStyle/>
          <a:p>
            <a:pPr>
              <a:defRPr/>
            </a:pPr>
            <a:fld id="{27B9AF65-6C50-48E0-B3AA-1AFAF67F2B9C}" type="slidenum">
              <a:rPr lang="en-MY" smtClean="0">
                <a:solidFill>
                  <a:srgbClr val="C00000"/>
                </a:solidFill>
              </a:rPr>
              <a:pPr>
                <a:defRPr/>
              </a:pPr>
              <a:t>9</a:t>
            </a:fld>
            <a:endParaRPr lang="en-MY" dirty="0">
              <a:solidFill>
                <a:srgbClr val="C00000"/>
              </a:solidFill>
            </a:endParaRPr>
          </a:p>
        </p:txBody>
      </p:sp>
    </p:spTree>
  </p:cSld>
  <p:clrMapOvr>
    <a:masterClrMapping/>
  </p:clrMapOvr>
</p:sld>
</file>

<file path=ppt/theme/theme1.xml><?xml version="1.0" encoding="utf-8"?>
<a:theme xmlns:a="http://schemas.openxmlformats.org/drawingml/2006/main" name="UTMocw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UTMocw template</Template>
  <TotalTime>1807</TotalTime>
  <Words>1538</Words>
  <Application>Microsoft Office PowerPoint</Application>
  <PresentationFormat>On-screen Show (4:3)</PresentationFormat>
  <Paragraphs>490</Paragraphs>
  <Slides>27</Slides>
  <Notes>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0" baseType="lpstr">
      <vt:lpstr>UTMocw template</vt:lpstr>
      <vt:lpstr>Equation</vt:lpstr>
      <vt:lpstr>Microsoft Equation 3.0</vt:lpstr>
      <vt:lpstr>Slide 1</vt:lpstr>
      <vt:lpstr>Chap 2: Regression Analysis </vt:lpstr>
      <vt:lpstr> Introduction to linear regression model </vt:lpstr>
      <vt:lpstr>Least squares estimation in linear regression models</vt:lpstr>
      <vt:lpstr>Slide 5</vt:lpstr>
      <vt:lpstr>Estimating the parameters regression by matrix  </vt:lpstr>
      <vt:lpstr>Test for Significance of regression</vt:lpstr>
      <vt:lpstr>Tests on individual regression coefficients   </vt:lpstr>
      <vt:lpstr>Coefficient of determination </vt:lpstr>
      <vt:lpstr>Slide 10</vt:lpstr>
      <vt:lpstr>Example: Linear regression analysis The number of energy consumption  (in quardrillion BTUs)</vt:lpstr>
      <vt:lpstr>Slide 12</vt:lpstr>
      <vt:lpstr>Example : The linear regression plot </vt:lpstr>
      <vt:lpstr>Example: Another way to determine trend: use the excel regression function</vt:lpstr>
      <vt:lpstr>Example: Output Excel for linear regression</vt:lpstr>
      <vt:lpstr>Slide 16</vt:lpstr>
      <vt:lpstr>Multiple regression </vt:lpstr>
      <vt:lpstr>Test for significance of multiple regression</vt:lpstr>
      <vt:lpstr>Tests on individual multiple regression coefficients  </vt:lpstr>
      <vt:lpstr>Non-linear regression</vt:lpstr>
      <vt:lpstr>Regression Models For Seasonal Time Series Data</vt:lpstr>
      <vt:lpstr>Slide 22</vt:lpstr>
      <vt:lpstr>   Data below shows the sales of car for 16 periods.                Using the seasonal dummy model to fit the data.       </vt:lpstr>
      <vt:lpstr>Example: Solution</vt:lpstr>
      <vt:lpstr>Example: Solution</vt:lpstr>
      <vt:lpstr>Slide 26</vt:lpstr>
      <vt:lpstr>Example: Output form Excel</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TIMB PENGARAH 1</dc:creator>
  <cp:lastModifiedBy>User</cp:lastModifiedBy>
  <cp:revision>122</cp:revision>
  <dcterms:created xsi:type="dcterms:W3CDTF">2011-12-01T00:34:53Z</dcterms:created>
  <dcterms:modified xsi:type="dcterms:W3CDTF">2014-06-08T03:14:09Z</dcterms:modified>
</cp:coreProperties>
</file>