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theme/theme4.xml" ContentType="application/vnd.openxmlformats-officedocument.theme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  <p:sldMasterId id="2147483669" r:id="rId2"/>
    <p:sldMasterId id="2147483683" r:id="rId3"/>
    <p:sldMasterId id="2147483697" r:id="rId4"/>
    <p:sldMasterId id="2147483711" r:id="rId5"/>
  </p:sldMasterIdLst>
  <p:notesMasterIdLst>
    <p:notesMasterId r:id="rId22"/>
  </p:notesMasterIdLst>
  <p:handoutMasterIdLst>
    <p:handoutMasterId r:id="rId23"/>
  </p:handoutMasterIdLst>
  <p:sldIdLst>
    <p:sldId id="256" r:id="rId6"/>
    <p:sldId id="257" r:id="rId7"/>
    <p:sldId id="258" r:id="rId8"/>
    <p:sldId id="262" r:id="rId9"/>
    <p:sldId id="292" r:id="rId10"/>
    <p:sldId id="264" r:id="rId11"/>
    <p:sldId id="265" r:id="rId12"/>
    <p:sldId id="293" r:id="rId13"/>
    <p:sldId id="268" r:id="rId14"/>
    <p:sldId id="269" r:id="rId15"/>
    <p:sldId id="291" r:id="rId16"/>
    <p:sldId id="287" r:id="rId17"/>
    <p:sldId id="270" r:id="rId18"/>
    <p:sldId id="290" r:id="rId19"/>
    <p:sldId id="288" r:id="rId20"/>
    <p:sldId id="289" r:id="rId21"/>
  </p:sldIdLst>
  <p:sldSz cx="9144000" cy="6858000" type="screen4x3"/>
  <p:notesSz cx="7053263" cy="93726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63" autoAdjust="0"/>
    <p:restoredTop sz="94660"/>
  </p:normalViewPr>
  <p:slideViewPr>
    <p:cSldViewPr>
      <p:cViewPr varScale="1">
        <p:scale>
          <a:sx n="69" d="100"/>
          <a:sy n="69" d="100"/>
        </p:scale>
        <p:origin x="-14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55938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MY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95738" y="0"/>
            <a:ext cx="3055937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057C001-ECD8-4F70-BA76-7A3F0B5F22B2}" type="datetimeFigureOut">
              <a:rPr lang="en-MY"/>
              <a:pPr/>
              <a:t>19/6/2014</a:t>
            </a:fld>
            <a:endParaRPr lang="en-MY"/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902700"/>
            <a:ext cx="3055938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MY"/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95738" y="8902700"/>
            <a:ext cx="3055937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7046759-E968-4D0F-8125-00C05E86124A}" type="slidenum">
              <a:rPr lang="en-MY"/>
              <a:pPr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0841814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55938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854" tIns="46927" rIns="93854" bIns="46927" numCol="1" anchor="t" anchorCtr="0" compatLnSpc="1">
            <a:prstTxWarp prst="textNoShape">
              <a:avLst/>
            </a:prstTxWarp>
          </a:bodyPr>
          <a:lstStyle>
            <a:lvl1pPr defTabSz="938213">
              <a:defRPr sz="1200">
                <a:latin typeface="Calibri" pitchFamily="34" charset="0"/>
              </a:defRPr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995738" y="0"/>
            <a:ext cx="3055937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854" tIns="46927" rIns="93854" bIns="46927" numCol="1" anchor="t" anchorCtr="0" compatLnSpc="1">
            <a:prstTxWarp prst="textNoShape">
              <a:avLst/>
            </a:prstTxWarp>
          </a:bodyPr>
          <a:lstStyle>
            <a:lvl1pPr algn="r" defTabSz="938213">
              <a:defRPr sz="1200">
                <a:latin typeface="Calibri" pitchFamily="34" charset="0"/>
              </a:defRPr>
            </a:lvl1pPr>
          </a:lstStyle>
          <a:p>
            <a:fld id="{84C91880-F126-4163-B63E-690AC9705DC0}" type="datetimeFigureOut">
              <a:rPr lang="en-US"/>
              <a:pPr/>
              <a:t>6/19/2014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2688" y="703263"/>
            <a:ext cx="4686300" cy="3514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704850" y="4451350"/>
            <a:ext cx="5643563" cy="4217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854" tIns="46927" rIns="93854" bIns="469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8902700"/>
            <a:ext cx="3055938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854" tIns="46927" rIns="93854" bIns="46927" numCol="1" anchor="b" anchorCtr="0" compatLnSpc="1">
            <a:prstTxWarp prst="textNoShape">
              <a:avLst/>
            </a:prstTxWarp>
          </a:bodyPr>
          <a:lstStyle>
            <a:lvl1pPr defTabSz="938213">
              <a:defRPr sz="1200">
                <a:latin typeface="Calibri" pitchFamily="34" charset="0"/>
              </a:defRPr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995738" y="8902700"/>
            <a:ext cx="3055937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854" tIns="46927" rIns="93854" bIns="46927" numCol="1" anchor="b" anchorCtr="0" compatLnSpc="1">
            <a:prstTxWarp prst="textNoShape">
              <a:avLst/>
            </a:prstTxWarp>
          </a:bodyPr>
          <a:lstStyle>
            <a:lvl1pPr algn="r" defTabSz="938213">
              <a:defRPr sz="1200">
                <a:latin typeface="Calibri" pitchFamily="34" charset="0"/>
              </a:defRPr>
            </a:lvl1pPr>
          </a:lstStyle>
          <a:p>
            <a:fld id="{00A5D386-D0AB-4F0D-9FF7-C5F5D799B5F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4872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3"/>
          </p:nvPr>
        </p:nvSpPr>
        <p:spPr>
          <a:xfrm>
            <a:off x="971550" y="1196975"/>
            <a:ext cx="6408762" cy="914400"/>
          </a:xfrm>
        </p:spPr>
        <p:txBody>
          <a:bodyPr/>
          <a:lstStyle>
            <a:lvl1pPr algn="ctr"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©2012 by South-Western, a division of Cengage Learning. All rights reserved. 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EEC21-4E81-405E-BDB4-A6479E439C4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©2012 by South-Western, a division of Cengage Learning. All rights reserved.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EEC21-4E81-405E-BDB4-A6479E439C4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©2012 by South-Western, a division of Cengage Learning. All rights reserved.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EEC21-4E81-405E-BDB4-A6479E439C4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/>
          <p:nvPr userDrawn="1"/>
        </p:nvSpPr>
        <p:spPr>
          <a:xfrm>
            <a:off x="0" y="5029200"/>
            <a:ext cx="9144000" cy="18288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/>
          <a:srcRect t="15300"/>
          <a:stretch>
            <a:fillRect/>
          </a:stretch>
        </p:blipFill>
        <p:spPr bwMode="auto">
          <a:xfrm>
            <a:off x="0" y="0"/>
            <a:ext cx="9144000" cy="5062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9"/>
          <p:cNvCxnSpPr/>
          <p:nvPr userDrawn="1"/>
        </p:nvCxnSpPr>
        <p:spPr>
          <a:xfrm>
            <a:off x="304800" y="5791200"/>
            <a:ext cx="8534400" cy="0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7" name="Rectangle 10"/>
          <p:cNvSpPr/>
          <p:nvPr userDrawn="1"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105400"/>
            <a:ext cx="9144000" cy="762000"/>
          </a:xfrm>
        </p:spPr>
        <p:txBody>
          <a:bodyPr/>
          <a:lstStyle>
            <a:lvl1pPr>
              <a:defRPr b="1">
                <a:solidFill>
                  <a:schemeClr val="accent1">
                    <a:lumMod val="75000"/>
                  </a:schemeClr>
                </a:solidFill>
                <a:latin typeface="Century Schoolbook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019800"/>
            <a:ext cx="9144000" cy="533400"/>
          </a:xfrm>
        </p:spPr>
        <p:txBody>
          <a:bodyPr/>
          <a:lstStyle>
            <a:lvl1pPr marL="0" indent="0" algn="ctr">
              <a:buNone/>
              <a:defRPr b="1">
                <a:solidFill>
                  <a:schemeClr val="accent6"/>
                </a:solidFill>
                <a:latin typeface="Copperplate Gothic Light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Rounded Rectangle 6"/>
          <p:cNvSpPr/>
          <p:nvPr userDrawn="1"/>
        </p:nvSpPr>
        <p:spPr>
          <a:xfrm>
            <a:off x="0" y="1219200"/>
            <a:ext cx="9144000" cy="5562600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686800" cy="4602163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0"/>
            <a:ext cx="7315200" cy="914400"/>
          </a:xfrm>
        </p:spPr>
        <p:txBody>
          <a:bodyPr>
            <a:normAutofit/>
          </a:bodyPr>
          <a:lstStyle>
            <a:lvl1pPr algn="l">
              <a:defRPr sz="3600" b="1">
                <a:solidFill>
                  <a:schemeClr val="bg1"/>
                </a:solidFill>
                <a:latin typeface="Century Schoolbook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Footer Placeholder 17"/>
          <p:cNvSpPr>
            <a:spLocks noGrp="1"/>
          </p:cNvSpPr>
          <p:nvPr>
            <p:ph type="ftr" sz="quarter" idx="10"/>
          </p:nvPr>
        </p:nvSpPr>
        <p:spPr>
          <a:xfrm>
            <a:off x="152400" y="6569075"/>
            <a:ext cx="5715000" cy="365125"/>
          </a:xfrm>
        </p:spPr>
        <p:txBody>
          <a:bodyPr/>
          <a:lstStyle>
            <a:lvl1pPr>
              <a:defRPr sz="1000" i="1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US"/>
              <a:t>Copyright ©2012 by South-Western, a division of Cengage Learning. All rights reserved.</a:t>
            </a:r>
          </a:p>
          <a:p>
            <a:pPr>
              <a:defRPr/>
            </a:pPr>
            <a:endParaRPr lang="en-US"/>
          </a:p>
        </p:txBody>
      </p:sp>
      <p:sp>
        <p:nvSpPr>
          <p:cNvPr id="7" name="Slide Number Placeholder 16"/>
          <p:cNvSpPr>
            <a:spLocks noGrp="1"/>
          </p:cNvSpPr>
          <p:nvPr>
            <p:ph type="sldNum" sz="quarter" idx="11"/>
          </p:nvPr>
        </p:nvSpPr>
        <p:spPr>
          <a:xfrm>
            <a:off x="6248400" y="6477000"/>
            <a:ext cx="2133600" cy="365125"/>
          </a:xfrm>
        </p:spPr>
        <p:txBody>
          <a:bodyPr/>
          <a:lstStyle>
            <a:lvl1pPr>
              <a:defRPr sz="1000" b="1" i="1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8747A838-454F-405F-829B-ECB4FC9ED1F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3"/>
          </p:nvPr>
        </p:nvSpPr>
        <p:spPr>
          <a:xfrm>
            <a:off x="971550" y="1196975"/>
            <a:ext cx="6408762" cy="914400"/>
          </a:xfrm>
        </p:spPr>
        <p:txBody>
          <a:bodyPr/>
          <a:lstStyle>
            <a:lvl1pPr algn="ctr"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EEC21-4E81-405E-BDB4-A6479E439C4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6808424"/>
      </p:ext>
    </p:extLst>
  </p:cSld>
  <p:clrMapOvr>
    <a:masterClrMapping/>
  </p:clrMapOvr>
  <p:hf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EEC21-4E81-405E-BDB4-A6479E439C4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4286784"/>
      </p:ext>
    </p:extLst>
  </p:cSld>
  <p:clrMapOvr>
    <a:masterClrMapping/>
  </p:clrMapOvr>
  <p:hf hd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EEC21-4E81-405E-BDB4-A6479E439C4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8610282"/>
      </p:ext>
    </p:extLst>
  </p:cSld>
  <p:clrMapOvr>
    <a:masterClrMapping/>
  </p:clrMapOvr>
  <p:hf hd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EEC21-4E81-405E-BDB4-A6479E439C4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7487962"/>
      </p:ext>
    </p:extLst>
  </p:cSld>
  <p:clrMapOvr>
    <a:masterClrMapping/>
  </p:clrMapOvr>
  <p:hf hd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EEC21-4E81-405E-BDB4-A6479E439C4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2722769"/>
      </p:ext>
    </p:extLst>
  </p:cSld>
  <p:clrMapOvr>
    <a:masterClrMapping/>
  </p:clrMapOvr>
  <p:hf hd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EEC21-4E81-405E-BDB4-A6479E439C4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4776896"/>
      </p:ext>
    </p:extLst>
  </p:cSld>
  <p:clrMapOvr>
    <a:masterClrMapping/>
  </p:clrMapOvr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©2012 by South-Western, a division of Cengage Learning. All rights reserved.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EEC21-4E81-405E-BDB4-A6479E439C4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hf hd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EEC21-4E81-405E-BDB4-A6479E439C4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106288"/>
      </p:ext>
    </p:extLst>
  </p:cSld>
  <p:clrMapOvr>
    <a:masterClrMapping/>
  </p:clrMapOvr>
  <p:hf hd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EEC21-4E81-405E-BDB4-A6479E439C4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1964"/>
      </p:ext>
    </p:extLst>
  </p:cSld>
  <p:clrMapOvr>
    <a:masterClrMapping/>
  </p:clrMapOvr>
  <p:hf hd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MY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EEC21-4E81-405E-BDB4-A6479E439C4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3514910"/>
      </p:ext>
    </p:extLst>
  </p:cSld>
  <p:clrMapOvr>
    <a:masterClrMapping/>
  </p:clrMapOvr>
  <p:hf hd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EEC21-4E81-405E-BDB4-A6479E439C4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0410437"/>
      </p:ext>
    </p:extLst>
  </p:cSld>
  <p:clrMapOvr>
    <a:masterClrMapping/>
  </p:clrMapOvr>
  <p:hf hd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EEC21-4E81-405E-BDB4-A6479E439C4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3467402"/>
      </p:ext>
    </p:extLst>
  </p:cSld>
  <p:clrMapOvr>
    <a:masterClrMapping/>
  </p:clrMapOvr>
  <p:hf hd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/>
          <p:nvPr userDrawn="1"/>
        </p:nvSpPr>
        <p:spPr>
          <a:xfrm>
            <a:off x="0" y="5029200"/>
            <a:ext cx="9144000" cy="18288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/>
          <a:srcRect t="15300"/>
          <a:stretch>
            <a:fillRect/>
          </a:stretch>
        </p:blipFill>
        <p:spPr bwMode="auto">
          <a:xfrm>
            <a:off x="0" y="0"/>
            <a:ext cx="9144000" cy="5062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9"/>
          <p:cNvCxnSpPr/>
          <p:nvPr userDrawn="1"/>
        </p:nvCxnSpPr>
        <p:spPr>
          <a:xfrm>
            <a:off x="304800" y="5791200"/>
            <a:ext cx="8534400" cy="0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7" name="Rectangle 10"/>
          <p:cNvSpPr/>
          <p:nvPr userDrawn="1"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105400"/>
            <a:ext cx="9144000" cy="762000"/>
          </a:xfrm>
        </p:spPr>
        <p:txBody>
          <a:bodyPr/>
          <a:lstStyle>
            <a:lvl1pPr>
              <a:defRPr b="1">
                <a:solidFill>
                  <a:schemeClr val="accent1">
                    <a:lumMod val="75000"/>
                  </a:schemeClr>
                </a:solidFill>
                <a:latin typeface="Century Schoolbook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019800"/>
            <a:ext cx="9144000" cy="533400"/>
          </a:xfrm>
        </p:spPr>
        <p:txBody>
          <a:bodyPr/>
          <a:lstStyle>
            <a:lvl1pPr marL="0" indent="0" algn="ctr">
              <a:buNone/>
              <a:defRPr b="1">
                <a:solidFill>
                  <a:schemeClr val="accent6"/>
                </a:solidFill>
                <a:latin typeface="Copperplate Gothic Light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271820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Rounded Rectangle 6"/>
          <p:cNvSpPr/>
          <p:nvPr userDrawn="1"/>
        </p:nvSpPr>
        <p:spPr>
          <a:xfrm>
            <a:off x="0" y="1219200"/>
            <a:ext cx="9144000" cy="5562600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686800" cy="4602163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0"/>
            <a:ext cx="7315200" cy="914400"/>
          </a:xfrm>
        </p:spPr>
        <p:txBody>
          <a:bodyPr>
            <a:normAutofit/>
          </a:bodyPr>
          <a:lstStyle>
            <a:lvl1pPr algn="l">
              <a:defRPr sz="3600" b="1">
                <a:solidFill>
                  <a:schemeClr val="bg1"/>
                </a:solidFill>
                <a:latin typeface="Century Schoolbook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Footer Placeholder 17"/>
          <p:cNvSpPr>
            <a:spLocks noGrp="1"/>
          </p:cNvSpPr>
          <p:nvPr>
            <p:ph type="ftr" sz="quarter" idx="10"/>
          </p:nvPr>
        </p:nvSpPr>
        <p:spPr>
          <a:xfrm>
            <a:off x="152400" y="6569075"/>
            <a:ext cx="5715000" cy="365125"/>
          </a:xfrm>
        </p:spPr>
        <p:txBody>
          <a:bodyPr/>
          <a:lstStyle>
            <a:lvl1pPr>
              <a:defRPr sz="1000" i="1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US">
                <a:solidFill>
                  <a:srgbClr val="1F497D"/>
                </a:solidFill>
              </a:rPr>
              <a:t>Copyright ©2012 by South-Western, a division of Cengage Learning. All rights reserved.</a:t>
            </a:r>
          </a:p>
          <a:p>
            <a:pPr>
              <a:defRPr/>
            </a:pPr>
            <a:endParaRPr lang="en-US">
              <a:solidFill>
                <a:srgbClr val="1F497D"/>
              </a:solidFill>
            </a:endParaRPr>
          </a:p>
        </p:txBody>
      </p:sp>
      <p:sp>
        <p:nvSpPr>
          <p:cNvPr id="7" name="Slide Number Placeholder 16"/>
          <p:cNvSpPr>
            <a:spLocks noGrp="1"/>
          </p:cNvSpPr>
          <p:nvPr>
            <p:ph type="sldNum" sz="quarter" idx="11"/>
          </p:nvPr>
        </p:nvSpPr>
        <p:spPr>
          <a:xfrm>
            <a:off x="6248400" y="6477000"/>
            <a:ext cx="2133600" cy="365125"/>
          </a:xfrm>
        </p:spPr>
        <p:txBody>
          <a:bodyPr/>
          <a:lstStyle>
            <a:lvl1pPr>
              <a:defRPr sz="1000" b="1" i="1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8747A838-454F-405F-829B-ECB4FC9ED1F1}" type="slidenum">
              <a:rPr lang="en-US">
                <a:solidFill>
                  <a:srgbClr val="1F497D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731461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3"/>
          </p:nvPr>
        </p:nvSpPr>
        <p:spPr>
          <a:xfrm>
            <a:off x="971550" y="1196975"/>
            <a:ext cx="6408762" cy="914400"/>
          </a:xfrm>
        </p:spPr>
        <p:txBody>
          <a:bodyPr/>
          <a:lstStyle>
            <a:lvl1pPr algn="ctr"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EEC21-4E81-405E-BDB4-A6479E439C4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2419928"/>
      </p:ext>
    </p:extLst>
  </p:cSld>
  <p:clrMapOvr>
    <a:masterClrMapping/>
  </p:clrMapOvr>
  <p:hf hd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EEC21-4E81-405E-BDB4-A6479E439C4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6135597"/>
      </p:ext>
    </p:extLst>
  </p:cSld>
  <p:clrMapOvr>
    <a:masterClrMapping/>
  </p:clrMapOvr>
  <p:hf hd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EEC21-4E81-405E-BDB4-A6479E439C4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730373"/>
      </p:ext>
    </p:extLst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©2012 by South-Western, a division of Cengage Learning. All rights reserved.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EEC21-4E81-405E-BDB4-A6479E439C4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hf hdr="0" dt="0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EEC21-4E81-405E-BDB4-A6479E439C4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4727503"/>
      </p:ext>
    </p:extLst>
  </p:cSld>
  <p:clrMapOvr>
    <a:masterClrMapping/>
  </p:clrMapOvr>
  <p:hf hdr="0" dt="0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EEC21-4E81-405E-BDB4-A6479E439C4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574699"/>
      </p:ext>
    </p:extLst>
  </p:cSld>
  <p:clrMapOvr>
    <a:masterClrMapping/>
  </p:clrMapOvr>
  <p:hf hdr="0" dt="0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EEC21-4E81-405E-BDB4-A6479E439C4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2734058"/>
      </p:ext>
    </p:extLst>
  </p:cSld>
  <p:clrMapOvr>
    <a:masterClrMapping/>
  </p:clrMapOvr>
  <p:hf hdr="0" dt="0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EEC21-4E81-405E-BDB4-A6479E439C4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7987062"/>
      </p:ext>
    </p:extLst>
  </p:cSld>
  <p:clrMapOvr>
    <a:masterClrMapping/>
  </p:clrMapOvr>
  <p:hf hdr="0" dt="0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EEC21-4E81-405E-BDB4-A6479E439C4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5715841"/>
      </p:ext>
    </p:extLst>
  </p:cSld>
  <p:clrMapOvr>
    <a:masterClrMapping/>
  </p:clrMapOvr>
  <p:hf hdr="0" dt="0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MY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EEC21-4E81-405E-BDB4-A6479E439C4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4756157"/>
      </p:ext>
    </p:extLst>
  </p:cSld>
  <p:clrMapOvr>
    <a:masterClrMapping/>
  </p:clrMapOvr>
  <p:hf hdr="0" dt="0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EEC21-4E81-405E-BDB4-A6479E439C4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5084808"/>
      </p:ext>
    </p:extLst>
  </p:cSld>
  <p:clrMapOvr>
    <a:masterClrMapping/>
  </p:clrMapOvr>
  <p:hf hdr="0" dt="0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EEC21-4E81-405E-BDB4-A6479E439C4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2348137"/>
      </p:ext>
    </p:extLst>
  </p:cSld>
  <p:clrMapOvr>
    <a:masterClrMapping/>
  </p:clrMapOvr>
  <p:hf hdr="0" dt="0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/>
          <p:nvPr userDrawn="1"/>
        </p:nvSpPr>
        <p:spPr>
          <a:xfrm>
            <a:off x="0" y="5029200"/>
            <a:ext cx="9144000" cy="18288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/>
          <a:srcRect t="15300"/>
          <a:stretch>
            <a:fillRect/>
          </a:stretch>
        </p:blipFill>
        <p:spPr bwMode="auto">
          <a:xfrm>
            <a:off x="0" y="0"/>
            <a:ext cx="9144000" cy="5062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9"/>
          <p:cNvCxnSpPr/>
          <p:nvPr userDrawn="1"/>
        </p:nvCxnSpPr>
        <p:spPr>
          <a:xfrm>
            <a:off x="304800" y="5791200"/>
            <a:ext cx="8534400" cy="0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7" name="Rectangle 10"/>
          <p:cNvSpPr/>
          <p:nvPr userDrawn="1"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105400"/>
            <a:ext cx="9144000" cy="762000"/>
          </a:xfrm>
        </p:spPr>
        <p:txBody>
          <a:bodyPr/>
          <a:lstStyle>
            <a:lvl1pPr>
              <a:defRPr b="1">
                <a:solidFill>
                  <a:schemeClr val="accent1">
                    <a:lumMod val="75000"/>
                  </a:schemeClr>
                </a:solidFill>
                <a:latin typeface="Century Schoolbook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019800"/>
            <a:ext cx="9144000" cy="533400"/>
          </a:xfrm>
        </p:spPr>
        <p:txBody>
          <a:bodyPr/>
          <a:lstStyle>
            <a:lvl1pPr marL="0" indent="0" algn="ctr">
              <a:buNone/>
              <a:defRPr b="1">
                <a:solidFill>
                  <a:schemeClr val="accent6"/>
                </a:solidFill>
                <a:latin typeface="Copperplate Gothic Light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389087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Rounded Rectangle 6"/>
          <p:cNvSpPr/>
          <p:nvPr userDrawn="1"/>
        </p:nvSpPr>
        <p:spPr>
          <a:xfrm>
            <a:off x="0" y="1219200"/>
            <a:ext cx="9144000" cy="5562600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686800" cy="4602163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0"/>
            <a:ext cx="7315200" cy="914400"/>
          </a:xfrm>
        </p:spPr>
        <p:txBody>
          <a:bodyPr>
            <a:normAutofit/>
          </a:bodyPr>
          <a:lstStyle>
            <a:lvl1pPr algn="l">
              <a:defRPr sz="3600" b="1">
                <a:solidFill>
                  <a:schemeClr val="bg1"/>
                </a:solidFill>
                <a:latin typeface="Century Schoolbook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Footer Placeholder 17"/>
          <p:cNvSpPr>
            <a:spLocks noGrp="1"/>
          </p:cNvSpPr>
          <p:nvPr>
            <p:ph type="ftr" sz="quarter" idx="10"/>
          </p:nvPr>
        </p:nvSpPr>
        <p:spPr>
          <a:xfrm>
            <a:off x="152400" y="6569075"/>
            <a:ext cx="5715000" cy="365125"/>
          </a:xfrm>
        </p:spPr>
        <p:txBody>
          <a:bodyPr/>
          <a:lstStyle>
            <a:lvl1pPr>
              <a:defRPr sz="1000" i="1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US">
                <a:solidFill>
                  <a:srgbClr val="1F497D"/>
                </a:solidFill>
              </a:rPr>
              <a:t>Copyright ©2012 by South-Western, a division of Cengage Learning. All rights reserved.</a:t>
            </a:r>
          </a:p>
          <a:p>
            <a:pPr>
              <a:defRPr/>
            </a:pPr>
            <a:endParaRPr lang="en-US">
              <a:solidFill>
                <a:srgbClr val="1F497D"/>
              </a:solidFill>
            </a:endParaRPr>
          </a:p>
        </p:txBody>
      </p:sp>
      <p:sp>
        <p:nvSpPr>
          <p:cNvPr id="7" name="Slide Number Placeholder 16"/>
          <p:cNvSpPr>
            <a:spLocks noGrp="1"/>
          </p:cNvSpPr>
          <p:nvPr>
            <p:ph type="sldNum" sz="quarter" idx="11"/>
          </p:nvPr>
        </p:nvSpPr>
        <p:spPr>
          <a:xfrm>
            <a:off x="6248400" y="6477000"/>
            <a:ext cx="2133600" cy="365125"/>
          </a:xfrm>
        </p:spPr>
        <p:txBody>
          <a:bodyPr/>
          <a:lstStyle>
            <a:lvl1pPr>
              <a:defRPr sz="1000" b="1" i="1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8747A838-454F-405F-829B-ECB4FC9ED1F1}" type="slidenum">
              <a:rPr lang="en-US">
                <a:solidFill>
                  <a:srgbClr val="1F497D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68252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©2012 by South-Western, a division of Cengage Learning. All rights reserved. 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EEC21-4E81-405E-BDB4-A6479E439C4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hf hdr="0" dt="0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3"/>
          </p:nvPr>
        </p:nvSpPr>
        <p:spPr>
          <a:xfrm>
            <a:off x="971550" y="1196975"/>
            <a:ext cx="6408762" cy="914400"/>
          </a:xfrm>
        </p:spPr>
        <p:txBody>
          <a:bodyPr/>
          <a:lstStyle>
            <a:lvl1pPr algn="ctr"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EEC21-4E81-405E-BDB4-A6479E439C4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7745748"/>
      </p:ext>
    </p:extLst>
  </p:cSld>
  <p:clrMapOvr>
    <a:masterClrMapping/>
  </p:clrMapOvr>
  <p:hf hdr="0" dt="0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EEC21-4E81-405E-BDB4-A6479E439C4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0450431"/>
      </p:ext>
    </p:extLst>
  </p:cSld>
  <p:clrMapOvr>
    <a:masterClrMapping/>
  </p:clrMapOvr>
  <p:hf hdr="0" dt="0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EEC21-4E81-405E-BDB4-A6479E439C4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8582903"/>
      </p:ext>
    </p:extLst>
  </p:cSld>
  <p:clrMapOvr>
    <a:masterClrMapping/>
  </p:clrMapOvr>
  <p:hf hdr="0" dt="0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EEC21-4E81-405E-BDB4-A6479E439C4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0974799"/>
      </p:ext>
    </p:extLst>
  </p:cSld>
  <p:clrMapOvr>
    <a:masterClrMapping/>
  </p:clrMapOvr>
  <p:hf hdr="0" dt="0"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EEC21-4E81-405E-BDB4-A6479E439C4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0679266"/>
      </p:ext>
    </p:extLst>
  </p:cSld>
  <p:clrMapOvr>
    <a:masterClrMapping/>
  </p:clrMapOvr>
  <p:hf hdr="0" dt="0"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EEC21-4E81-405E-BDB4-A6479E439C4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4583509"/>
      </p:ext>
    </p:extLst>
  </p:cSld>
  <p:clrMapOvr>
    <a:masterClrMapping/>
  </p:clrMapOvr>
  <p:hf hdr="0" dt="0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EEC21-4E81-405E-BDB4-A6479E439C4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2211058"/>
      </p:ext>
    </p:extLst>
  </p:cSld>
  <p:clrMapOvr>
    <a:masterClrMapping/>
  </p:clrMapOvr>
  <p:hf hdr="0" dt="0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EEC21-4E81-405E-BDB4-A6479E439C4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2554969"/>
      </p:ext>
    </p:extLst>
  </p:cSld>
  <p:clrMapOvr>
    <a:masterClrMapping/>
  </p:clrMapOvr>
  <p:hf hdr="0" dt="0"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MY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EEC21-4E81-405E-BDB4-A6479E439C4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3736896"/>
      </p:ext>
    </p:extLst>
  </p:cSld>
  <p:clrMapOvr>
    <a:masterClrMapping/>
  </p:clrMapOvr>
  <p:hf hdr="0" dt="0"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EEC21-4E81-405E-BDB4-A6479E439C4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4505439"/>
      </p:ext>
    </p:extLst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©2012 by South-Western, a division of Cengage Learning. All rights reserved. 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EEC21-4E81-405E-BDB4-A6479E439C4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hf hdr="0" dt="0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EEC21-4E81-405E-BDB4-A6479E439C4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4141771"/>
      </p:ext>
    </p:extLst>
  </p:cSld>
  <p:clrMapOvr>
    <a:masterClrMapping/>
  </p:clrMapOvr>
  <p:hf hdr="0" dt="0"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/>
          <p:nvPr userDrawn="1"/>
        </p:nvSpPr>
        <p:spPr>
          <a:xfrm>
            <a:off x="0" y="5029200"/>
            <a:ext cx="9144000" cy="18288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/>
          <a:srcRect t="15300"/>
          <a:stretch>
            <a:fillRect/>
          </a:stretch>
        </p:blipFill>
        <p:spPr bwMode="auto">
          <a:xfrm>
            <a:off x="0" y="0"/>
            <a:ext cx="9144000" cy="5062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9"/>
          <p:cNvCxnSpPr/>
          <p:nvPr userDrawn="1"/>
        </p:nvCxnSpPr>
        <p:spPr>
          <a:xfrm>
            <a:off x="304800" y="5791200"/>
            <a:ext cx="8534400" cy="0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7" name="Rectangle 10"/>
          <p:cNvSpPr/>
          <p:nvPr userDrawn="1"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105400"/>
            <a:ext cx="9144000" cy="762000"/>
          </a:xfrm>
        </p:spPr>
        <p:txBody>
          <a:bodyPr/>
          <a:lstStyle>
            <a:lvl1pPr>
              <a:defRPr b="1">
                <a:solidFill>
                  <a:schemeClr val="accent1">
                    <a:lumMod val="75000"/>
                  </a:schemeClr>
                </a:solidFill>
                <a:latin typeface="Century Schoolbook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019800"/>
            <a:ext cx="9144000" cy="533400"/>
          </a:xfrm>
        </p:spPr>
        <p:txBody>
          <a:bodyPr/>
          <a:lstStyle>
            <a:lvl1pPr marL="0" indent="0" algn="ctr">
              <a:buNone/>
              <a:defRPr b="1">
                <a:solidFill>
                  <a:schemeClr val="accent6"/>
                </a:solidFill>
                <a:latin typeface="Copperplate Gothic Light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9694625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Rounded Rectangle 6"/>
          <p:cNvSpPr/>
          <p:nvPr userDrawn="1"/>
        </p:nvSpPr>
        <p:spPr>
          <a:xfrm>
            <a:off x="0" y="1219200"/>
            <a:ext cx="9144000" cy="5562600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686800" cy="4602163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0"/>
            <a:ext cx="7315200" cy="914400"/>
          </a:xfrm>
        </p:spPr>
        <p:txBody>
          <a:bodyPr>
            <a:normAutofit/>
          </a:bodyPr>
          <a:lstStyle>
            <a:lvl1pPr algn="l">
              <a:defRPr sz="3600" b="1">
                <a:solidFill>
                  <a:schemeClr val="bg1"/>
                </a:solidFill>
                <a:latin typeface="Century Schoolbook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Footer Placeholder 17"/>
          <p:cNvSpPr>
            <a:spLocks noGrp="1"/>
          </p:cNvSpPr>
          <p:nvPr>
            <p:ph type="ftr" sz="quarter" idx="10"/>
          </p:nvPr>
        </p:nvSpPr>
        <p:spPr>
          <a:xfrm>
            <a:off x="152400" y="6569075"/>
            <a:ext cx="5715000" cy="365125"/>
          </a:xfrm>
        </p:spPr>
        <p:txBody>
          <a:bodyPr/>
          <a:lstStyle>
            <a:lvl1pPr>
              <a:defRPr sz="1000" i="1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US">
                <a:solidFill>
                  <a:srgbClr val="1F497D"/>
                </a:solidFill>
              </a:rPr>
              <a:t>Copyright ©2012 by South-Western, a division of Cengage Learning. All rights reserved.</a:t>
            </a:r>
          </a:p>
          <a:p>
            <a:pPr>
              <a:defRPr/>
            </a:pPr>
            <a:endParaRPr lang="en-US">
              <a:solidFill>
                <a:srgbClr val="1F497D"/>
              </a:solidFill>
            </a:endParaRPr>
          </a:p>
        </p:txBody>
      </p:sp>
      <p:sp>
        <p:nvSpPr>
          <p:cNvPr id="7" name="Slide Number Placeholder 16"/>
          <p:cNvSpPr>
            <a:spLocks noGrp="1"/>
          </p:cNvSpPr>
          <p:nvPr>
            <p:ph type="sldNum" sz="quarter" idx="11"/>
          </p:nvPr>
        </p:nvSpPr>
        <p:spPr>
          <a:xfrm>
            <a:off x="6248400" y="6477000"/>
            <a:ext cx="2133600" cy="365125"/>
          </a:xfrm>
        </p:spPr>
        <p:txBody>
          <a:bodyPr/>
          <a:lstStyle>
            <a:lvl1pPr>
              <a:defRPr sz="1000" b="1" i="1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8747A838-454F-405F-829B-ECB4FC9ED1F1}" type="slidenum">
              <a:rPr lang="en-US">
                <a:solidFill>
                  <a:srgbClr val="1F497D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3897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3"/>
          </p:nvPr>
        </p:nvSpPr>
        <p:spPr>
          <a:xfrm>
            <a:off x="971550" y="1196975"/>
            <a:ext cx="6408762" cy="914400"/>
          </a:xfrm>
        </p:spPr>
        <p:txBody>
          <a:bodyPr/>
          <a:lstStyle>
            <a:lvl1pPr algn="ctr"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EEC21-4E81-405E-BDB4-A6479E439C4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2763588"/>
      </p:ext>
    </p:extLst>
  </p:cSld>
  <p:clrMapOvr>
    <a:masterClrMapping/>
  </p:clrMapOvr>
  <p:hf hdr="0" dt="0"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EEC21-4E81-405E-BDB4-A6479E439C4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4620611"/>
      </p:ext>
    </p:extLst>
  </p:cSld>
  <p:clrMapOvr>
    <a:masterClrMapping/>
  </p:clrMapOvr>
  <p:hf hdr="0" dt="0"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EEC21-4E81-405E-BDB4-A6479E439C4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563756"/>
      </p:ext>
    </p:extLst>
  </p:cSld>
  <p:clrMapOvr>
    <a:masterClrMapping/>
  </p:clrMapOvr>
  <p:hf hdr="0" dt="0"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EEC21-4E81-405E-BDB4-A6479E439C4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3696930"/>
      </p:ext>
    </p:extLst>
  </p:cSld>
  <p:clrMapOvr>
    <a:masterClrMapping/>
  </p:clrMapOvr>
  <p:hf hdr="0" dt="0"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EEC21-4E81-405E-BDB4-A6479E439C4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2994909"/>
      </p:ext>
    </p:extLst>
  </p:cSld>
  <p:clrMapOvr>
    <a:masterClrMapping/>
  </p:clrMapOvr>
  <p:hf hdr="0" dt="0"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EEC21-4E81-405E-BDB4-A6479E439C4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5533944"/>
      </p:ext>
    </p:extLst>
  </p:cSld>
  <p:clrMapOvr>
    <a:masterClrMapping/>
  </p:clrMapOvr>
  <p:hf hdr="0" dt="0"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EEC21-4E81-405E-BDB4-A6479E439C4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3865400"/>
      </p:ext>
    </p:extLst>
  </p:cSld>
  <p:clrMapOvr>
    <a:masterClrMapping/>
  </p:clrMapOvr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©2012 by South-Western, a division of Cengage Learning. All rights reserved.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EEC21-4E81-405E-BDB4-A6479E439C4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hf hdr="0" dt="0"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EEC21-4E81-405E-BDB4-A6479E439C4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493668"/>
      </p:ext>
    </p:extLst>
  </p:cSld>
  <p:clrMapOvr>
    <a:masterClrMapping/>
  </p:clrMapOvr>
  <p:hf hdr="0" dt="0"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MY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EEC21-4E81-405E-BDB4-A6479E439C4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2767582"/>
      </p:ext>
    </p:extLst>
  </p:cSld>
  <p:clrMapOvr>
    <a:masterClrMapping/>
  </p:clrMapOvr>
  <p:hf hdr="0" dt="0"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EEC21-4E81-405E-BDB4-A6479E439C4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1171752"/>
      </p:ext>
    </p:extLst>
  </p:cSld>
  <p:clrMapOvr>
    <a:masterClrMapping/>
  </p:clrMapOvr>
  <p:hf hdr="0" dt="0"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EEC21-4E81-405E-BDB4-A6479E439C4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5030909"/>
      </p:ext>
    </p:extLst>
  </p:cSld>
  <p:clrMapOvr>
    <a:masterClrMapping/>
  </p:clrMapOvr>
  <p:hf hdr="0" dt="0"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/>
          <p:nvPr userDrawn="1"/>
        </p:nvSpPr>
        <p:spPr>
          <a:xfrm>
            <a:off x="0" y="5029200"/>
            <a:ext cx="9144000" cy="18288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/>
          <a:srcRect t="15300"/>
          <a:stretch>
            <a:fillRect/>
          </a:stretch>
        </p:blipFill>
        <p:spPr bwMode="auto">
          <a:xfrm>
            <a:off x="0" y="0"/>
            <a:ext cx="9144000" cy="5062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9"/>
          <p:cNvCxnSpPr/>
          <p:nvPr userDrawn="1"/>
        </p:nvCxnSpPr>
        <p:spPr>
          <a:xfrm>
            <a:off x="304800" y="5791200"/>
            <a:ext cx="8534400" cy="0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7" name="Rectangle 10"/>
          <p:cNvSpPr/>
          <p:nvPr userDrawn="1"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105400"/>
            <a:ext cx="9144000" cy="762000"/>
          </a:xfrm>
        </p:spPr>
        <p:txBody>
          <a:bodyPr/>
          <a:lstStyle>
            <a:lvl1pPr>
              <a:defRPr b="1">
                <a:solidFill>
                  <a:schemeClr val="accent1">
                    <a:lumMod val="75000"/>
                  </a:schemeClr>
                </a:solidFill>
                <a:latin typeface="Century Schoolbook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019800"/>
            <a:ext cx="9144000" cy="533400"/>
          </a:xfrm>
        </p:spPr>
        <p:txBody>
          <a:bodyPr/>
          <a:lstStyle>
            <a:lvl1pPr marL="0" indent="0" algn="ctr">
              <a:buNone/>
              <a:defRPr b="1">
                <a:solidFill>
                  <a:schemeClr val="accent6"/>
                </a:solidFill>
                <a:latin typeface="Copperplate Gothic Light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1061165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Rounded Rectangle 6"/>
          <p:cNvSpPr/>
          <p:nvPr userDrawn="1"/>
        </p:nvSpPr>
        <p:spPr>
          <a:xfrm>
            <a:off x="0" y="1219200"/>
            <a:ext cx="9144000" cy="5562600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686800" cy="4602163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0"/>
            <a:ext cx="7315200" cy="914400"/>
          </a:xfrm>
        </p:spPr>
        <p:txBody>
          <a:bodyPr>
            <a:normAutofit/>
          </a:bodyPr>
          <a:lstStyle>
            <a:lvl1pPr algn="l">
              <a:defRPr sz="3600" b="1">
                <a:solidFill>
                  <a:schemeClr val="bg1"/>
                </a:solidFill>
                <a:latin typeface="Century Schoolbook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Footer Placeholder 17"/>
          <p:cNvSpPr>
            <a:spLocks noGrp="1"/>
          </p:cNvSpPr>
          <p:nvPr>
            <p:ph type="ftr" sz="quarter" idx="10"/>
          </p:nvPr>
        </p:nvSpPr>
        <p:spPr>
          <a:xfrm>
            <a:off x="152400" y="6569075"/>
            <a:ext cx="5715000" cy="365125"/>
          </a:xfrm>
        </p:spPr>
        <p:txBody>
          <a:bodyPr/>
          <a:lstStyle>
            <a:lvl1pPr>
              <a:defRPr sz="1000" i="1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US">
                <a:solidFill>
                  <a:srgbClr val="1F497D"/>
                </a:solidFill>
              </a:rPr>
              <a:t>Copyright ©2012 by South-Western, a division of Cengage Learning. All rights reserved.</a:t>
            </a:r>
          </a:p>
          <a:p>
            <a:pPr>
              <a:defRPr/>
            </a:pPr>
            <a:endParaRPr lang="en-US">
              <a:solidFill>
                <a:srgbClr val="1F497D"/>
              </a:solidFill>
            </a:endParaRPr>
          </a:p>
        </p:txBody>
      </p:sp>
      <p:sp>
        <p:nvSpPr>
          <p:cNvPr id="7" name="Slide Number Placeholder 16"/>
          <p:cNvSpPr>
            <a:spLocks noGrp="1"/>
          </p:cNvSpPr>
          <p:nvPr>
            <p:ph type="sldNum" sz="quarter" idx="11"/>
          </p:nvPr>
        </p:nvSpPr>
        <p:spPr>
          <a:xfrm>
            <a:off x="6248400" y="6477000"/>
            <a:ext cx="2133600" cy="365125"/>
          </a:xfrm>
        </p:spPr>
        <p:txBody>
          <a:bodyPr/>
          <a:lstStyle>
            <a:lvl1pPr>
              <a:defRPr sz="1000" b="1" i="1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8747A838-454F-405F-829B-ECB4FC9ED1F1}" type="slidenum">
              <a:rPr lang="en-US">
                <a:solidFill>
                  <a:srgbClr val="1F497D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1208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©2012 by South-Western, a division of Cengage Learning. All rights reserved. 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EEC21-4E81-405E-BDB4-A6479E439C4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hf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©2012 by South-Western, a division of Cengage Learning. All rights reserved. 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EEC21-4E81-405E-BDB4-A6479E439C4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MY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©2012 by South-Western, a division of Cengage Learning. All rights reserved. 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EEC21-4E81-405E-BDB4-A6479E439C4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9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2.xml"/><Relationship Id="rId7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51.xml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50.xml"/><Relationship Id="rId5" Type="http://schemas.openxmlformats.org/officeDocument/2006/relationships/slideLayout" Target="../slideLayouts/slideLayout44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49.xml"/><Relationship Id="rId4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8.xml"/><Relationship Id="rId1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0.xml"/><Relationship Id="rId13" Type="http://schemas.openxmlformats.org/officeDocument/2006/relationships/slideLayout" Target="../slideLayouts/slideLayout65.xml"/><Relationship Id="rId3" Type="http://schemas.openxmlformats.org/officeDocument/2006/relationships/slideLayout" Target="../slideLayouts/slideLayout55.xml"/><Relationship Id="rId7" Type="http://schemas.openxmlformats.org/officeDocument/2006/relationships/slideLayout" Target="../slideLayouts/slideLayout59.xml"/><Relationship Id="rId12" Type="http://schemas.openxmlformats.org/officeDocument/2006/relationships/slideLayout" Target="../slideLayouts/slideLayout64.xml"/><Relationship Id="rId2" Type="http://schemas.openxmlformats.org/officeDocument/2006/relationships/slideLayout" Target="../slideLayouts/slideLayout54.xml"/><Relationship Id="rId1" Type="http://schemas.openxmlformats.org/officeDocument/2006/relationships/slideLayout" Target="../slideLayouts/slideLayout53.xml"/><Relationship Id="rId6" Type="http://schemas.openxmlformats.org/officeDocument/2006/relationships/slideLayout" Target="../slideLayouts/slideLayout58.xml"/><Relationship Id="rId11" Type="http://schemas.openxmlformats.org/officeDocument/2006/relationships/slideLayout" Target="../slideLayouts/slideLayout63.xml"/><Relationship Id="rId5" Type="http://schemas.openxmlformats.org/officeDocument/2006/relationships/slideLayout" Target="../slideLayouts/slideLayout57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62.xml"/><Relationship Id="rId4" Type="http://schemas.openxmlformats.org/officeDocument/2006/relationships/slideLayout" Target="../slideLayouts/slideLayout56.xml"/><Relationship Id="rId9" Type="http://schemas.openxmlformats.org/officeDocument/2006/relationships/slideLayout" Target="../slideLayouts/slideLayout61.xml"/><Relationship Id="rId14" Type="http://schemas.openxmlformats.org/officeDocument/2006/relationships/theme" Target="../theme/theme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MY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Copyright ©2012 by South-Western, a division of Cengage Learning. All rights reserved.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81EEC21-4E81-405E-BDB4-A6479E439C4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  <p:sldLayoutId id="2147483667" r:id="rId12"/>
    <p:sldLayoutId id="2147483668" r:id="rId13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MY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81EEC21-4E81-405E-BDB4-A6479E439C4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6637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MY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81EEC21-4E81-405E-BDB4-A6479E439C4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3884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96" r:id="rId13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MY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81EEC21-4E81-405E-BDB4-A6479E439C4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2604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  <p:sldLayoutId id="2147483709" r:id="rId12"/>
    <p:sldLayoutId id="2147483710" r:id="rId13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MY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Copyright ©2012 by South-Western, a division of Cengage Learning.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81EEC21-4E81-405E-BDB4-A6479E439C4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4433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  <p:sldLayoutId id="2147483724" r:id="rId13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3855" y="1676400"/>
            <a:ext cx="9144000" cy="762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1"/>
                </a:solidFill>
              </a:rPr>
              <a:t>Part 2: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0" y="2819400"/>
            <a:ext cx="9144000" cy="8382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solidFill>
                  <a:schemeClr val="tx1"/>
                </a:solidFill>
              </a:rPr>
              <a:t>Planning and Goal Setting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Content Placeholder 5"/>
          <p:cNvSpPr>
            <a:spLocks noGrp="1"/>
          </p:cNvSpPr>
          <p:nvPr>
            <p:ph idx="1"/>
          </p:nvPr>
        </p:nvSpPr>
        <p:spPr>
          <a:xfrm>
            <a:off x="228600" y="1981200"/>
            <a:ext cx="8686800" cy="4068763"/>
          </a:xfrm>
        </p:spPr>
        <p:txBody>
          <a:bodyPr/>
          <a:lstStyle/>
          <a:p>
            <a:pPr eaLnBrk="1" hangingPunct="1"/>
            <a:r>
              <a:rPr lang="en-US" b="1" i="1" dirty="0" smtClean="0"/>
              <a:t>Single-Use Plans</a:t>
            </a:r>
          </a:p>
          <a:p>
            <a:pPr lvl="1" eaLnBrk="1" hangingPunct="1"/>
            <a:r>
              <a:rPr lang="en-US" dirty="0" smtClean="0"/>
              <a:t>Program: building new headquarters, converting paper files to digital</a:t>
            </a:r>
          </a:p>
          <a:p>
            <a:pPr lvl="1" eaLnBrk="1" hangingPunct="1"/>
            <a:r>
              <a:rPr lang="en-US" dirty="0" smtClean="0"/>
              <a:t>Project: renovating the office, setting up a new company </a:t>
            </a:r>
            <a:r>
              <a:rPr lang="en-US" dirty="0" smtClean="0"/>
              <a:t>intranet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533400"/>
            <a:ext cx="8686800" cy="9144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1"/>
                </a:solidFill>
              </a:rPr>
              <a:t>Types of </a:t>
            </a:r>
            <a:r>
              <a:rPr lang="en-US" dirty="0" smtClean="0">
                <a:solidFill>
                  <a:schemeClr val="tx1"/>
                </a:solidFill>
              </a:rPr>
              <a:t>Single-Use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0FD458F-2E51-4C22-86D7-701ACFE2F033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Content Placeholder 5"/>
          <p:cNvSpPr>
            <a:spLocks noGrp="1"/>
          </p:cNvSpPr>
          <p:nvPr>
            <p:ph idx="1"/>
          </p:nvPr>
        </p:nvSpPr>
        <p:spPr>
          <a:xfrm>
            <a:off x="228600" y="1981200"/>
            <a:ext cx="8686800" cy="4068763"/>
          </a:xfrm>
        </p:spPr>
        <p:txBody>
          <a:bodyPr/>
          <a:lstStyle/>
          <a:p>
            <a:pPr eaLnBrk="1" hangingPunct="1"/>
            <a:r>
              <a:rPr lang="en-US" b="1" i="1" dirty="0" smtClean="0"/>
              <a:t>Standing </a:t>
            </a:r>
            <a:r>
              <a:rPr lang="en-US" b="1" i="1" dirty="0" smtClean="0"/>
              <a:t>Plans</a:t>
            </a:r>
          </a:p>
          <a:p>
            <a:pPr lvl="1" eaLnBrk="1" hangingPunct="1"/>
            <a:r>
              <a:rPr lang="en-US" dirty="0" smtClean="0"/>
              <a:t>Policy</a:t>
            </a:r>
          </a:p>
          <a:p>
            <a:pPr lvl="1" eaLnBrk="1" hangingPunct="1"/>
            <a:r>
              <a:rPr lang="en-US" dirty="0" smtClean="0"/>
              <a:t>Rule</a:t>
            </a:r>
          </a:p>
          <a:p>
            <a:pPr lvl="1" eaLnBrk="1" hangingPunct="1"/>
            <a:r>
              <a:rPr lang="en-US" dirty="0" smtClean="0"/>
              <a:t>Procedure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533400"/>
            <a:ext cx="8686800" cy="9144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1"/>
                </a:solidFill>
              </a:rPr>
              <a:t>Types of </a:t>
            </a:r>
            <a:r>
              <a:rPr lang="en-US" dirty="0" smtClean="0">
                <a:solidFill>
                  <a:schemeClr val="tx1"/>
                </a:solidFill>
              </a:rPr>
              <a:t>Standing </a:t>
            </a:r>
            <a:r>
              <a:rPr lang="en-US" dirty="0" smtClean="0">
                <a:solidFill>
                  <a:schemeClr val="tx1"/>
                </a:solidFill>
              </a:rPr>
              <a:t>Plans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0FD458F-2E51-4C22-86D7-701ACFE2F033}" type="slidenum">
              <a:rPr lang="en-US">
                <a:solidFill>
                  <a:srgbClr val="1F497D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>
              <a:solidFill>
                <a:srgbClr val="1F497D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9576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447800"/>
            <a:ext cx="8686800" cy="5181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Goals and plans provide a source of motivation and commitment</a:t>
            </a:r>
          </a:p>
          <a:p>
            <a:pPr eaLnBrk="1" fontAlgn="auto" hangingPunct="1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Goals and plans guide resource allocation</a:t>
            </a:r>
          </a:p>
          <a:p>
            <a:pPr eaLnBrk="1" fontAlgn="auto" hangingPunct="1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Goals and plans are a guide to action</a:t>
            </a:r>
          </a:p>
          <a:p>
            <a:pPr eaLnBrk="1" fontAlgn="auto" hangingPunct="1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Goals and plans set a standard of performance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600" y="533400"/>
            <a:ext cx="7315200" cy="9144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1"/>
                </a:solidFill>
              </a:rPr>
              <a:t>Benefits of Planning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460" name="Slide Number Placeholder 4"/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1EB9FB2-EDA0-483F-80E2-85DEF1D6023F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Content Placeholder 2"/>
          <p:cNvSpPr>
            <a:spLocks noGrp="1"/>
          </p:cNvSpPr>
          <p:nvPr>
            <p:ph idx="1"/>
          </p:nvPr>
        </p:nvSpPr>
        <p:spPr>
          <a:xfrm>
            <a:off x="228600" y="2209800"/>
            <a:ext cx="8686800" cy="3840163"/>
          </a:xfrm>
        </p:spPr>
        <p:txBody>
          <a:bodyPr/>
          <a:lstStyle/>
          <a:p>
            <a:pPr eaLnBrk="1" hangingPunct="1"/>
            <a:r>
              <a:rPr lang="en-US" b="1" i="1" dirty="0" smtClean="0"/>
              <a:t>Contingency Planning </a:t>
            </a:r>
          </a:p>
          <a:p>
            <a:pPr lvl="1" eaLnBrk="1" hangingPunct="1"/>
            <a:r>
              <a:rPr lang="en-US" dirty="0" smtClean="0"/>
              <a:t>Planning for emergencies, setbacks, or unexpected </a:t>
            </a:r>
            <a:r>
              <a:rPr lang="en-US" dirty="0" smtClean="0"/>
              <a:t>conditions. </a:t>
            </a:r>
            <a:endParaRPr lang="en-US" dirty="0" smtClean="0"/>
          </a:p>
          <a:p>
            <a:pPr marL="0" indent="0" eaLnBrk="1" hangingPunct="1">
              <a:buNone/>
            </a:pPr>
            <a:endParaRPr lang="en-US" dirty="0" smtClean="0"/>
          </a:p>
          <a:p>
            <a:pPr lvl="1" eaLnBrk="1" hangingPunct="1"/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533400"/>
            <a:ext cx="9067800" cy="9144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1"/>
                </a:solidFill>
              </a:rPr>
              <a:t>Planning for a Turbulent Environment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6D63264-769C-4861-BA8F-846EF43C39B5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Content Placeholder 2"/>
          <p:cNvSpPr>
            <a:spLocks noGrp="1"/>
          </p:cNvSpPr>
          <p:nvPr>
            <p:ph idx="1"/>
          </p:nvPr>
        </p:nvSpPr>
        <p:spPr>
          <a:xfrm>
            <a:off x="228600" y="2133600"/>
            <a:ext cx="8686800" cy="3916363"/>
          </a:xfrm>
        </p:spPr>
        <p:txBody>
          <a:bodyPr/>
          <a:lstStyle/>
          <a:p>
            <a:pPr marL="0" indent="0" eaLnBrk="1" hangingPunct="1">
              <a:buNone/>
            </a:pPr>
            <a:endParaRPr lang="en-US" dirty="0" smtClean="0"/>
          </a:p>
          <a:p>
            <a:pPr eaLnBrk="1" hangingPunct="1"/>
            <a:r>
              <a:rPr lang="en-US" b="1" i="1" dirty="0" smtClean="0"/>
              <a:t>Building Scenarios</a:t>
            </a:r>
          </a:p>
          <a:p>
            <a:pPr lvl="1" eaLnBrk="1" hangingPunct="1"/>
            <a:r>
              <a:rPr lang="en-US" dirty="0" smtClean="0"/>
              <a:t>A forecasting technique to look at current trends and visualize future possibilities</a:t>
            </a:r>
          </a:p>
          <a:p>
            <a:pPr eaLnBrk="1" hangingPunct="1"/>
            <a:r>
              <a:rPr lang="en-US" b="1" i="1" dirty="0" smtClean="0"/>
              <a:t>Crisis Planning</a:t>
            </a:r>
          </a:p>
          <a:p>
            <a:pPr lvl="1" eaLnBrk="1" hangingPunct="1"/>
            <a:r>
              <a:rPr lang="en-US" dirty="0" smtClean="0"/>
              <a:t>Sudden, devastating, unexpected events</a:t>
            </a:r>
          </a:p>
          <a:p>
            <a:pPr lvl="1" eaLnBrk="1" hangingPunct="1"/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27" y="990600"/>
            <a:ext cx="9067800" cy="9144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1"/>
                </a:solidFill>
              </a:rPr>
              <a:t>Planning for a Turbulent </a:t>
            </a:r>
            <a:r>
              <a:rPr lang="en-US" dirty="0" smtClean="0">
                <a:solidFill>
                  <a:schemeClr val="tx1"/>
                </a:solidFill>
              </a:rPr>
              <a:t>Environment (</a:t>
            </a:r>
            <a:r>
              <a:rPr lang="en-US" dirty="0" err="1" smtClean="0">
                <a:solidFill>
                  <a:schemeClr val="tx1"/>
                </a:solidFill>
              </a:rPr>
              <a:t>cont</a:t>
            </a:r>
            <a:r>
              <a:rPr lang="en-US" dirty="0" smtClean="0">
                <a:solidFill>
                  <a:schemeClr val="tx1"/>
                </a:solidFill>
              </a:rPr>
              <a:t>’)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6D63264-769C-4861-BA8F-846EF43C39B5}" type="slidenum">
              <a:rPr lang="en-US">
                <a:solidFill>
                  <a:srgbClr val="1F497D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US">
              <a:solidFill>
                <a:srgbClr val="1F497D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4804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Stretch goals are highly ambitious</a:t>
            </a:r>
          </a:p>
          <a:p>
            <a:pPr eaLnBrk="1" hangingPunct="1"/>
            <a:r>
              <a:rPr lang="en-US" dirty="0" smtClean="0"/>
              <a:t>Clear, compelling, and imaginative</a:t>
            </a:r>
          </a:p>
          <a:p>
            <a:pPr eaLnBrk="1" hangingPunct="1"/>
            <a:r>
              <a:rPr lang="en-US" dirty="0" smtClean="0"/>
              <a:t>Require innovation</a:t>
            </a:r>
          </a:p>
          <a:p>
            <a:pPr eaLnBrk="1" hangingPunct="1"/>
            <a:r>
              <a:rPr lang="en-US" dirty="0" smtClean="0"/>
              <a:t>Goals must be seen as achievable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609600"/>
            <a:ext cx="7315200" cy="9144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1"/>
                </a:solidFill>
              </a:rPr>
              <a:t>Set Stretch Goals for Excellence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2532" name="Slide Number Placeholder 4"/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09C2083-E48C-4DF9-83D3-F2BFA4332BF6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Thank you</a:t>
            </a:r>
            <a:endParaRPr lang="en-MY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Content Placeholder 2"/>
          <p:cNvSpPr>
            <a:spLocks noGrp="1"/>
          </p:cNvSpPr>
          <p:nvPr>
            <p:ph idx="1"/>
          </p:nvPr>
        </p:nvSpPr>
        <p:spPr>
          <a:xfrm>
            <a:off x="685800" y="1600201"/>
            <a:ext cx="7391400" cy="3124200"/>
          </a:xfrm>
        </p:spPr>
        <p:txBody>
          <a:bodyPr/>
          <a:lstStyle/>
          <a:p>
            <a:pPr eaLnBrk="1" hangingPunct="1">
              <a:spcAft>
                <a:spcPts val="1800"/>
              </a:spcAft>
            </a:pPr>
            <a:r>
              <a:rPr lang="en-US" dirty="0" smtClean="0"/>
              <a:t>All of the other management functions stem from planning</a:t>
            </a:r>
          </a:p>
          <a:p>
            <a:pPr eaLnBrk="1" hangingPunct="1">
              <a:spcAft>
                <a:spcPts val="1800"/>
              </a:spcAft>
            </a:pPr>
            <a:r>
              <a:rPr lang="en-US" dirty="0" smtClean="0"/>
              <a:t>How do you plan for an undefined future?</a:t>
            </a:r>
          </a:p>
        </p:txBody>
      </p:sp>
      <p:sp>
        <p:nvSpPr>
          <p:cNvPr id="7172" name="Title 1"/>
          <p:cNvSpPr>
            <a:spLocks noGrp="1"/>
          </p:cNvSpPr>
          <p:nvPr>
            <p:ph type="title"/>
          </p:nvPr>
        </p:nvSpPr>
        <p:spPr>
          <a:xfrm>
            <a:off x="762000" y="685800"/>
            <a:ext cx="7315200" cy="9144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</a:rPr>
              <a:t>Planning is Fundamental</a:t>
            </a:r>
          </a:p>
        </p:txBody>
      </p:sp>
      <p:sp>
        <p:nvSpPr>
          <p:cNvPr id="7175" name="Slide Number Placeholder 4"/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9B784DD-B6ED-4B45-9A28-5A7023F6F329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Title 1"/>
          <p:cNvSpPr>
            <a:spLocks noGrp="1"/>
          </p:cNvSpPr>
          <p:nvPr>
            <p:ph type="title"/>
          </p:nvPr>
        </p:nvSpPr>
        <p:spPr>
          <a:xfrm>
            <a:off x="533400" y="609600"/>
            <a:ext cx="7315200" cy="9144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</a:rPr>
              <a:t>Goals and Plans</a:t>
            </a:r>
          </a:p>
        </p:txBody>
      </p:sp>
      <p:sp>
        <p:nvSpPr>
          <p:cNvPr id="8199" name="Slide Number Placeholder 4"/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24321D5-9F2C-474D-98A9-A6ED0DE6E38A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>
              <a:cs typeface="Arial" charset="0"/>
            </a:endParaRPr>
          </a:p>
        </p:txBody>
      </p:sp>
      <p:sp>
        <p:nvSpPr>
          <p:cNvPr id="4" name="Down Arrow Callout 3"/>
          <p:cNvSpPr/>
          <p:nvPr/>
        </p:nvSpPr>
        <p:spPr>
          <a:xfrm>
            <a:off x="533400" y="1676400"/>
            <a:ext cx="6172200" cy="2362200"/>
          </a:xfrm>
          <a:prstGeom prst="downArrowCallout">
            <a:avLst>
              <a:gd name="adj1" fmla="val 25000"/>
              <a:gd name="adj2" fmla="val 25000"/>
              <a:gd name="adj3" fmla="val 25000"/>
              <a:gd name="adj4" fmla="val 61170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/>
              <a:t>A </a:t>
            </a:r>
            <a:r>
              <a:rPr lang="en-US" sz="2800" b="1" i="1" dirty="0"/>
              <a:t>goal</a:t>
            </a:r>
            <a:r>
              <a:rPr lang="en-US" sz="2800" dirty="0"/>
              <a:t> is a desired future state that the organization attempts to realize</a:t>
            </a:r>
          </a:p>
        </p:txBody>
      </p:sp>
      <p:sp>
        <p:nvSpPr>
          <p:cNvPr id="5" name="Rectangle 4"/>
          <p:cNvSpPr/>
          <p:nvPr/>
        </p:nvSpPr>
        <p:spPr>
          <a:xfrm>
            <a:off x="1447800" y="4267200"/>
            <a:ext cx="4343400" cy="18288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/>
              <a:t>A </a:t>
            </a:r>
            <a:r>
              <a:rPr lang="en-US" sz="2400" b="1" i="1" dirty="0"/>
              <a:t>plan</a:t>
            </a:r>
            <a:r>
              <a:rPr lang="en-US" sz="2400" dirty="0"/>
              <a:t> is a blueprint for goal achievement and specifies the necessary resource allocations, schedules, tasks, and other actions</a:t>
            </a:r>
          </a:p>
        </p:txBody>
      </p:sp>
      <p:sp>
        <p:nvSpPr>
          <p:cNvPr id="6" name="Right Brace 5"/>
          <p:cNvSpPr/>
          <p:nvPr/>
        </p:nvSpPr>
        <p:spPr>
          <a:xfrm>
            <a:off x="6629400" y="1295400"/>
            <a:ext cx="762000" cy="4800600"/>
          </a:xfrm>
          <a:prstGeom prst="righ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197" name="TextBox 6"/>
          <p:cNvSpPr txBox="1">
            <a:spLocks noChangeArrowheads="1"/>
          </p:cNvSpPr>
          <p:nvPr/>
        </p:nvSpPr>
        <p:spPr bwMode="auto">
          <a:xfrm>
            <a:off x="7391400" y="3429000"/>
            <a:ext cx="15478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Calibri" pitchFamily="34" charset="0"/>
              </a:rPr>
              <a:t>PLANNING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Content Placeholder 2"/>
          <p:cNvSpPr>
            <a:spLocks noGrp="1"/>
          </p:cNvSpPr>
          <p:nvPr>
            <p:ph idx="1"/>
          </p:nvPr>
        </p:nvSpPr>
        <p:spPr>
          <a:xfrm>
            <a:off x="304800" y="1981200"/>
            <a:ext cx="8153400" cy="4572000"/>
          </a:xfrm>
        </p:spPr>
        <p:txBody>
          <a:bodyPr/>
          <a:lstStyle/>
          <a:p>
            <a:pPr eaLnBrk="1" hangingPunct="1"/>
            <a:r>
              <a:rPr lang="en-US" b="1" i="1" dirty="0" smtClean="0"/>
              <a:t>Organizational Mission </a:t>
            </a:r>
            <a:r>
              <a:rPr lang="en-US" dirty="0" smtClean="0"/>
              <a:t>– the organization’s reason for existence</a:t>
            </a:r>
          </a:p>
          <a:p>
            <a:pPr eaLnBrk="1" hangingPunct="1"/>
            <a:r>
              <a:rPr lang="en-US" b="1" i="1" dirty="0" smtClean="0"/>
              <a:t>Strategic goals </a:t>
            </a:r>
            <a:r>
              <a:rPr lang="en-US" dirty="0" smtClean="0"/>
              <a:t>– broad statements describing the organization’s </a:t>
            </a:r>
            <a:r>
              <a:rPr lang="en-US" dirty="0" smtClean="0"/>
              <a:t>future</a:t>
            </a:r>
            <a:endParaRPr lang="en-US" dirty="0" smtClean="0"/>
          </a:p>
        </p:txBody>
      </p:sp>
      <p:sp>
        <p:nvSpPr>
          <p:cNvPr id="11265" name="Title 1"/>
          <p:cNvSpPr>
            <a:spLocks noGrp="1"/>
          </p:cNvSpPr>
          <p:nvPr>
            <p:ph type="title"/>
          </p:nvPr>
        </p:nvSpPr>
        <p:spPr>
          <a:xfrm>
            <a:off x="762000" y="609600"/>
            <a:ext cx="7315200" cy="9144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</a:rPr>
              <a:t>Goal Setting in Organizations</a:t>
            </a:r>
          </a:p>
        </p:txBody>
      </p:sp>
      <p:sp>
        <p:nvSpPr>
          <p:cNvPr id="11267" name="Slide Number Placeholder 4"/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88578A1-47C5-45EE-BCD8-E7CED19773A8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Content Placeholder 2"/>
          <p:cNvSpPr>
            <a:spLocks noGrp="1"/>
          </p:cNvSpPr>
          <p:nvPr>
            <p:ph idx="1"/>
          </p:nvPr>
        </p:nvSpPr>
        <p:spPr>
          <a:xfrm>
            <a:off x="304800" y="2362200"/>
            <a:ext cx="8153400" cy="4191000"/>
          </a:xfrm>
        </p:spPr>
        <p:txBody>
          <a:bodyPr/>
          <a:lstStyle/>
          <a:p>
            <a:pPr eaLnBrk="1" hangingPunct="1"/>
            <a:r>
              <a:rPr lang="en-US" b="1" i="1" dirty="0" smtClean="0"/>
              <a:t>Strategic </a:t>
            </a:r>
            <a:r>
              <a:rPr lang="en-US" b="1" i="1" dirty="0" smtClean="0"/>
              <a:t>plans – </a:t>
            </a:r>
            <a:r>
              <a:rPr lang="en-US" dirty="0" smtClean="0"/>
              <a:t>define the action steps the company will take</a:t>
            </a:r>
          </a:p>
          <a:p>
            <a:pPr eaLnBrk="1" hangingPunct="1"/>
            <a:r>
              <a:rPr lang="en-US" dirty="0" smtClean="0"/>
              <a:t>Goals should be </a:t>
            </a:r>
            <a:r>
              <a:rPr lang="en-US" b="1" i="1" dirty="0" smtClean="0"/>
              <a:t>aligned</a:t>
            </a:r>
            <a:endParaRPr lang="en-US" dirty="0" smtClean="0"/>
          </a:p>
        </p:txBody>
      </p:sp>
      <p:sp>
        <p:nvSpPr>
          <p:cNvPr id="11265" name="Title 1"/>
          <p:cNvSpPr>
            <a:spLocks noGrp="1"/>
          </p:cNvSpPr>
          <p:nvPr>
            <p:ph type="title"/>
          </p:nvPr>
        </p:nvSpPr>
        <p:spPr>
          <a:xfrm>
            <a:off x="762000" y="1066800"/>
            <a:ext cx="7315200" cy="9144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</a:rPr>
              <a:t>Goal Setting in </a:t>
            </a:r>
            <a:r>
              <a:rPr lang="en-US" dirty="0" smtClean="0">
                <a:solidFill>
                  <a:schemeClr val="tx1"/>
                </a:solidFill>
              </a:rPr>
              <a:t>Organizations (</a:t>
            </a:r>
            <a:r>
              <a:rPr lang="en-US" dirty="0" err="1" smtClean="0">
                <a:solidFill>
                  <a:schemeClr val="tx1"/>
                </a:solidFill>
              </a:rPr>
              <a:t>cont</a:t>
            </a:r>
            <a:r>
              <a:rPr lang="en-US" dirty="0" smtClean="0">
                <a:solidFill>
                  <a:schemeClr val="tx1"/>
                </a:solidFill>
              </a:rPr>
              <a:t>’)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11267" name="Slide Number Placeholder 4"/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88578A1-47C5-45EE-BCD8-E7CED19773A8}" type="slidenum">
              <a:rPr lang="en-US">
                <a:solidFill>
                  <a:srgbClr val="1F497D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>
              <a:solidFill>
                <a:srgbClr val="1F497D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8019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2"/>
          <p:cNvSpPr>
            <a:spLocks noGrp="1"/>
          </p:cNvSpPr>
          <p:nvPr>
            <p:ph idx="1"/>
          </p:nvPr>
        </p:nvSpPr>
        <p:spPr>
          <a:xfrm>
            <a:off x="228600" y="1752600"/>
            <a:ext cx="8686800" cy="4602163"/>
          </a:xfrm>
        </p:spPr>
        <p:txBody>
          <a:bodyPr/>
          <a:lstStyle/>
          <a:p>
            <a:pPr eaLnBrk="1" hangingPunct="1"/>
            <a:r>
              <a:rPr lang="en-US" dirty="0" smtClean="0"/>
              <a:t>Direct employees and resources</a:t>
            </a:r>
          </a:p>
          <a:p>
            <a:pPr eaLnBrk="1" hangingPunct="1">
              <a:buFont typeface="Arial" charset="0"/>
              <a:buNone/>
            </a:pPr>
            <a:endParaRPr lang="en-US" sz="1200" dirty="0" smtClean="0"/>
          </a:p>
          <a:p>
            <a:pPr eaLnBrk="1" hangingPunct="1"/>
            <a:r>
              <a:rPr lang="en-US" dirty="0" smtClean="0"/>
              <a:t>Guide efficient and effective performance</a:t>
            </a:r>
          </a:p>
          <a:p>
            <a:pPr eaLnBrk="1" hangingPunct="1">
              <a:buFont typeface="Arial" charset="0"/>
              <a:buNone/>
            </a:pPr>
            <a:endParaRPr lang="en-US" sz="1200" dirty="0" smtClean="0"/>
          </a:p>
          <a:p>
            <a:pPr eaLnBrk="1" hangingPunct="1"/>
            <a:r>
              <a:rPr lang="en-US" dirty="0" smtClean="0"/>
              <a:t>Includes planning approaches:</a:t>
            </a:r>
          </a:p>
          <a:p>
            <a:pPr lvl="1" eaLnBrk="1" hangingPunct="1"/>
            <a:r>
              <a:rPr lang="en-US" dirty="0" smtClean="0"/>
              <a:t>Management by Objectives (MBO)</a:t>
            </a:r>
          </a:p>
          <a:p>
            <a:pPr lvl="1" eaLnBrk="1" hangingPunct="1"/>
            <a:r>
              <a:rPr lang="en-US" dirty="0" smtClean="0"/>
              <a:t>Single-Use Plans</a:t>
            </a:r>
          </a:p>
          <a:p>
            <a:pPr lvl="1" eaLnBrk="1" hangingPunct="1"/>
            <a:r>
              <a:rPr lang="en-US" dirty="0" smtClean="0"/>
              <a:t>Standing Plans</a:t>
            </a:r>
          </a:p>
        </p:txBody>
      </p:sp>
      <p:sp>
        <p:nvSpPr>
          <p:cNvPr id="13313" name="Title 1"/>
          <p:cNvSpPr>
            <a:spLocks noGrp="1"/>
          </p:cNvSpPr>
          <p:nvPr>
            <p:ph type="title"/>
          </p:nvPr>
        </p:nvSpPr>
        <p:spPr>
          <a:xfrm>
            <a:off x="685800" y="685800"/>
            <a:ext cx="7315200" cy="9144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</a:rPr>
              <a:t>Operational Planning</a:t>
            </a:r>
          </a:p>
        </p:txBody>
      </p:sp>
      <p:sp>
        <p:nvSpPr>
          <p:cNvPr id="13315" name="Slide Number Placeholder 3"/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96C48E9-3A50-4930-B554-EA5EC7078DA0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274638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Linking Goal Setting to Key Performance Indicator (KPI)</a:t>
            </a:r>
            <a:endParaRPr lang="en-US" b="1" dirty="0"/>
          </a:p>
        </p:txBody>
      </p:sp>
      <p:sp>
        <p:nvSpPr>
          <p:cNvPr id="14338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99B48C7-BE02-4724-8248-6BA202D9F611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>
              <a:cs typeface="Arial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42455" y="1905000"/>
            <a:ext cx="8686800" cy="3535363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Goal can be aligned to work performance through KPI.</a:t>
            </a:r>
          </a:p>
          <a:p>
            <a:r>
              <a:rPr lang="en-US" dirty="0" smtClean="0"/>
              <a:t>Measurement of KPI can be focus on individual goal and department goal.</a:t>
            </a:r>
            <a:endParaRPr lang="en-US" dirty="0" smtClean="0"/>
          </a:p>
          <a:p>
            <a:pPr>
              <a:buFont typeface="Arial" charset="0"/>
              <a:buNone/>
            </a:pPr>
            <a:endParaRPr lang="en-US" sz="1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503238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Criteria for Effective  Goal </a:t>
            </a:r>
            <a:r>
              <a:rPr lang="en-US" b="1" dirty="0" smtClean="0"/>
              <a:t>Setting </a:t>
            </a:r>
            <a:endParaRPr lang="en-US" b="1" dirty="0"/>
          </a:p>
        </p:txBody>
      </p:sp>
      <p:sp>
        <p:nvSpPr>
          <p:cNvPr id="14338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99B48C7-BE02-4724-8248-6BA202D9F611}" type="slidenum">
              <a:rPr lang="en-US">
                <a:solidFill>
                  <a:prstClr val="black">
                    <a:tint val="75000"/>
                  </a:prstClr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>
              <a:solidFill>
                <a:prstClr val="black">
                  <a:tint val="75000"/>
                </a:prstClr>
              </a:solidFill>
              <a:cs typeface="Arial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42455" y="1905000"/>
            <a:ext cx="8686800" cy="3535363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prstClr val="black"/>
                </a:solidFill>
              </a:rPr>
              <a:t>Specific</a:t>
            </a:r>
          </a:p>
          <a:p>
            <a:r>
              <a:rPr lang="en-US" dirty="0" smtClean="0">
                <a:solidFill>
                  <a:prstClr val="black"/>
                </a:solidFill>
              </a:rPr>
              <a:t>Measureable</a:t>
            </a:r>
          </a:p>
          <a:p>
            <a:r>
              <a:rPr lang="en-US" dirty="0" smtClean="0">
                <a:solidFill>
                  <a:prstClr val="black"/>
                </a:solidFill>
              </a:rPr>
              <a:t>Attainable</a:t>
            </a:r>
          </a:p>
          <a:p>
            <a:r>
              <a:rPr lang="en-US" dirty="0" smtClean="0">
                <a:solidFill>
                  <a:prstClr val="black"/>
                </a:solidFill>
              </a:rPr>
              <a:t>Realistic</a:t>
            </a:r>
          </a:p>
          <a:p>
            <a:r>
              <a:rPr lang="en-US" dirty="0" smtClean="0">
                <a:solidFill>
                  <a:prstClr val="black"/>
                </a:solidFill>
              </a:rPr>
              <a:t>Timeliness</a:t>
            </a:r>
          </a:p>
          <a:p>
            <a:endParaRPr lang="en-US" dirty="0" smtClean="0">
              <a:solidFill>
                <a:prstClr val="black"/>
              </a:solidFill>
            </a:endParaRPr>
          </a:p>
          <a:p>
            <a:pPr>
              <a:buFont typeface="Arial" charset="0"/>
              <a:buNone/>
            </a:pPr>
            <a:endParaRPr lang="en-US" sz="1200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2691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Content Placeholder 2"/>
          <p:cNvSpPr>
            <a:spLocks noGrp="1"/>
          </p:cNvSpPr>
          <p:nvPr>
            <p:ph idx="1"/>
          </p:nvPr>
        </p:nvSpPr>
        <p:spPr>
          <a:xfrm>
            <a:off x="2057400" y="1798638"/>
            <a:ext cx="5105400" cy="4525962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b="1" u="sng" dirty="0" smtClean="0"/>
              <a:t>Single-Use Plans</a:t>
            </a:r>
          </a:p>
          <a:p>
            <a:pPr lvl="1" eaLnBrk="1" hangingPunct="1"/>
            <a:r>
              <a:rPr lang="en-US" dirty="0" smtClean="0"/>
              <a:t>Achieve one-time goal</a:t>
            </a:r>
          </a:p>
          <a:p>
            <a:pPr lvl="1" eaLnBrk="1" hangingPunct="1"/>
            <a:r>
              <a:rPr lang="en-US" dirty="0" smtClean="0"/>
              <a:t>Programs and Projects</a:t>
            </a:r>
          </a:p>
          <a:p>
            <a:pPr lvl="1" eaLnBrk="1" hangingPunct="1">
              <a:buFont typeface="Arial" charset="0"/>
              <a:buNone/>
            </a:pPr>
            <a:endParaRPr lang="en-US" dirty="0" smtClean="0"/>
          </a:p>
          <a:p>
            <a:pPr eaLnBrk="1" hangingPunct="1">
              <a:buFont typeface="Arial" charset="0"/>
              <a:buNone/>
            </a:pPr>
            <a:r>
              <a:rPr lang="en-US" b="1" u="sng" dirty="0" smtClean="0"/>
              <a:t>Standing Plans</a:t>
            </a:r>
          </a:p>
          <a:p>
            <a:pPr lvl="1" eaLnBrk="1" hangingPunct="1"/>
            <a:r>
              <a:rPr lang="en-US" dirty="0" smtClean="0"/>
              <a:t>Ongoing plans</a:t>
            </a:r>
          </a:p>
          <a:p>
            <a:pPr lvl="1" eaLnBrk="1" hangingPunct="1"/>
            <a:r>
              <a:rPr lang="en-US" dirty="0" smtClean="0"/>
              <a:t>Policies, rules, procedures</a:t>
            </a:r>
          </a:p>
          <a:p>
            <a:pPr lvl="1" eaLnBrk="1" hangingPunct="1">
              <a:buFont typeface="Arial" charset="0"/>
              <a:buNone/>
            </a:pP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62000"/>
            <a:ext cx="7315200" cy="9144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1"/>
                </a:solidFill>
              </a:rPr>
              <a:t>Single-Use  vs  Standing Plans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5DE8ADB-BA15-4D77-AD49-09F0391CAF40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TMocw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UTMocw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UTMocw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UTMocw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UTMocw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utmocw3</Template>
  <TotalTime>895</TotalTime>
  <Words>358</Words>
  <Application>Microsoft Office PowerPoint</Application>
  <PresentationFormat>On-screen Show (4:3)</PresentationFormat>
  <Paragraphs>84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UTMocw template</vt:lpstr>
      <vt:lpstr>1_UTMocw template</vt:lpstr>
      <vt:lpstr>2_UTMocw template</vt:lpstr>
      <vt:lpstr>3_UTMocw template</vt:lpstr>
      <vt:lpstr>4_UTMocw template</vt:lpstr>
      <vt:lpstr>Part 2:</vt:lpstr>
      <vt:lpstr>Planning is Fundamental</vt:lpstr>
      <vt:lpstr>Goals and Plans</vt:lpstr>
      <vt:lpstr>Goal Setting in Organizations</vt:lpstr>
      <vt:lpstr>Goal Setting in Organizations (cont’)</vt:lpstr>
      <vt:lpstr>Operational Planning</vt:lpstr>
      <vt:lpstr>Linking Goal Setting to Key Performance Indicator (KPI)</vt:lpstr>
      <vt:lpstr>Criteria for Effective  Goal Setting </vt:lpstr>
      <vt:lpstr>Single-Use  vs  Standing Plans</vt:lpstr>
      <vt:lpstr>Types of Single-Use</vt:lpstr>
      <vt:lpstr>Types of Standing Plans</vt:lpstr>
      <vt:lpstr>Benefits of Planning</vt:lpstr>
      <vt:lpstr>Planning for a Turbulent Environment</vt:lpstr>
      <vt:lpstr>Planning for a Turbulent Environment (cont’)</vt:lpstr>
      <vt:lpstr>Set Stretch Goals for Excellence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kimhurns</dc:creator>
  <cp:lastModifiedBy>Toshiba</cp:lastModifiedBy>
  <cp:revision>27</cp:revision>
  <dcterms:created xsi:type="dcterms:W3CDTF">2010-11-27T19:46:51Z</dcterms:created>
  <dcterms:modified xsi:type="dcterms:W3CDTF">2014-06-19T06:53:19Z</dcterms:modified>
</cp:coreProperties>
</file>