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57" r:id="rId2"/>
    <p:sldId id="358" r:id="rId3"/>
    <p:sldId id="326" r:id="rId4"/>
    <p:sldId id="327" r:id="rId5"/>
    <p:sldId id="354" r:id="rId6"/>
    <p:sldId id="328" r:id="rId7"/>
    <p:sldId id="329" r:id="rId8"/>
    <p:sldId id="330" r:id="rId9"/>
    <p:sldId id="355" r:id="rId10"/>
    <p:sldId id="356" r:id="rId11"/>
    <p:sldId id="331" r:id="rId12"/>
    <p:sldId id="332" r:id="rId13"/>
    <p:sldId id="350" r:id="rId14"/>
    <p:sldId id="333" r:id="rId15"/>
    <p:sldId id="334" r:id="rId16"/>
    <p:sldId id="336" r:id="rId17"/>
    <p:sldId id="351" r:id="rId18"/>
    <p:sldId id="352" r:id="rId19"/>
    <p:sldId id="337" r:id="rId20"/>
    <p:sldId id="338" r:id="rId21"/>
    <p:sldId id="339" r:id="rId22"/>
    <p:sldId id="341" r:id="rId23"/>
    <p:sldId id="348" r:id="rId24"/>
    <p:sldId id="349" r:id="rId25"/>
  </p:sldIdLst>
  <p:sldSz cx="9144000" cy="6858000" type="screen4x3"/>
  <p:notesSz cx="6858000" cy="9144000"/>
  <p:defaultTextStyle>
    <a:defPPr>
      <a:defRPr lang="en-M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DD4A9-5CF9-4267-9D56-0738B04C5BE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025DF-A214-4524-B6EA-C3B430283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C3BE-F45C-44F7-87DC-7FD2F399343E}" type="datetime1">
              <a:rPr lang="en-MY" smtClean="0"/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DF6C4-DE32-4277-95DE-F04B732F592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CE4E9-F809-4D52-8E13-3A0C7E413357}" type="datetime1">
              <a:rPr lang="en-MY" smtClean="0"/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A69C4-A744-483C-8BEA-DA570DE63DA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227D4-9D1E-45BE-99E7-18A87C79D0CA}" type="datetime1">
              <a:rPr lang="en-MY" smtClean="0"/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B662-97D5-4083-B79C-548D949AD3D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D41EC-CC36-4021-846E-46504BC935F1}" type="datetime1">
              <a:rPr lang="en-MY" smtClean="0"/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B6E7B-64D6-4E98-9E09-9FB0A1222F7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04492-AB6A-4410-BDBD-321C50A4DD13}" type="datetime1">
              <a:rPr lang="en-MY" smtClean="0"/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C7DFB-DDEE-4B03-9EEA-395E8F8C9CBD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A18CB-FDC5-411C-AFCF-0C8B4FC79BDF}" type="datetime1">
              <a:rPr lang="en-MY" smtClean="0"/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FC378-0DA3-4557-9AC0-4775C70CDFED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31F67-3333-44DA-8259-6E224E2DAF82}" type="datetime1">
              <a:rPr lang="en-MY" smtClean="0"/>
              <a:t>8/6/2014</a:t>
            </a:fld>
            <a:endParaRPr lang="en-MY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A05AB-3462-4DF4-9A02-42B99137814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FD533-5FCD-4B20-B4D2-A2CCD37375B4}" type="datetime1">
              <a:rPr lang="en-MY" smtClean="0"/>
              <a:t>8/6/2014</a:t>
            </a:fld>
            <a:endParaRPr lang="en-M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AF65-6C50-48E0-B3AA-1AFAF67F2B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26F6-9A0C-4655-B280-CE7D4AB9E200}" type="datetime1">
              <a:rPr lang="en-MY" smtClean="0"/>
              <a:t>8/6/2014</a:t>
            </a:fld>
            <a:endParaRPr lang="en-MY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29FC-60CD-431F-B7DF-6CF9E3F97AAA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6788A-C450-4FD5-9C24-CDE91A9E5497}" type="datetime1">
              <a:rPr lang="en-MY" smtClean="0"/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8A05-B695-421C-90FC-EBCE1A7D6F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E5F79-6C4F-4877-A87B-4874206F98E4}" type="datetime1">
              <a:rPr lang="en-MY" smtClean="0"/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81C79-3150-4269-B408-18FEDE25C5F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2F5173-4AD8-4628-8682-3CD115F67955}" type="datetime1">
              <a:rPr lang="en-MY" smtClean="0"/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2766A4-CC15-4607-ABB4-C70CC85B6CA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i@utm.m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emf"/><Relationship Id="rId4" Type="http://schemas.openxmlformats.org/officeDocument/2006/relationships/image" Target="../media/image4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emf"/><Relationship Id="rId4" Type="http://schemas.openxmlformats.org/officeDocument/2006/relationships/image" Target="../media/image5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emf"/><Relationship Id="rId4" Type="http://schemas.openxmlformats.org/officeDocument/2006/relationships/image" Target="../media/image5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emf"/><Relationship Id="rId2" Type="http://schemas.openxmlformats.org/officeDocument/2006/relationships/image" Target="../media/image7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9.emf"/><Relationship Id="rId4" Type="http://schemas.openxmlformats.org/officeDocument/2006/relationships/image" Target="../media/image78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emf"/><Relationship Id="rId2" Type="http://schemas.openxmlformats.org/officeDocument/2006/relationships/image" Target="../media/image8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3.emf"/><Relationship Id="rId4" Type="http://schemas.openxmlformats.org/officeDocument/2006/relationships/image" Target="../media/image8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066800" y="2362200"/>
            <a:ext cx="7162800" cy="3581400"/>
          </a:xfrm>
        </p:spPr>
        <p:txBody>
          <a:bodyPr>
            <a:normAutofit fontScale="70000" lnSpcReduction="20000"/>
          </a:bodyPr>
          <a:lstStyle/>
          <a:p>
            <a:r>
              <a:rPr lang="en-MY" sz="3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MY" sz="3400" b="1" dirty="0" err="1" smtClean="0">
                <a:solidFill>
                  <a:schemeClr val="accent2">
                    <a:lumMod val="75000"/>
                  </a:schemeClr>
                </a:solidFill>
              </a:rPr>
              <a:t>Ani</a:t>
            </a:r>
            <a:r>
              <a:rPr lang="en-MY" sz="3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MY" sz="3400" b="1" dirty="0" err="1" smtClean="0">
                <a:solidFill>
                  <a:schemeClr val="accent2">
                    <a:lumMod val="75000"/>
                  </a:schemeClr>
                </a:solidFill>
              </a:rPr>
              <a:t>Shabri</a:t>
            </a:r>
            <a:endParaRPr lang="en-MY" sz="3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MY" sz="2800" dirty="0" smtClean="0">
              <a:solidFill>
                <a:srgbClr val="898989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Department of Mathematical Sciences,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Faculty of Science, </a:t>
            </a:r>
            <a:r>
              <a:rPr lang="en-US" sz="2800" dirty="0" err="1" smtClean="0">
                <a:solidFill>
                  <a:schemeClr val="tx1"/>
                </a:solidFill>
              </a:rPr>
              <a:t>Universiti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Teknologi</a:t>
            </a:r>
            <a:r>
              <a:rPr lang="en-US" sz="2800" dirty="0" smtClean="0">
                <a:solidFill>
                  <a:schemeClr val="tx1"/>
                </a:solidFill>
              </a:rPr>
              <a:t> Malaysia,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81310 UTM Johor </a:t>
            </a:r>
            <a:r>
              <a:rPr lang="en-US" sz="2800" dirty="0" err="1" smtClean="0">
                <a:solidFill>
                  <a:schemeClr val="tx1"/>
                </a:solidFill>
              </a:rPr>
              <a:t>Bahru</a:t>
            </a:r>
            <a:r>
              <a:rPr lang="en-US" sz="2800" dirty="0" smtClean="0">
                <a:solidFill>
                  <a:schemeClr val="tx1"/>
                </a:solidFill>
              </a:rPr>
              <a:t>, Malaysia</a:t>
            </a:r>
          </a:p>
          <a:p>
            <a:r>
              <a:rPr lang="en-US" sz="2800" dirty="0" smtClean="0">
                <a:solidFill>
                  <a:srgbClr val="898989"/>
                </a:solidFill>
                <a:hlinkClick r:id="rId2"/>
              </a:rPr>
              <a:t>ani@utm.my</a:t>
            </a:r>
            <a:endParaRPr lang="en-US" sz="2800" dirty="0" smtClean="0">
              <a:solidFill>
                <a:srgbClr val="898989"/>
              </a:solidFill>
            </a:endParaRPr>
          </a:p>
          <a:p>
            <a:endParaRPr lang="en-US" sz="2800" dirty="0" smtClean="0">
              <a:solidFill>
                <a:srgbClr val="898989"/>
              </a:solidFill>
            </a:endParaRPr>
          </a:p>
          <a:p>
            <a:endParaRPr lang="en-US" sz="2800" dirty="0" smtClean="0">
              <a:solidFill>
                <a:srgbClr val="898989"/>
              </a:solidFill>
            </a:endParaRPr>
          </a:p>
          <a:p>
            <a:endParaRPr lang="en-US" sz="2800" dirty="0" smtClean="0">
              <a:solidFill>
                <a:srgbClr val="898989"/>
              </a:solidFill>
            </a:endParaRPr>
          </a:p>
          <a:p>
            <a:endParaRPr lang="en-US" sz="2800" dirty="0" smtClean="0">
              <a:solidFill>
                <a:srgbClr val="898989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Jun 8, 2014</a:t>
            </a:r>
            <a:endParaRPr lang="en-MY" sz="2800" dirty="0" smtClean="0">
              <a:solidFill>
                <a:schemeClr val="tx1"/>
              </a:solidFill>
            </a:endParaRPr>
          </a:p>
        </p:txBody>
      </p:sp>
      <p:sp>
        <p:nvSpPr>
          <p:cNvPr id="3076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762000" y="1052513"/>
            <a:ext cx="7924799" cy="914400"/>
          </a:xfrm>
        </p:spPr>
        <p:txBody>
          <a:bodyPr/>
          <a:lstStyle/>
          <a:p>
            <a:pPr algn="l"/>
            <a:r>
              <a:rPr lang="en-MY" b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 </a:t>
            </a:r>
            <a:r>
              <a:rPr lang="en-MY" b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6: </a:t>
            </a:r>
            <a:r>
              <a:rPr lang="en-MY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dentification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of </a:t>
            </a:r>
            <a:r>
              <a:rPr lang="en-MY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ARIMA models</a:t>
            </a:r>
            <a:endParaRPr lang="en-MY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6553200" y="5867400"/>
            <a:ext cx="2133600" cy="365125"/>
          </a:xfrm>
        </p:spPr>
        <p:txBody>
          <a:bodyPr/>
          <a:lstStyle/>
          <a:p>
            <a:pPr>
              <a:defRPr/>
            </a:pPr>
            <a:fld id="{3EDDF6C4-DE32-4277-95DE-F04B732F5920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3914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ACF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PACF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MA(2) 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3752850" cy="2743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295400"/>
            <a:ext cx="37528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962400"/>
            <a:ext cx="37528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886201"/>
            <a:ext cx="37528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10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2703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Theoretically of ACF and PACF 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AR(1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Garamond" pitchFamily="18" charset="0"/>
              </a:rPr>
              <a:t>The </a:t>
            </a:r>
            <a:r>
              <a:rPr lang="en-US" sz="2800" dirty="0" smtClean="0">
                <a:latin typeface="Garamond" pitchFamily="18" charset="0"/>
              </a:rPr>
              <a:t>f</a:t>
            </a:r>
            <a:r>
              <a:rPr lang="en-US" sz="2800" b="1" dirty="0" smtClean="0">
                <a:latin typeface="Garamond" pitchFamily="18" charset="0"/>
              </a:rPr>
              <a:t>irst </a:t>
            </a:r>
            <a:r>
              <a:rPr lang="en-US" sz="2800" b="1" dirty="0" smtClean="0">
                <a:latin typeface="Garamond" pitchFamily="18" charset="0"/>
              </a:rPr>
              <a:t>Autoregressive Model or </a:t>
            </a:r>
            <a:r>
              <a:rPr lang="en-US" sz="2800" dirty="0" smtClean="0">
                <a:latin typeface="Garamond" pitchFamily="18" charset="0"/>
              </a:rPr>
              <a:t>AR(1</a:t>
            </a:r>
            <a:r>
              <a:rPr lang="en-US" sz="2800" dirty="0" smtClean="0">
                <a:latin typeface="Garamond" pitchFamily="18" charset="0"/>
              </a:rPr>
              <a:t>) model</a:t>
            </a: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dirty="0" err="1" smtClean="0">
                <a:latin typeface="Garamond" pitchFamily="18" charset="0"/>
              </a:rPr>
              <a:t>Stationarity</a:t>
            </a:r>
            <a:r>
              <a:rPr lang="en-US" sz="2800" dirty="0" smtClean="0">
                <a:latin typeface="Garamond" pitchFamily="18" charset="0"/>
              </a:rPr>
              <a:t> condition:</a:t>
            </a: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Garamond" pitchFamily="18" charset="0"/>
              </a:rPr>
              <a:t>Theoretical of ACF              Theoretical of PACF</a:t>
            </a:r>
          </a:p>
          <a:p>
            <a:pPr>
              <a:buNone/>
            </a:pPr>
            <a:endParaRPr lang="en-US" dirty="0">
              <a:latin typeface="Garamond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8775" y="2286000"/>
          <a:ext cx="2192338" cy="533400"/>
        </p:xfrm>
        <a:graphic>
          <a:graphicData uri="http://schemas.openxmlformats.org/presentationml/2006/ole">
            <p:oleObj spid="_x0000_s199682" name="Equation" r:id="rId3" imgW="939600" imgH="2286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311525" y="3538538"/>
          <a:ext cx="1490663" cy="479425"/>
        </p:xfrm>
        <a:graphic>
          <a:graphicData uri="http://schemas.openxmlformats.org/presentationml/2006/ole">
            <p:oleObj spid="_x0000_s199683" name="Equation" r:id="rId4" imgW="672840" imgH="21564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868363" y="4946650"/>
          <a:ext cx="2767012" cy="468313"/>
        </p:xfrm>
        <a:graphic>
          <a:graphicData uri="http://schemas.openxmlformats.org/presentationml/2006/ole">
            <p:oleObj spid="_x0000_s199684" name="Equation" r:id="rId5" imgW="1498320" imgH="25380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876800" y="4724400"/>
          <a:ext cx="2111375" cy="889000"/>
        </p:xfrm>
        <a:graphic>
          <a:graphicData uri="http://schemas.openxmlformats.org/presentationml/2006/ole">
            <p:oleObj spid="_x0000_s199685" name="Equation" r:id="rId6" imgW="1143000" imgH="4824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11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0323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Theoretical of ACF and PACF 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AR(1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1981200"/>
            <a:ext cx="533399" cy="296333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1981200"/>
            <a:ext cx="480060" cy="2667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057400"/>
            <a:ext cx="457200" cy="254000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752600"/>
            <a:ext cx="73342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1981200"/>
            <a:ext cx="457200" cy="254000"/>
          </a:xfrm>
          <a:prstGeom prst="rect">
            <a:avLst/>
          </a:prstGeom>
          <a:noFill/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1981200"/>
            <a:ext cx="457200" cy="254000"/>
          </a:xfrm>
          <a:prstGeom prst="rect">
            <a:avLst/>
          </a:prstGeom>
          <a:noFill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962400"/>
            <a:ext cx="73247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4191000"/>
            <a:ext cx="411480" cy="228600"/>
          </a:xfrm>
          <a:prstGeom prst="rect">
            <a:avLst/>
          </a:prstGeom>
          <a:noFill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191000"/>
            <a:ext cx="411480" cy="228600"/>
          </a:xfrm>
          <a:prstGeom prst="rect">
            <a:avLst/>
          </a:prstGeom>
          <a:noFill/>
        </p:spPr>
      </p:pic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6294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12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8001000" cy="884238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ACF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PACF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AR(1) 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3657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295401"/>
            <a:ext cx="3733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810000"/>
            <a:ext cx="37528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886200"/>
            <a:ext cx="37528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13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2703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Theoretical of ACF and PACF 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AR(2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49763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Garamond" pitchFamily="18" charset="0"/>
              </a:rPr>
              <a:t>The </a:t>
            </a:r>
            <a:r>
              <a:rPr lang="en-US" sz="2400" dirty="0" smtClean="0">
                <a:latin typeface="Garamond" pitchFamily="18" charset="0"/>
              </a:rPr>
              <a:t>s</a:t>
            </a:r>
            <a:r>
              <a:rPr lang="en-US" sz="2400" dirty="0" smtClean="0">
                <a:latin typeface="Garamond" pitchFamily="18" charset="0"/>
              </a:rPr>
              <a:t>econd order </a:t>
            </a:r>
            <a:r>
              <a:rPr lang="en-US" sz="2400" dirty="0" smtClean="0">
                <a:latin typeface="Garamond" pitchFamily="18" charset="0"/>
              </a:rPr>
              <a:t>Autoregressive or </a:t>
            </a:r>
            <a:r>
              <a:rPr lang="en-US" sz="2400" dirty="0" smtClean="0">
                <a:latin typeface="Garamond" pitchFamily="18" charset="0"/>
              </a:rPr>
              <a:t>AR(2</a:t>
            </a:r>
            <a:r>
              <a:rPr lang="en-US" sz="2400" dirty="0" smtClean="0">
                <a:latin typeface="Garamond" pitchFamily="18" charset="0"/>
              </a:rPr>
              <a:t>) model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latin typeface="Garamond" pitchFamily="18" charset="0"/>
              </a:rPr>
              <a:t>Invertibility</a:t>
            </a:r>
            <a:r>
              <a:rPr lang="en-US" sz="2400" dirty="0" smtClean="0">
                <a:latin typeface="Garamond" pitchFamily="18" charset="0"/>
              </a:rPr>
              <a:t> condition:</a:t>
            </a:r>
          </a:p>
          <a:p>
            <a:pPr>
              <a:buNone/>
            </a:pPr>
            <a:endParaRPr lang="en-US" sz="2400" dirty="0" smtClean="0">
              <a:latin typeface="Garamond" pitchFamily="18" charset="0"/>
            </a:endParaRPr>
          </a:p>
          <a:p>
            <a:pPr>
              <a:buNone/>
            </a:pPr>
            <a:endParaRPr lang="en-US" sz="24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Garamond" pitchFamily="18" charset="0"/>
              </a:rPr>
              <a:t>Theoretical of ACF                      Theoretical of PACF</a:t>
            </a:r>
          </a:p>
          <a:p>
            <a:pPr>
              <a:buNone/>
            </a:pPr>
            <a:endParaRPr lang="en-US" dirty="0" smtClean="0">
              <a:latin typeface="Garamond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819400" y="1981200"/>
          <a:ext cx="3286125" cy="514350"/>
        </p:xfrm>
        <a:graphic>
          <a:graphicData uri="http://schemas.openxmlformats.org/presentationml/2006/ole">
            <p:oleObj spid="_x0000_s200706" name="Equation" r:id="rId3" imgW="1460160" imgH="22860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514600" y="2971800"/>
          <a:ext cx="3633787" cy="428625"/>
        </p:xfrm>
        <a:graphic>
          <a:graphicData uri="http://schemas.openxmlformats.org/presentationml/2006/ole">
            <p:oleObj spid="_x0000_s200707" name="Equation" r:id="rId4" imgW="1828800" imgH="21564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80999" y="4419600"/>
          <a:ext cx="3634845" cy="1219200"/>
        </p:xfrm>
        <a:graphic>
          <a:graphicData uri="http://schemas.openxmlformats.org/presentationml/2006/ole">
            <p:oleObj spid="_x0000_s200708" name="Equation" r:id="rId5" imgW="2044440" imgH="685800" progId="Equation.3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4572000" y="4495800"/>
          <a:ext cx="2792467" cy="1314450"/>
        </p:xfrm>
        <a:graphic>
          <a:graphicData uri="http://schemas.openxmlformats.org/presentationml/2006/ole">
            <p:oleObj spid="_x0000_s200709" name="Equation" r:id="rId6" imgW="1511280" imgH="7110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14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0323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Theoretical of ACF and PACF 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AR(2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2133600"/>
            <a:ext cx="1348740" cy="228600"/>
          </a:xfrm>
          <a:prstGeom prst="rect">
            <a:avLst/>
          </a:prstGeom>
          <a:noFill/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52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72580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4343400"/>
            <a:ext cx="1219200" cy="190500"/>
          </a:xfrm>
          <a:prstGeom prst="rect">
            <a:avLst/>
          </a:prstGeom>
          <a:noFill/>
        </p:spPr>
      </p:pic>
      <p:pic>
        <p:nvPicPr>
          <p:cNvPr id="37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4343400"/>
            <a:ext cx="1219200" cy="190500"/>
          </a:xfrm>
          <a:prstGeom prst="rect">
            <a:avLst/>
          </a:prstGeom>
          <a:noFill/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1752600"/>
            <a:ext cx="73056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1905000"/>
            <a:ext cx="1219200" cy="190500"/>
          </a:xfrm>
          <a:prstGeom prst="rect">
            <a:avLst/>
          </a:prstGeom>
          <a:noFill/>
        </p:spPr>
      </p:pic>
      <p:pic>
        <p:nvPicPr>
          <p:cNvPr id="39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1905000"/>
            <a:ext cx="1219200" cy="190500"/>
          </a:xfrm>
          <a:prstGeom prst="rect">
            <a:avLst/>
          </a:prstGeom>
          <a:noFill/>
        </p:spPr>
      </p:pic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15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Theoretical of ACF and PACF 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AR(2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72866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981200"/>
            <a:ext cx="1219200" cy="190500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057400"/>
            <a:ext cx="1219200" cy="190500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038600"/>
            <a:ext cx="72485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267200"/>
            <a:ext cx="1219200" cy="190500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4267200"/>
            <a:ext cx="1219200" cy="190500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6705600" y="57912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16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8077200" cy="1020762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Sample ACF and PACF for AR(2) 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endParaRPr lang="en-US" sz="32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43000"/>
            <a:ext cx="37528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43000"/>
            <a:ext cx="37528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10000"/>
            <a:ext cx="37528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886200"/>
            <a:ext cx="37528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17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962400"/>
            <a:ext cx="388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6962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Sample ACF and PACF for AR(2) 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</a:b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1"/>
            <a:ext cx="37528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295400"/>
            <a:ext cx="3752850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038600"/>
            <a:ext cx="37528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18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Theoretically of ACF and PACF 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ARMA(1,1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Garamond" pitchFamily="18" charset="0"/>
              </a:rPr>
              <a:t>The </a:t>
            </a:r>
            <a:r>
              <a:rPr lang="en-US" sz="2800" dirty="0" smtClean="0">
                <a:latin typeface="Garamond" pitchFamily="18" charset="0"/>
              </a:rPr>
              <a:t>Mixed </a:t>
            </a:r>
            <a:r>
              <a:rPr lang="en-US" sz="2800" dirty="0" smtClean="0">
                <a:latin typeface="Garamond" pitchFamily="18" charset="0"/>
              </a:rPr>
              <a:t>Autoregressive Moving Average Model or </a:t>
            </a:r>
            <a:r>
              <a:rPr lang="en-US" sz="2800" dirty="0" smtClean="0">
                <a:latin typeface="Garamond" pitchFamily="18" charset="0"/>
              </a:rPr>
              <a:t>ARMA(1,1</a:t>
            </a:r>
            <a:r>
              <a:rPr lang="en-US" sz="2800" dirty="0" smtClean="0">
                <a:latin typeface="Garamond" pitchFamily="18" charset="0"/>
              </a:rPr>
              <a:t>) model</a:t>
            </a: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dirty="0" err="1" smtClean="0">
                <a:latin typeface="Garamond" pitchFamily="18" charset="0"/>
              </a:rPr>
              <a:t>Stationarity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smtClean="0">
                <a:latin typeface="Garamond" pitchFamily="18" charset="0"/>
              </a:rPr>
              <a:t>and </a:t>
            </a:r>
            <a:r>
              <a:rPr lang="en-US" sz="2800" dirty="0" err="1" smtClean="0">
                <a:latin typeface="Garamond" pitchFamily="18" charset="0"/>
              </a:rPr>
              <a:t>invertibility</a:t>
            </a:r>
            <a:r>
              <a:rPr lang="en-US" sz="2800" dirty="0" smtClean="0">
                <a:latin typeface="Garamond" pitchFamily="18" charset="0"/>
              </a:rPr>
              <a:t> condition:</a:t>
            </a: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Garamond" pitchFamily="18" charset="0"/>
              </a:rPr>
              <a:t>Theoretical of ACF              Theoretical of PACF</a:t>
            </a:r>
          </a:p>
          <a:p>
            <a:pPr>
              <a:buNone/>
            </a:pPr>
            <a:endParaRPr lang="en-US" dirty="0">
              <a:latin typeface="Garamond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400" y="2438400"/>
          <a:ext cx="3289300" cy="533400"/>
        </p:xfrm>
        <a:graphic>
          <a:graphicData uri="http://schemas.openxmlformats.org/presentationml/2006/ole">
            <p:oleObj spid="_x0000_s201730" name="Equation" r:id="rId3" imgW="1409400" imgH="2286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209800" y="3581400"/>
          <a:ext cx="3346450" cy="479425"/>
        </p:xfrm>
        <a:graphic>
          <a:graphicData uri="http://schemas.openxmlformats.org/presentationml/2006/ole">
            <p:oleObj spid="_x0000_s201731" name="Equation" r:id="rId4" imgW="1511280" imgH="21564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33400" y="4648200"/>
          <a:ext cx="3359150" cy="1260635"/>
        </p:xfrm>
        <a:graphic>
          <a:graphicData uri="http://schemas.openxmlformats.org/presentationml/2006/ole">
            <p:oleObj spid="_x0000_s201732" name="Equation" r:id="rId5" imgW="1892160" imgH="7110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19600" y="4572000"/>
            <a:ext cx="3409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Dies down (according to a 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mixture of damped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Exponentials and/or 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damped sine waves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19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884238"/>
          </a:xfrm>
        </p:spPr>
        <p:txBody>
          <a:bodyPr/>
          <a:lstStyle/>
          <a:p>
            <a:r>
              <a:rPr lang="en-MY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Chap </a:t>
            </a:r>
            <a:r>
              <a:rPr lang="en-MY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6: </a:t>
            </a:r>
            <a:r>
              <a:rPr lang="en-MY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dentification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MY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ARIMA models</a:t>
            </a:r>
            <a:br>
              <a:rPr lang="en-MY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Garamond" pitchFamily="18" charset="0"/>
              </a:rPr>
              <a:t>Outline:</a:t>
            </a:r>
          </a:p>
          <a:p>
            <a:pPr marL="685800" indent="-334963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Theoretically of ACF and PACF for MA(1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85800" indent="-334963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Sample ACF and PACF for MA(1)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Theoretically of ACF and PACF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MA(2)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Sample ACF and PACF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MA(2)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Theoretically of ACF and PACF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AR(1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85800" indent="-334963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Sample ACF and PACF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AR(1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685800" indent="-334963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Theoretically of ACF and PACF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AR(2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85800" indent="-334963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Sample ACF and PACF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AR(2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Theoretically of ACF and PACF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ARMA(1,1)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Sample ACF and PACF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ARMA(1,1)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endParaRPr lang="en-US" altLang="zh-TW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marL="685800" indent="-334963"/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endParaRPr lang="en-US" sz="240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57912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Theoretical of ACF and PACF 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ARMA(1,1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73342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962400"/>
            <a:ext cx="72199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50" name="Picture 2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114800"/>
            <a:ext cx="1228725" cy="190500"/>
          </a:xfrm>
          <a:prstGeom prst="rect">
            <a:avLst/>
          </a:prstGeom>
          <a:noFill/>
        </p:spPr>
      </p:pic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53" name="Picture 2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91000"/>
            <a:ext cx="1228725" cy="190500"/>
          </a:xfrm>
          <a:prstGeom prst="rect">
            <a:avLst/>
          </a:prstGeom>
          <a:noFill/>
        </p:spPr>
      </p:pic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56" name="Picture 2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905000"/>
            <a:ext cx="1228725" cy="190500"/>
          </a:xfrm>
          <a:prstGeom prst="rect">
            <a:avLst/>
          </a:prstGeom>
          <a:noFill/>
        </p:spPr>
      </p:pic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59" name="Picture 3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1905000"/>
            <a:ext cx="1228725" cy="190500"/>
          </a:xfrm>
          <a:prstGeom prst="rect">
            <a:avLst/>
          </a:prstGeom>
          <a:noFill/>
        </p:spPr>
      </p:pic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8580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20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Theoretical of ACF and PACF 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ARMA(1,1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334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10000"/>
            <a:ext cx="73628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981200"/>
            <a:ext cx="561975" cy="190500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1905000"/>
            <a:ext cx="561975" cy="190500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114800"/>
            <a:ext cx="561975" cy="190500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65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4114800"/>
            <a:ext cx="561975" cy="190500"/>
          </a:xfrm>
          <a:prstGeom prst="rect">
            <a:avLst/>
          </a:prstGeom>
          <a:noFill/>
        </p:spPr>
      </p:pic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21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Theoretical of ACF and PACF 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ARMA(1,1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86200"/>
            <a:ext cx="7277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52600"/>
            <a:ext cx="72866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905000"/>
            <a:ext cx="1171575" cy="19050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1905000"/>
            <a:ext cx="1171575" cy="190500"/>
          </a:xfrm>
          <a:prstGeom prst="rect">
            <a:avLst/>
          </a:prstGeom>
          <a:noFill/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4114800"/>
            <a:ext cx="1171575" cy="190500"/>
          </a:xfrm>
          <a:prstGeom prst="rect">
            <a:avLst/>
          </a:prstGeom>
          <a:noFill/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4191000"/>
            <a:ext cx="1171575" cy="190500"/>
          </a:xfrm>
          <a:prstGeom prst="rect">
            <a:avLst/>
          </a:prstGeom>
          <a:noFill/>
        </p:spPr>
      </p:pic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22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ACF and PACF for ARMA(1,1)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37528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066799"/>
            <a:ext cx="3752850" cy="281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33800"/>
            <a:ext cx="37528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657600"/>
            <a:ext cx="37528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23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ACF and PACF for ARMA(1,1)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37528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143000"/>
            <a:ext cx="37528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733800"/>
            <a:ext cx="3752850" cy="266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733800"/>
            <a:ext cx="37528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24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Theoretically of ACF and PACF 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MA(1)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Garamond" pitchFamily="18" charset="0"/>
              </a:rPr>
              <a:t>The </a:t>
            </a:r>
            <a:r>
              <a:rPr lang="en-US" sz="2800" dirty="0" smtClean="0">
                <a:latin typeface="Garamond" pitchFamily="18" charset="0"/>
              </a:rPr>
              <a:t>f</a:t>
            </a:r>
            <a:r>
              <a:rPr lang="en-US" sz="2800" dirty="0" smtClean="0">
                <a:latin typeface="Garamond" pitchFamily="18" charset="0"/>
              </a:rPr>
              <a:t>irst </a:t>
            </a:r>
            <a:r>
              <a:rPr lang="en-US" sz="2800" dirty="0" smtClean="0">
                <a:latin typeface="Garamond" pitchFamily="18" charset="0"/>
              </a:rPr>
              <a:t>Moving Average Model or </a:t>
            </a:r>
            <a:r>
              <a:rPr lang="en-US" sz="2800" dirty="0" smtClean="0">
                <a:latin typeface="Garamond" pitchFamily="18" charset="0"/>
              </a:rPr>
              <a:t>MA(1</a:t>
            </a:r>
            <a:r>
              <a:rPr lang="en-US" sz="2800" dirty="0" smtClean="0">
                <a:latin typeface="Garamond" pitchFamily="18" charset="0"/>
              </a:rPr>
              <a:t>) model</a:t>
            </a: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dirty="0" err="1" smtClean="0">
                <a:latin typeface="Garamond" pitchFamily="18" charset="0"/>
              </a:rPr>
              <a:t>Invertibility</a:t>
            </a:r>
            <a:r>
              <a:rPr lang="en-US" sz="2800" dirty="0" smtClean="0">
                <a:latin typeface="Garamond" pitchFamily="18" charset="0"/>
              </a:rPr>
              <a:t> condition:</a:t>
            </a: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Garamond" pitchFamily="18" charset="0"/>
              </a:rPr>
              <a:t>Theoretical of ACF              Theoretical of PACF</a:t>
            </a:r>
          </a:p>
          <a:p>
            <a:pPr>
              <a:buNone/>
            </a:pPr>
            <a:endParaRPr lang="en-US" dirty="0">
              <a:latin typeface="Garamond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800" y="2286000"/>
          <a:ext cx="2044700" cy="533400"/>
        </p:xfrm>
        <a:graphic>
          <a:graphicData uri="http://schemas.openxmlformats.org/presentationml/2006/ole">
            <p:oleObj spid="_x0000_s197634" name="Equation" r:id="rId3" imgW="876240" imgH="2286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352800" y="3352800"/>
          <a:ext cx="1406071" cy="393700"/>
        </p:xfrm>
        <a:graphic>
          <a:graphicData uri="http://schemas.openxmlformats.org/presentationml/2006/ole">
            <p:oleObj spid="_x0000_s197635" name="Equation" r:id="rId4" imgW="634680" imgH="17748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914400" y="4572000"/>
          <a:ext cx="2672862" cy="1219200"/>
        </p:xfrm>
        <a:graphic>
          <a:graphicData uri="http://schemas.openxmlformats.org/presentationml/2006/ole">
            <p:oleObj spid="_x0000_s197636" name="Equation" r:id="rId5" imgW="1447560" imgH="66024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84675" y="4724400"/>
          <a:ext cx="3916363" cy="819150"/>
        </p:xfrm>
        <a:graphic>
          <a:graphicData uri="http://schemas.openxmlformats.org/presentationml/2006/ole">
            <p:oleObj spid="_x0000_s197637" name="Equation" r:id="rId6" imgW="2120760" imgH="44424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57912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3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Theoretical of ACF and PACF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MA(1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6172200" cy="1999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133600"/>
            <a:ext cx="411478" cy="2286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2209800"/>
            <a:ext cx="381000" cy="211667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886200"/>
            <a:ext cx="62198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1" y="4267200"/>
            <a:ext cx="381000" cy="211666"/>
          </a:xfrm>
          <a:prstGeom prst="rect">
            <a:avLst/>
          </a:prstGeom>
          <a:noFill/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4267200"/>
            <a:ext cx="411481" cy="228600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781800" y="57912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4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543800" cy="960438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ACF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PACF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MA(1) 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1"/>
            <a:ext cx="37528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447800"/>
            <a:ext cx="37528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657599"/>
            <a:ext cx="3752850" cy="251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733800"/>
            <a:ext cx="3752850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5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001000" cy="50323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Theoretical of ACF and PACF for MA(2)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49763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Garamond" pitchFamily="18" charset="0"/>
              </a:rPr>
              <a:t>The s</a:t>
            </a:r>
            <a:r>
              <a:rPr lang="en-US" sz="2400" dirty="0" smtClean="0">
                <a:latin typeface="Garamond" pitchFamily="18" charset="0"/>
              </a:rPr>
              <a:t>econd order </a:t>
            </a:r>
            <a:r>
              <a:rPr lang="en-US" sz="2400" dirty="0" smtClean="0">
                <a:latin typeface="Garamond" pitchFamily="18" charset="0"/>
              </a:rPr>
              <a:t>Moving Average or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MA(2) model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latin typeface="Garamond" pitchFamily="18" charset="0"/>
              </a:rPr>
              <a:t>Invertibility</a:t>
            </a:r>
            <a:r>
              <a:rPr lang="en-US" sz="2400" dirty="0" smtClean="0">
                <a:latin typeface="Garamond" pitchFamily="18" charset="0"/>
              </a:rPr>
              <a:t> condition:</a:t>
            </a:r>
          </a:p>
          <a:p>
            <a:pPr>
              <a:buNone/>
            </a:pPr>
            <a:endParaRPr lang="en-US" sz="2400" dirty="0" smtClean="0">
              <a:latin typeface="Garamond" pitchFamily="18" charset="0"/>
            </a:endParaRPr>
          </a:p>
          <a:p>
            <a:pPr>
              <a:buNone/>
            </a:pPr>
            <a:endParaRPr lang="en-US" sz="2400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Garamond" pitchFamily="18" charset="0"/>
              </a:rPr>
              <a:t>Theoretical </a:t>
            </a:r>
            <a:r>
              <a:rPr lang="en-US" sz="2400" dirty="0" smtClean="0">
                <a:latin typeface="Garamond" pitchFamily="18" charset="0"/>
              </a:rPr>
              <a:t>of ACF                      Theoretical of PACF</a:t>
            </a:r>
          </a:p>
          <a:p>
            <a:pPr>
              <a:buNone/>
            </a:pPr>
            <a:endParaRPr lang="en-US" dirty="0" smtClean="0">
              <a:latin typeface="Garamond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667000" y="2057400"/>
          <a:ext cx="3200400" cy="514514"/>
        </p:xfrm>
        <a:graphic>
          <a:graphicData uri="http://schemas.openxmlformats.org/presentationml/2006/ole">
            <p:oleObj spid="_x0000_s198658" name="Equation" r:id="rId3" imgW="1422360" imgH="22860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362200" y="3048000"/>
          <a:ext cx="3657600" cy="428477"/>
        </p:xfrm>
        <a:graphic>
          <a:graphicData uri="http://schemas.openxmlformats.org/presentationml/2006/ole">
            <p:oleObj spid="_x0000_s198659" name="Equation" r:id="rId4" imgW="1841400" imgH="21564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685800" y="4267200"/>
          <a:ext cx="2438400" cy="2003200"/>
        </p:xfrm>
        <a:graphic>
          <a:graphicData uri="http://schemas.openxmlformats.org/presentationml/2006/ole">
            <p:oleObj spid="_x0000_s198660" name="Equation" r:id="rId5" imgW="1638000" imgH="1346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0" y="4191000"/>
            <a:ext cx="28775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Dies down (according to a 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mixture of damped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Exponentials and/or 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damped sine waves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6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Theoretical of ACF and PACF 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MA(2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86200"/>
            <a:ext cx="74295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114800"/>
            <a:ext cx="1348740" cy="228600"/>
          </a:xfrm>
          <a:prstGeom prst="rect">
            <a:avLst/>
          </a:prstGeom>
          <a:noFill/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4114800"/>
            <a:ext cx="1348740" cy="228600"/>
          </a:xfrm>
          <a:prstGeom prst="rect">
            <a:avLst/>
          </a:prstGeom>
          <a:noFill/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752600"/>
            <a:ext cx="72961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1981200"/>
            <a:ext cx="1348740" cy="228600"/>
          </a:xfrm>
          <a:prstGeom prst="rect">
            <a:avLst/>
          </a:prstGeom>
          <a:noFill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981200"/>
            <a:ext cx="1348740" cy="228600"/>
          </a:xfrm>
          <a:prstGeom prst="rect">
            <a:avLst/>
          </a:prstGeom>
          <a:noFill/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6629400" y="57912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7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5563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Theoretical of ACF and PACF 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MA(2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)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86200"/>
            <a:ext cx="73247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4191000"/>
            <a:ext cx="1219200" cy="19050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4114800"/>
            <a:ext cx="1219200" cy="190500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676400"/>
            <a:ext cx="73152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905000"/>
            <a:ext cx="1219200" cy="190500"/>
          </a:xfrm>
          <a:prstGeom prst="rect">
            <a:avLst/>
          </a:prstGeom>
          <a:noFill/>
        </p:spPr>
      </p:pic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1981200"/>
            <a:ext cx="1219200" cy="190500"/>
          </a:xfrm>
          <a:prstGeom prst="rect">
            <a:avLst/>
          </a:prstGeom>
          <a:noFill/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7056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8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467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 ACF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PACF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MA(2) </a:t>
            </a:r>
            <a:r>
              <a:rPr lang="en-US" sz="3200" b="1" dirty="0" smtClean="0">
                <a:solidFill>
                  <a:prstClr val="black"/>
                </a:solidFill>
                <a:latin typeface="Garamond" pitchFamily="18" charset="0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Garamond" pitchFamily="18" charset="0"/>
              </a:rPr>
            </a:b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1"/>
            <a:ext cx="37528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219200"/>
            <a:ext cx="37528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886200"/>
            <a:ext cx="37528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810001"/>
            <a:ext cx="37528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29400" y="58674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9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UTMocw template</Template>
  <TotalTime>1831</TotalTime>
  <Words>431</Words>
  <Application>Microsoft Office PowerPoint</Application>
  <PresentationFormat>On-screen Show (4:3)</PresentationFormat>
  <Paragraphs>109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UTMocw template</vt:lpstr>
      <vt:lpstr>Equation</vt:lpstr>
      <vt:lpstr>Slide 1</vt:lpstr>
      <vt:lpstr>Chap 6: Identification of ARIMA models </vt:lpstr>
      <vt:lpstr>Theoretically of ACF and PACF for MA(1)</vt:lpstr>
      <vt:lpstr>Theoretical of ACF and PACF for MA(1) </vt:lpstr>
      <vt:lpstr>Sample ACF and PACF for MA(1)  </vt:lpstr>
      <vt:lpstr>Theoretical of ACF and PACF for MA(2)</vt:lpstr>
      <vt:lpstr>Theoretical of ACF and PACF for MA(2) </vt:lpstr>
      <vt:lpstr>Theoretical of ACF and PACF for MA(2) </vt:lpstr>
      <vt:lpstr>Sample ACF and PACF for MA(2)  </vt:lpstr>
      <vt:lpstr>Sample ACF and PACF for MA(2)  </vt:lpstr>
      <vt:lpstr>Theoretically of ACF and PACF for AR(1)</vt:lpstr>
      <vt:lpstr>Theoretical of ACF and PACF for AR(1) </vt:lpstr>
      <vt:lpstr>Sample ACF and PACF for AR(1)  </vt:lpstr>
      <vt:lpstr>Theoretical of ACF and PACF for AR(2)</vt:lpstr>
      <vt:lpstr>Theoretical of ACF and PACF for AR(2) </vt:lpstr>
      <vt:lpstr>Theoretical of ACF and PACF for AR(2) </vt:lpstr>
      <vt:lpstr>Sample ACF and PACF for AR(2)  </vt:lpstr>
      <vt:lpstr>Sample ACF and PACF for AR(2)  </vt:lpstr>
      <vt:lpstr>Theoretically of ACF and PACF for ARMA(1,1)</vt:lpstr>
      <vt:lpstr>Theoretical of ACF and PACF for ARMA(1,1) </vt:lpstr>
      <vt:lpstr>Theoretical of ACF and PACF for ARMA(1,1) </vt:lpstr>
      <vt:lpstr>Theoretical of ACF and PACF for ARMA(1,1) </vt:lpstr>
      <vt:lpstr>Sample ACF and PACF for ARMA(1,1)</vt:lpstr>
      <vt:lpstr>Sample ACF and PACF for ARMA(1,1)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TIMB PENGARAH 1</dc:creator>
  <cp:lastModifiedBy>User</cp:lastModifiedBy>
  <cp:revision>136</cp:revision>
  <dcterms:created xsi:type="dcterms:W3CDTF">2011-12-01T00:34:53Z</dcterms:created>
  <dcterms:modified xsi:type="dcterms:W3CDTF">2014-06-08T06:50:14Z</dcterms:modified>
</cp:coreProperties>
</file>