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openxmlformats-officedocument.oleObject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sldIdLst>
    <p:sldId id="357" r:id="rId2"/>
    <p:sldId id="358" r:id="rId3"/>
    <p:sldId id="326" r:id="rId4"/>
    <p:sldId id="327" r:id="rId5"/>
    <p:sldId id="354" r:id="rId6"/>
    <p:sldId id="328" r:id="rId7"/>
    <p:sldId id="329" r:id="rId8"/>
    <p:sldId id="330" r:id="rId9"/>
    <p:sldId id="355" r:id="rId10"/>
    <p:sldId id="356" r:id="rId11"/>
    <p:sldId id="331" r:id="rId12"/>
    <p:sldId id="332" r:id="rId13"/>
    <p:sldId id="350" r:id="rId14"/>
    <p:sldId id="333" r:id="rId15"/>
    <p:sldId id="334" r:id="rId16"/>
    <p:sldId id="336" r:id="rId17"/>
    <p:sldId id="351" r:id="rId18"/>
    <p:sldId id="352" r:id="rId19"/>
    <p:sldId id="337" r:id="rId20"/>
    <p:sldId id="338" r:id="rId21"/>
    <p:sldId id="339" r:id="rId22"/>
    <p:sldId id="341" r:id="rId23"/>
    <p:sldId id="348" r:id="rId24"/>
    <p:sldId id="349" r:id="rId25"/>
  </p:sldIdLst>
  <p:sldSz cx="9144000" cy="6858000" type="screen4x3"/>
  <p:notesSz cx="6858000" cy="9144000"/>
  <p:defaultTextStyle>
    <a:defPPr>
      <a:defRPr lang="en-MY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522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4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35.wmf"/><Relationship Id="rId2" Type="http://schemas.openxmlformats.org/officeDocument/2006/relationships/image" Target="../media/image34.wmf"/><Relationship Id="rId1" Type="http://schemas.openxmlformats.org/officeDocument/2006/relationships/image" Target="../media/image33.wmf"/><Relationship Id="rId4" Type="http://schemas.openxmlformats.org/officeDocument/2006/relationships/image" Target="../media/image36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45.wmf"/><Relationship Id="rId2" Type="http://schemas.openxmlformats.org/officeDocument/2006/relationships/image" Target="../media/image44.wmf"/><Relationship Id="rId1" Type="http://schemas.openxmlformats.org/officeDocument/2006/relationships/image" Target="../media/image43.wmf"/><Relationship Id="rId4" Type="http://schemas.openxmlformats.org/officeDocument/2006/relationships/image" Target="../media/image46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63.wmf"/><Relationship Id="rId2" Type="http://schemas.openxmlformats.org/officeDocument/2006/relationships/image" Target="../media/image62.wmf"/><Relationship Id="rId1" Type="http://schemas.openxmlformats.org/officeDocument/2006/relationships/image" Target="../media/image6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CDD4A9-5CF9-4267-9D56-0738B04C5BEE}" type="datetimeFigureOut">
              <a:rPr lang="en-US" smtClean="0"/>
              <a:pPr/>
              <a:t>6/8/2014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B8025DF-A214-4524-B6EA-C3B43028393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MY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MY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3"/>
          </p:nvPr>
        </p:nvSpPr>
        <p:spPr>
          <a:xfrm>
            <a:off x="971550" y="1196975"/>
            <a:ext cx="6408762" cy="914400"/>
          </a:xfrm>
        </p:spPr>
        <p:txBody>
          <a:bodyPr/>
          <a:lstStyle>
            <a:lvl1pPr algn="ctr">
              <a:buNone/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EAC3BE-F45C-44F7-87DC-7FD2F399343E}" type="datetime1">
              <a:rPr lang="en-MY" smtClean="0"/>
              <a:t>8/6/2014</a:t>
            </a:fld>
            <a:endParaRPr lang="en-MY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MY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DDF6C4-DE32-4277-95DE-F04B732F5920}" type="slidenum">
              <a:rPr lang="en-MY"/>
              <a:pPr>
                <a:defRPr/>
              </a:pPr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9CE4E9-F809-4D52-8E13-3A0C7E413357}" type="datetime1">
              <a:rPr lang="en-MY" smtClean="0"/>
              <a:t>8/6/2014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DA69C4-A744-483C-8BEA-DA570DE63DAE}" type="slidenum">
              <a:rPr lang="en-MY"/>
              <a:pPr>
                <a:defRPr/>
              </a:pPr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A227D4-9D1E-45BE-99E7-18A87C79D0CA}" type="datetime1">
              <a:rPr lang="en-MY" smtClean="0"/>
              <a:t>8/6/2014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56B662-97D5-4083-B79C-548D949AD3D1}" type="slidenum">
              <a:rPr lang="en-MY"/>
              <a:pPr>
                <a:defRPr/>
              </a:pPr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0D41EC-CC36-4021-846E-46504BC935F1}" type="datetime1">
              <a:rPr lang="en-MY" smtClean="0"/>
              <a:t>8/6/2014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1B6E7B-64D6-4E98-9E09-9FB0A1222F75}" type="slidenum">
              <a:rPr lang="en-MY"/>
              <a:pPr>
                <a:defRPr/>
              </a:pPr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B04492-AB6A-4410-BDBD-321C50A4DD13}" type="datetime1">
              <a:rPr lang="en-MY" smtClean="0"/>
              <a:t>8/6/2014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DC7DFB-DDEE-4B03-9EEA-395E8F8C9CBD}" type="slidenum">
              <a:rPr lang="en-MY"/>
              <a:pPr>
                <a:defRPr/>
              </a:pPr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8A18CB-FDC5-411C-AFCF-0C8B4FC79BDF}" type="datetime1">
              <a:rPr lang="en-MY" smtClean="0"/>
              <a:t>8/6/2014</a:t>
            </a:fld>
            <a:endParaRPr lang="en-MY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MY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4FC378-0DA3-4557-9AC0-4775C70CDFED}" type="slidenum">
              <a:rPr lang="en-MY"/>
              <a:pPr>
                <a:defRPr/>
              </a:pPr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831F67-3333-44DA-8259-6E224E2DAF82}" type="datetime1">
              <a:rPr lang="en-MY" smtClean="0"/>
              <a:t>8/6/2014</a:t>
            </a:fld>
            <a:endParaRPr lang="en-MY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MY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3A05AB-3462-4DF4-9A02-42B991378149}" type="slidenum">
              <a:rPr lang="en-MY"/>
              <a:pPr>
                <a:defRPr/>
              </a:pPr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9FD533-5FCD-4B20-B4D2-A2CCD37375B4}" type="datetime1">
              <a:rPr lang="en-MY" smtClean="0"/>
              <a:t>8/6/2014</a:t>
            </a:fld>
            <a:endParaRPr lang="en-MY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MY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B9AF65-6C50-48E0-B3AA-1AFAF67F2B9C}" type="slidenum">
              <a:rPr lang="en-MY"/>
              <a:pPr>
                <a:defRPr/>
              </a:pPr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8426F6-9A0C-4655-B280-CE7D4AB9E200}" type="datetime1">
              <a:rPr lang="en-MY" smtClean="0"/>
              <a:t>8/6/2014</a:t>
            </a:fld>
            <a:endParaRPr lang="en-MY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MY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C529FC-60CD-431F-B7DF-6CF9E3F97AAA}" type="slidenum">
              <a:rPr lang="en-MY"/>
              <a:pPr>
                <a:defRPr/>
              </a:pPr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36788A-C450-4FD5-9C24-CDE91A9E5497}" type="datetime1">
              <a:rPr lang="en-MY" smtClean="0"/>
              <a:t>8/6/2014</a:t>
            </a:fld>
            <a:endParaRPr lang="en-MY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MY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948A05-B695-421C-90FC-EBCE1A7D6F9C}" type="slidenum">
              <a:rPr lang="en-MY"/>
              <a:pPr>
                <a:defRPr/>
              </a:pPr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MY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9E5F79-6C4F-4877-A87B-4874206F98E4}" type="datetime1">
              <a:rPr lang="en-MY" smtClean="0"/>
              <a:t>8/6/2014</a:t>
            </a:fld>
            <a:endParaRPr lang="en-MY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MY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181C79-3150-4269-B408-18FEDE25C5FE}" type="slidenum">
              <a:rPr lang="en-MY"/>
              <a:pPr>
                <a:defRPr/>
              </a:pPr>
              <a:t>‹#›</a:t>
            </a:fld>
            <a:endParaRPr lang="en-MY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MY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B2F5173-4AD8-4628-8682-3CD115F67955}" type="datetime1">
              <a:rPr lang="en-MY" smtClean="0"/>
              <a:t>8/6/2014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52766A4-CC15-4607-ABB4-C70CC85B6CA6}" type="slidenum">
              <a:rPr lang="en-MY"/>
              <a:pPr>
                <a:defRPr/>
              </a:pPr>
              <a:t>‹#›</a:t>
            </a:fld>
            <a:endParaRPr lang="en-MY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7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</p:sldLayoutIdLst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ani@utm.my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emf"/><Relationship Id="rId2" Type="http://schemas.openxmlformats.org/officeDocument/2006/relationships/image" Target="../media/image29.e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2.emf"/><Relationship Id="rId4" Type="http://schemas.openxmlformats.org/officeDocument/2006/relationships/image" Target="../media/image31.e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1.bin"/><Relationship Id="rId5" Type="http://schemas.openxmlformats.org/officeDocument/2006/relationships/oleObject" Target="../embeddings/oleObject10.bin"/><Relationship Id="rId4" Type="http://schemas.openxmlformats.org/officeDocument/2006/relationships/oleObject" Target="../embeddings/oleObject9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8.png"/><Relationship Id="rId4" Type="http://schemas.openxmlformats.org/officeDocument/2006/relationships/image" Target="../media/image37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emf"/><Relationship Id="rId2" Type="http://schemas.openxmlformats.org/officeDocument/2006/relationships/image" Target="../media/image39.e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2.emf"/><Relationship Id="rId4" Type="http://schemas.openxmlformats.org/officeDocument/2006/relationships/image" Target="../media/image41.e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5.bin"/><Relationship Id="rId5" Type="http://schemas.openxmlformats.org/officeDocument/2006/relationships/oleObject" Target="../embeddings/oleObject14.bin"/><Relationship Id="rId4" Type="http://schemas.openxmlformats.org/officeDocument/2006/relationships/oleObject" Target="../embeddings/oleObject13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7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9.png"/><Relationship Id="rId5" Type="http://schemas.openxmlformats.org/officeDocument/2006/relationships/image" Target="../media/image48.png"/><Relationship Id="rId4" Type="http://schemas.openxmlformats.org/officeDocument/2006/relationships/image" Target="../media/image2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5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2.png"/><Relationship Id="rId4" Type="http://schemas.openxmlformats.org/officeDocument/2006/relationships/image" Target="../media/image51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4.emf"/><Relationship Id="rId2" Type="http://schemas.openxmlformats.org/officeDocument/2006/relationships/image" Target="../media/image53.e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6.emf"/><Relationship Id="rId4" Type="http://schemas.openxmlformats.org/officeDocument/2006/relationships/image" Target="../media/image55.e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8.emf"/><Relationship Id="rId2" Type="http://schemas.openxmlformats.org/officeDocument/2006/relationships/image" Target="../media/image57.e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0.emf"/><Relationship Id="rId4" Type="http://schemas.openxmlformats.org/officeDocument/2006/relationships/image" Target="../media/image59.em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5" Type="http://schemas.openxmlformats.org/officeDocument/2006/relationships/oleObject" Target="../embeddings/oleObject18.bin"/><Relationship Id="rId4" Type="http://schemas.openxmlformats.org/officeDocument/2006/relationships/oleObject" Target="../embeddings/oleObject17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5.png"/><Relationship Id="rId2" Type="http://schemas.openxmlformats.org/officeDocument/2006/relationships/image" Target="../media/image6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7.png"/><Relationship Id="rId4" Type="http://schemas.openxmlformats.org/officeDocument/2006/relationships/image" Target="../media/image66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9.png"/><Relationship Id="rId2" Type="http://schemas.openxmlformats.org/officeDocument/2006/relationships/image" Target="../media/image6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1.png"/><Relationship Id="rId4" Type="http://schemas.openxmlformats.org/officeDocument/2006/relationships/image" Target="../media/image70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3.png"/><Relationship Id="rId2" Type="http://schemas.openxmlformats.org/officeDocument/2006/relationships/image" Target="../media/image7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5.png"/><Relationship Id="rId4" Type="http://schemas.openxmlformats.org/officeDocument/2006/relationships/image" Target="../media/image74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7.emf"/><Relationship Id="rId2" Type="http://schemas.openxmlformats.org/officeDocument/2006/relationships/image" Target="../media/image76.e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9.emf"/><Relationship Id="rId4" Type="http://schemas.openxmlformats.org/officeDocument/2006/relationships/image" Target="../media/image78.emf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1.emf"/><Relationship Id="rId2" Type="http://schemas.openxmlformats.org/officeDocument/2006/relationships/image" Target="../media/image80.e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3.emf"/><Relationship Id="rId4" Type="http://schemas.openxmlformats.org/officeDocument/2006/relationships/image" Target="../media/image82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4.bin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emf"/><Relationship Id="rId4" Type="http://schemas.openxmlformats.org/officeDocument/2006/relationships/image" Target="../media/image12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oleObject" Target="../embeddings/oleObject7.bin"/><Relationship Id="rId4" Type="http://schemas.openxmlformats.org/officeDocument/2006/relationships/oleObject" Target="../embeddings/oleObject6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4.png"/><Relationship Id="rId4" Type="http://schemas.openxmlformats.org/officeDocument/2006/relationships/image" Target="../media/image2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emf"/><Relationship Id="rId2" Type="http://schemas.openxmlformats.org/officeDocument/2006/relationships/image" Target="../media/image25.e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8.emf"/><Relationship Id="rId4" Type="http://schemas.openxmlformats.org/officeDocument/2006/relationships/image" Target="../media/image27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1066800" y="2362200"/>
            <a:ext cx="7162800" cy="3581400"/>
          </a:xfrm>
        </p:spPr>
        <p:txBody>
          <a:bodyPr>
            <a:normAutofit fontScale="70000" lnSpcReduction="20000"/>
          </a:bodyPr>
          <a:lstStyle/>
          <a:p>
            <a:r>
              <a:rPr lang="en-MY" sz="3400" b="1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MY" sz="3400" b="1" dirty="0" err="1" smtClean="0">
                <a:solidFill>
                  <a:schemeClr val="accent2">
                    <a:lumMod val="75000"/>
                  </a:schemeClr>
                </a:solidFill>
              </a:rPr>
              <a:t>Ani</a:t>
            </a:r>
            <a:r>
              <a:rPr lang="en-MY" sz="3400" b="1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MY" sz="3400" b="1" dirty="0" err="1" smtClean="0">
                <a:solidFill>
                  <a:schemeClr val="accent2">
                    <a:lumMod val="75000"/>
                  </a:schemeClr>
                </a:solidFill>
              </a:rPr>
              <a:t>Shabri</a:t>
            </a:r>
            <a:endParaRPr lang="en-MY" sz="3400" b="1" dirty="0" smtClean="0">
              <a:solidFill>
                <a:schemeClr val="accent2">
                  <a:lumMod val="75000"/>
                </a:schemeClr>
              </a:solidFill>
            </a:endParaRPr>
          </a:p>
          <a:p>
            <a:endParaRPr lang="en-MY" sz="2800" dirty="0" smtClean="0">
              <a:solidFill>
                <a:srgbClr val="898989"/>
              </a:solidFill>
            </a:endParaRPr>
          </a:p>
          <a:p>
            <a:r>
              <a:rPr lang="en-US" sz="2800" dirty="0" smtClean="0">
                <a:solidFill>
                  <a:schemeClr val="tx1"/>
                </a:solidFill>
              </a:rPr>
              <a:t>Department of Mathematical Sciences,</a:t>
            </a:r>
          </a:p>
          <a:p>
            <a:r>
              <a:rPr lang="en-US" sz="2800" dirty="0" smtClean="0">
                <a:solidFill>
                  <a:schemeClr val="tx1"/>
                </a:solidFill>
              </a:rPr>
              <a:t>Faculty of Science, </a:t>
            </a:r>
            <a:r>
              <a:rPr lang="en-US" sz="2800" dirty="0" err="1" smtClean="0">
                <a:solidFill>
                  <a:schemeClr val="tx1"/>
                </a:solidFill>
              </a:rPr>
              <a:t>Universiti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Teknologi</a:t>
            </a:r>
            <a:r>
              <a:rPr lang="en-US" sz="2800" dirty="0" smtClean="0">
                <a:solidFill>
                  <a:schemeClr val="tx1"/>
                </a:solidFill>
              </a:rPr>
              <a:t> Malaysia,</a:t>
            </a:r>
          </a:p>
          <a:p>
            <a:r>
              <a:rPr lang="en-US" sz="2800" dirty="0" smtClean="0">
                <a:solidFill>
                  <a:schemeClr val="tx1"/>
                </a:solidFill>
              </a:rPr>
              <a:t>81310 UTM Johor </a:t>
            </a:r>
            <a:r>
              <a:rPr lang="en-US" sz="2800" dirty="0" err="1" smtClean="0">
                <a:solidFill>
                  <a:schemeClr val="tx1"/>
                </a:solidFill>
              </a:rPr>
              <a:t>Bahru</a:t>
            </a:r>
            <a:r>
              <a:rPr lang="en-US" sz="2800" dirty="0" smtClean="0">
                <a:solidFill>
                  <a:schemeClr val="tx1"/>
                </a:solidFill>
              </a:rPr>
              <a:t>, Malaysia</a:t>
            </a:r>
          </a:p>
          <a:p>
            <a:r>
              <a:rPr lang="en-US" sz="2800" dirty="0" smtClean="0">
                <a:solidFill>
                  <a:srgbClr val="898989"/>
                </a:solidFill>
                <a:hlinkClick r:id="rId2"/>
              </a:rPr>
              <a:t>ani@utm.my</a:t>
            </a:r>
            <a:endParaRPr lang="en-US" sz="2800" dirty="0" smtClean="0">
              <a:solidFill>
                <a:srgbClr val="898989"/>
              </a:solidFill>
            </a:endParaRPr>
          </a:p>
          <a:p>
            <a:endParaRPr lang="en-US" sz="2800" dirty="0" smtClean="0">
              <a:solidFill>
                <a:srgbClr val="898989"/>
              </a:solidFill>
            </a:endParaRPr>
          </a:p>
          <a:p>
            <a:endParaRPr lang="en-US" sz="2800" dirty="0" smtClean="0">
              <a:solidFill>
                <a:srgbClr val="898989"/>
              </a:solidFill>
            </a:endParaRPr>
          </a:p>
          <a:p>
            <a:endParaRPr lang="en-US" sz="2800" dirty="0" smtClean="0">
              <a:solidFill>
                <a:srgbClr val="898989"/>
              </a:solidFill>
            </a:endParaRPr>
          </a:p>
          <a:p>
            <a:endParaRPr lang="en-US" sz="2800" dirty="0" smtClean="0">
              <a:solidFill>
                <a:srgbClr val="898989"/>
              </a:solidFill>
            </a:endParaRPr>
          </a:p>
          <a:p>
            <a:r>
              <a:rPr lang="en-US" sz="2800" dirty="0" smtClean="0">
                <a:solidFill>
                  <a:schemeClr val="tx1"/>
                </a:solidFill>
              </a:rPr>
              <a:t>Jun 8, 2014</a:t>
            </a:r>
            <a:endParaRPr lang="en-MY" sz="2800" dirty="0" smtClean="0">
              <a:solidFill>
                <a:schemeClr val="tx1"/>
              </a:solidFill>
            </a:endParaRPr>
          </a:p>
        </p:txBody>
      </p:sp>
      <p:sp>
        <p:nvSpPr>
          <p:cNvPr id="3076" name="Text Placeholder 17"/>
          <p:cNvSpPr>
            <a:spLocks noGrp="1"/>
          </p:cNvSpPr>
          <p:nvPr>
            <p:ph type="body" sz="quarter" idx="13"/>
          </p:nvPr>
        </p:nvSpPr>
        <p:spPr>
          <a:xfrm>
            <a:off x="762000" y="1052513"/>
            <a:ext cx="7924799" cy="914400"/>
          </a:xfrm>
        </p:spPr>
        <p:txBody>
          <a:bodyPr/>
          <a:lstStyle/>
          <a:p>
            <a:pPr algn="l"/>
            <a:r>
              <a:rPr lang="en-MY" b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Chap </a:t>
            </a:r>
            <a:r>
              <a:rPr lang="en-MY" b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6: </a:t>
            </a:r>
            <a:r>
              <a:rPr lang="en-MY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b="1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dentification</a:t>
            </a:r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of </a:t>
            </a:r>
            <a:r>
              <a:rPr lang="en-MY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ARIMA models</a:t>
            </a:r>
            <a:endParaRPr lang="en-MY" b="1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6"/>
          </p:nvPr>
        </p:nvSpPr>
        <p:spPr>
          <a:xfrm>
            <a:off x="6553200" y="5867400"/>
            <a:ext cx="2133600" cy="365125"/>
          </a:xfrm>
        </p:spPr>
        <p:txBody>
          <a:bodyPr/>
          <a:lstStyle/>
          <a:p>
            <a:pPr>
              <a:defRPr/>
            </a:pPr>
            <a:fld id="{3EDDF6C4-DE32-4277-95DE-F04B732F5920}" type="slidenum">
              <a:rPr lang="en-MY" smtClean="0">
                <a:solidFill>
                  <a:schemeClr val="accent2">
                    <a:lumMod val="75000"/>
                  </a:schemeClr>
                </a:solidFill>
              </a:rPr>
              <a:pPr>
                <a:defRPr/>
              </a:pPr>
              <a:t>1</a:t>
            </a:fld>
            <a:endParaRPr lang="en-MY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609600"/>
            <a:ext cx="7391400" cy="1143000"/>
          </a:xfrm>
        </p:spPr>
        <p:txBody>
          <a:bodyPr/>
          <a:lstStyle/>
          <a:p>
            <a:r>
              <a:rPr lang="en-US" sz="32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Sample ACF </a:t>
            </a:r>
            <a:r>
              <a:rPr lang="en-US" sz="32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and </a:t>
            </a:r>
            <a:r>
              <a:rPr lang="en-US" sz="32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PACF </a:t>
            </a:r>
            <a:r>
              <a:rPr lang="en-US" sz="32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for </a:t>
            </a:r>
            <a:r>
              <a:rPr lang="en-US" sz="32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MA(2) </a:t>
            </a:r>
            <a:br>
              <a:rPr lang="en-US" sz="32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endParaRPr lang="en-US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14400" y="1295400"/>
            <a:ext cx="3752850" cy="27432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48200" y="1295400"/>
            <a:ext cx="3752850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14400" y="3962400"/>
            <a:ext cx="3752850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149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648200" y="3886201"/>
            <a:ext cx="3752850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781800" y="5867400"/>
            <a:ext cx="2133600" cy="365125"/>
          </a:xfrm>
        </p:spPr>
        <p:txBody>
          <a:bodyPr/>
          <a:lstStyle/>
          <a:p>
            <a:pPr>
              <a:defRPr/>
            </a:pPr>
            <a:fld id="{C21B6E7B-64D6-4E98-9E09-9FB0A1222F75}" type="slidenum">
              <a:rPr lang="en-MY" smtClean="0">
                <a:solidFill>
                  <a:schemeClr val="accent2">
                    <a:lumMod val="75000"/>
                  </a:schemeClr>
                </a:solidFill>
              </a:rPr>
              <a:pPr>
                <a:defRPr/>
              </a:pPr>
              <a:t>10</a:t>
            </a:fld>
            <a:endParaRPr lang="en-MY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8200"/>
            <a:ext cx="8229600" cy="427038"/>
          </a:xfrm>
        </p:spPr>
        <p:txBody>
          <a:bodyPr>
            <a:noAutofit/>
          </a:bodyPr>
          <a:lstStyle/>
          <a:p>
            <a:r>
              <a:rPr lang="en-US" sz="32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Theoretically of ACF and PACF for </a:t>
            </a:r>
            <a:r>
              <a:rPr lang="en-US" sz="32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AR(1</a:t>
            </a:r>
            <a:r>
              <a:rPr lang="en-US" sz="32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en-US" sz="3200" b="1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en-US" sz="2800" dirty="0" smtClean="0">
                <a:latin typeface="Garamond" pitchFamily="18" charset="0"/>
              </a:rPr>
              <a:t>The </a:t>
            </a:r>
            <a:r>
              <a:rPr lang="en-US" sz="2800" dirty="0" smtClean="0">
                <a:latin typeface="Garamond" pitchFamily="18" charset="0"/>
              </a:rPr>
              <a:t>f</a:t>
            </a:r>
            <a:r>
              <a:rPr lang="en-US" sz="2800" b="1" dirty="0" smtClean="0">
                <a:latin typeface="Garamond" pitchFamily="18" charset="0"/>
              </a:rPr>
              <a:t>irst </a:t>
            </a:r>
            <a:r>
              <a:rPr lang="en-US" sz="2800" b="1" dirty="0" smtClean="0">
                <a:latin typeface="Garamond" pitchFamily="18" charset="0"/>
              </a:rPr>
              <a:t>Autoregressive Model or </a:t>
            </a:r>
            <a:r>
              <a:rPr lang="en-US" sz="2800" dirty="0" smtClean="0">
                <a:latin typeface="Garamond" pitchFamily="18" charset="0"/>
              </a:rPr>
              <a:t>AR(1</a:t>
            </a:r>
            <a:r>
              <a:rPr lang="en-US" sz="2800" dirty="0" smtClean="0">
                <a:latin typeface="Garamond" pitchFamily="18" charset="0"/>
              </a:rPr>
              <a:t>) model</a:t>
            </a:r>
          </a:p>
          <a:p>
            <a:pPr>
              <a:buNone/>
            </a:pPr>
            <a:endParaRPr lang="en-US" sz="2800" dirty="0" smtClean="0">
              <a:latin typeface="Garamond" pitchFamily="18" charset="0"/>
            </a:endParaRPr>
          </a:p>
          <a:p>
            <a:pPr>
              <a:buNone/>
            </a:pPr>
            <a:endParaRPr lang="en-US" sz="2800" dirty="0" smtClean="0">
              <a:latin typeface="Garamond" pitchFamily="18" charset="0"/>
            </a:endParaRPr>
          </a:p>
          <a:p>
            <a:pPr>
              <a:buNone/>
            </a:pPr>
            <a:r>
              <a:rPr lang="en-US" sz="2800" dirty="0" err="1" smtClean="0">
                <a:latin typeface="Garamond" pitchFamily="18" charset="0"/>
              </a:rPr>
              <a:t>Stationarity</a:t>
            </a:r>
            <a:r>
              <a:rPr lang="en-US" sz="2800" dirty="0" smtClean="0">
                <a:latin typeface="Garamond" pitchFamily="18" charset="0"/>
              </a:rPr>
              <a:t> condition:</a:t>
            </a:r>
          </a:p>
          <a:p>
            <a:pPr>
              <a:buNone/>
            </a:pPr>
            <a:endParaRPr lang="en-US" sz="2800" dirty="0" smtClean="0">
              <a:latin typeface="Garamond" pitchFamily="18" charset="0"/>
            </a:endParaRPr>
          </a:p>
          <a:p>
            <a:pPr>
              <a:buNone/>
            </a:pPr>
            <a:r>
              <a:rPr lang="en-US" sz="2800" dirty="0" smtClean="0">
                <a:latin typeface="Garamond" pitchFamily="18" charset="0"/>
              </a:rPr>
              <a:t>Theoretical of ACF              Theoretical of PACF</a:t>
            </a:r>
          </a:p>
          <a:p>
            <a:pPr>
              <a:buNone/>
            </a:pPr>
            <a:endParaRPr lang="en-US" dirty="0">
              <a:latin typeface="Garamond" pitchFamily="18" charset="0"/>
            </a:endParaRP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2898775" y="2286000"/>
          <a:ext cx="2192338" cy="533400"/>
        </p:xfrm>
        <a:graphic>
          <a:graphicData uri="http://schemas.openxmlformats.org/presentationml/2006/ole">
            <p:oleObj spid="_x0000_s199682" name="Equation" r:id="rId3" imgW="939600" imgH="228600" progId="Equation.3">
              <p:embed/>
            </p:oleObj>
          </a:graphicData>
        </a:graphic>
      </p:graphicFrame>
      <p:graphicFrame>
        <p:nvGraphicFramePr>
          <p:cNvPr id="9219" name="Object 3"/>
          <p:cNvGraphicFramePr>
            <a:graphicFrameLocks noChangeAspect="1"/>
          </p:cNvGraphicFramePr>
          <p:nvPr/>
        </p:nvGraphicFramePr>
        <p:xfrm>
          <a:off x="3311525" y="3538538"/>
          <a:ext cx="1490663" cy="479425"/>
        </p:xfrm>
        <a:graphic>
          <a:graphicData uri="http://schemas.openxmlformats.org/presentationml/2006/ole">
            <p:oleObj spid="_x0000_s199683" name="Equation" r:id="rId4" imgW="672840" imgH="215640" progId="Equation.3">
              <p:embed/>
            </p:oleObj>
          </a:graphicData>
        </a:graphic>
      </p:graphicFrame>
      <p:graphicFrame>
        <p:nvGraphicFramePr>
          <p:cNvPr id="9220" name="Object 4"/>
          <p:cNvGraphicFramePr>
            <a:graphicFrameLocks noChangeAspect="1"/>
          </p:cNvGraphicFramePr>
          <p:nvPr/>
        </p:nvGraphicFramePr>
        <p:xfrm>
          <a:off x="868363" y="4946650"/>
          <a:ext cx="2767012" cy="468313"/>
        </p:xfrm>
        <a:graphic>
          <a:graphicData uri="http://schemas.openxmlformats.org/presentationml/2006/ole">
            <p:oleObj spid="_x0000_s199684" name="Equation" r:id="rId5" imgW="1498320" imgH="253800" progId="Equation.3">
              <p:embed/>
            </p:oleObj>
          </a:graphicData>
        </a:graphic>
      </p:graphicFrame>
      <p:graphicFrame>
        <p:nvGraphicFramePr>
          <p:cNvPr id="9221" name="Object 5"/>
          <p:cNvGraphicFramePr>
            <a:graphicFrameLocks noChangeAspect="1"/>
          </p:cNvGraphicFramePr>
          <p:nvPr/>
        </p:nvGraphicFramePr>
        <p:xfrm>
          <a:off x="4876800" y="4724400"/>
          <a:ext cx="2111375" cy="889000"/>
        </p:xfrm>
        <a:graphic>
          <a:graphicData uri="http://schemas.openxmlformats.org/presentationml/2006/ole">
            <p:oleObj spid="_x0000_s199685" name="Equation" r:id="rId6" imgW="1143000" imgH="482400" progId="Equation.3">
              <p:embed/>
            </p:oleObj>
          </a:graphicData>
        </a:graphic>
      </p:graphicFrame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781800" y="5867400"/>
            <a:ext cx="2133600" cy="365125"/>
          </a:xfrm>
        </p:spPr>
        <p:txBody>
          <a:bodyPr/>
          <a:lstStyle/>
          <a:p>
            <a:pPr>
              <a:defRPr/>
            </a:pPr>
            <a:fld id="{C21B6E7B-64D6-4E98-9E09-9FB0A1222F75}" type="slidenum">
              <a:rPr lang="en-MY" smtClean="0">
                <a:solidFill>
                  <a:schemeClr val="accent2">
                    <a:lumMod val="75000"/>
                  </a:schemeClr>
                </a:solidFill>
              </a:rPr>
              <a:pPr>
                <a:defRPr/>
              </a:pPr>
              <a:t>11</a:t>
            </a:fld>
            <a:endParaRPr lang="en-MY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8200"/>
            <a:ext cx="8229600" cy="503238"/>
          </a:xfrm>
        </p:spPr>
        <p:txBody>
          <a:bodyPr>
            <a:noAutofit/>
          </a:bodyPr>
          <a:lstStyle/>
          <a:p>
            <a:r>
              <a:rPr lang="en-US" sz="32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Theoretical of ACF and PACF for </a:t>
            </a:r>
            <a:r>
              <a:rPr lang="en-US" sz="32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AR(1</a:t>
            </a:r>
            <a:r>
              <a:rPr lang="en-US" sz="32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endParaRPr lang="en-US" sz="3200" b="1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00400" y="1981200"/>
            <a:ext cx="533399" cy="296333"/>
          </a:xfrm>
          <a:prstGeom prst="rect">
            <a:avLst/>
          </a:prstGeom>
          <a:noFill/>
        </p:spPr>
      </p:pic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248400" y="1981200"/>
            <a:ext cx="480060" cy="266700"/>
          </a:xfrm>
          <a:prstGeom prst="rect">
            <a:avLst/>
          </a:prstGeom>
          <a:noFill/>
        </p:spPr>
      </p:pic>
      <p:sp>
        <p:nvSpPr>
          <p:cNvPr id="1034" name="Rectangle 1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286000" y="2057400"/>
            <a:ext cx="457200" cy="254000"/>
          </a:xfrm>
          <a:prstGeom prst="rect">
            <a:avLst/>
          </a:prstGeom>
          <a:noFill/>
        </p:spPr>
      </p:pic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62000" y="1752600"/>
            <a:ext cx="7334250" cy="2266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9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019800" y="1981200"/>
            <a:ext cx="457200" cy="254000"/>
          </a:xfrm>
          <a:prstGeom prst="rect">
            <a:avLst/>
          </a:prstGeom>
          <a:noFill/>
        </p:spPr>
      </p:pic>
      <p:pic>
        <p:nvPicPr>
          <p:cNvPr id="14" name="Picture 9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286000" y="1981200"/>
            <a:ext cx="457200" cy="254000"/>
          </a:xfrm>
          <a:prstGeom prst="rect">
            <a:avLst/>
          </a:prstGeom>
          <a:noFill/>
        </p:spPr>
      </p:pic>
      <p:pic>
        <p:nvPicPr>
          <p:cNvPr id="17411" name="Picture 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62000" y="3962400"/>
            <a:ext cx="7324725" cy="2200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5" name="Picture 4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019800" y="4191000"/>
            <a:ext cx="411480" cy="228600"/>
          </a:xfrm>
          <a:prstGeom prst="rect">
            <a:avLst/>
          </a:prstGeom>
          <a:noFill/>
        </p:spPr>
      </p:pic>
      <p:pic>
        <p:nvPicPr>
          <p:cNvPr id="16" name="Picture 4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133600" y="4191000"/>
            <a:ext cx="411480" cy="228600"/>
          </a:xfrm>
          <a:prstGeom prst="rect">
            <a:avLst/>
          </a:prstGeom>
          <a:noFill/>
        </p:spPr>
      </p:pic>
      <p:sp>
        <p:nvSpPr>
          <p:cNvPr id="17" name="Slide Number Placeholder 16"/>
          <p:cNvSpPr>
            <a:spLocks noGrp="1"/>
          </p:cNvSpPr>
          <p:nvPr>
            <p:ph type="sldNum" sz="quarter" idx="12"/>
          </p:nvPr>
        </p:nvSpPr>
        <p:spPr>
          <a:xfrm>
            <a:off x="6629400" y="5867400"/>
            <a:ext cx="2133600" cy="365125"/>
          </a:xfrm>
        </p:spPr>
        <p:txBody>
          <a:bodyPr/>
          <a:lstStyle/>
          <a:p>
            <a:pPr>
              <a:defRPr/>
            </a:pPr>
            <a:fld id="{C21B6E7B-64D6-4E98-9E09-9FB0A1222F75}" type="slidenum">
              <a:rPr lang="en-MY" smtClean="0">
                <a:solidFill>
                  <a:schemeClr val="accent2">
                    <a:lumMod val="75000"/>
                  </a:schemeClr>
                </a:solidFill>
              </a:rPr>
              <a:pPr>
                <a:defRPr/>
              </a:pPr>
              <a:t>12</a:t>
            </a:fld>
            <a:endParaRPr lang="en-MY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85800"/>
            <a:ext cx="8001000" cy="884238"/>
          </a:xfrm>
        </p:spPr>
        <p:txBody>
          <a:bodyPr/>
          <a:lstStyle/>
          <a:p>
            <a:r>
              <a:rPr lang="en-US" sz="32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Sample ACF </a:t>
            </a:r>
            <a:r>
              <a:rPr lang="en-US" sz="32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and </a:t>
            </a:r>
            <a:r>
              <a:rPr lang="en-US" sz="32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PACF </a:t>
            </a:r>
            <a:r>
              <a:rPr lang="en-US" sz="32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for </a:t>
            </a:r>
            <a:r>
              <a:rPr lang="en-US" sz="32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AR(1) </a:t>
            </a:r>
            <a:br>
              <a:rPr lang="en-US" sz="32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endParaRPr lang="en-US" sz="3200" b="1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90600" y="1295400"/>
            <a:ext cx="3657600" cy="259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48200" y="1295401"/>
            <a:ext cx="3733800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38200" y="3810000"/>
            <a:ext cx="3752850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648200" y="3886200"/>
            <a:ext cx="3752850" cy="267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781800" y="5867400"/>
            <a:ext cx="2133600" cy="365125"/>
          </a:xfrm>
        </p:spPr>
        <p:txBody>
          <a:bodyPr/>
          <a:lstStyle/>
          <a:p>
            <a:pPr>
              <a:defRPr/>
            </a:pPr>
            <a:fld id="{C21B6E7B-64D6-4E98-9E09-9FB0A1222F75}" type="slidenum">
              <a:rPr lang="en-MY" smtClean="0">
                <a:solidFill>
                  <a:schemeClr val="accent2">
                    <a:lumMod val="75000"/>
                  </a:schemeClr>
                </a:solidFill>
              </a:rPr>
              <a:pPr>
                <a:defRPr/>
              </a:pPr>
              <a:t>13</a:t>
            </a:fld>
            <a:endParaRPr lang="en-MY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8200"/>
            <a:ext cx="8229600" cy="427038"/>
          </a:xfrm>
        </p:spPr>
        <p:txBody>
          <a:bodyPr>
            <a:noAutofit/>
          </a:bodyPr>
          <a:lstStyle/>
          <a:p>
            <a:r>
              <a:rPr lang="en-US" sz="32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Theoretical of ACF and PACF for </a:t>
            </a:r>
            <a:r>
              <a:rPr lang="en-US" sz="32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AR(2</a:t>
            </a:r>
            <a:r>
              <a:rPr lang="en-US" sz="32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en-US" sz="3200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449763"/>
          </a:xfrm>
        </p:spPr>
        <p:txBody>
          <a:bodyPr/>
          <a:lstStyle/>
          <a:p>
            <a:pPr>
              <a:buNone/>
            </a:pPr>
            <a:r>
              <a:rPr lang="en-US" sz="2400" dirty="0" smtClean="0">
                <a:latin typeface="Garamond" pitchFamily="18" charset="0"/>
              </a:rPr>
              <a:t>The </a:t>
            </a:r>
            <a:r>
              <a:rPr lang="en-US" sz="2400" dirty="0" smtClean="0">
                <a:latin typeface="Garamond" pitchFamily="18" charset="0"/>
              </a:rPr>
              <a:t>s</a:t>
            </a:r>
            <a:r>
              <a:rPr lang="en-US" sz="2400" dirty="0" smtClean="0">
                <a:latin typeface="Garamond" pitchFamily="18" charset="0"/>
              </a:rPr>
              <a:t>econd order </a:t>
            </a:r>
            <a:r>
              <a:rPr lang="en-US" sz="2400" dirty="0" smtClean="0">
                <a:latin typeface="Garamond" pitchFamily="18" charset="0"/>
              </a:rPr>
              <a:t>Autoregressive or </a:t>
            </a:r>
            <a:r>
              <a:rPr lang="en-US" sz="2400" dirty="0" smtClean="0">
                <a:latin typeface="Garamond" pitchFamily="18" charset="0"/>
              </a:rPr>
              <a:t>AR(2</a:t>
            </a:r>
            <a:r>
              <a:rPr lang="en-US" sz="2400" dirty="0" smtClean="0">
                <a:latin typeface="Garamond" pitchFamily="18" charset="0"/>
              </a:rPr>
              <a:t>) model</a:t>
            </a:r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r>
              <a:rPr lang="en-US" sz="2400" dirty="0" err="1" smtClean="0">
                <a:latin typeface="Garamond" pitchFamily="18" charset="0"/>
              </a:rPr>
              <a:t>Invertibility</a:t>
            </a:r>
            <a:r>
              <a:rPr lang="en-US" sz="2400" dirty="0" smtClean="0">
                <a:latin typeface="Garamond" pitchFamily="18" charset="0"/>
              </a:rPr>
              <a:t> condition:</a:t>
            </a:r>
          </a:p>
          <a:p>
            <a:pPr>
              <a:buNone/>
            </a:pPr>
            <a:endParaRPr lang="en-US" sz="2400" dirty="0" smtClean="0">
              <a:latin typeface="Garamond" pitchFamily="18" charset="0"/>
            </a:endParaRPr>
          </a:p>
          <a:p>
            <a:pPr>
              <a:buNone/>
            </a:pPr>
            <a:endParaRPr lang="en-US" sz="2400" dirty="0" smtClean="0">
              <a:latin typeface="Garamond" pitchFamily="18" charset="0"/>
            </a:endParaRPr>
          </a:p>
          <a:p>
            <a:pPr>
              <a:buNone/>
            </a:pPr>
            <a:r>
              <a:rPr lang="en-US" sz="2400" dirty="0" smtClean="0">
                <a:latin typeface="Garamond" pitchFamily="18" charset="0"/>
              </a:rPr>
              <a:t>Theoretical of ACF                      Theoretical of PACF</a:t>
            </a:r>
          </a:p>
          <a:p>
            <a:pPr>
              <a:buNone/>
            </a:pPr>
            <a:endParaRPr lang="en-US" dirty="0" smtClean="0">
              <a:latin typeface="Garamond" pitchFamily="18" charset="0"/>
            </a:endParaRPr>
          </a:p>
          <a:p>
            <a:pPr>
              <a:buNone/>
            </a:pPr>
            <a:endParaRPr lang="en-US" dirty="0"/>
          </a:p>
        </p:txBody>
      </p:sp>
      <p:graphicFrame>
        <p:nvGraphicFramePr>
          <p:cNvPr id="10242" name="Object 2"/>
          <p:cNvGraphicFramePr>
            <a:graphicFrameLocks noChangeAspect="1"/>
          </p:cNvGraphicFramePr>
          <p:nvPr/>
        </p:nvGraphicFramePr>
        <p:xfrm>
          <a:off x="2819400" y="1981200"/>
          <a:ext cx="3286125" cy="514350"/>
        </p:xfrm>
        <a:graphic>
          <a:graphicData uri="http://schemas.openxmlformats.org/presentationml/2006/ole">
            <p:oleObj spid="_x0000_s200706" name="Equation" r:id="rId3" imgW="1460160" imgH="228600" progId="Equation.3">
              <p:embed/>
            </p:oleObj>
          </a:graphicData>
        </a:graphic>
      </p:graphicFrame>
      <p:graphicFrame>
        <p:nvGraphicFramePr>
          <p:cNvPr id="10244" name="Object 4"/>
          <p:cNvGraphicFramePr>
            <a:graphicFrameLocks noChangeAspect="1"/>
          </p:cNvGraphicFramePr>
          <p:nvPr/>
        </p:nvGraphicFramePr>
        <p:xfrm>
          <a:off x="2514600" y="2971800"/>
          <a:ext cx="3633787" cy="428625"/>
        </p:xfrm>
        <a:graphic>
          <a:graphicData uri="http://schemas.openxmlformats.org/presentationml/2006/ole">
            <p:oleObj spid="_x0000_s200707" name="Equation" r:id="rId4" imgW="1828800" imgH="215640" progId="Equation.3">
              <p:embed/>
            </p:oleObj>
          </a:graphicData>
        </a:graphic>
      </p:graphicFrame>
      <p:graphicFrame>
        <p:nvGraphicFramePr>
          <p:cNvPr id="10245" name="Object 5"/>
          <p:cNvGraphicFramePr>
            <a:graphicFrameLocks noChangeAspect="1"/>
          </p:cNvGraphicFramePr>
          <p:nvPr/>
        </p:nvGraphicFramePr>
        <p:xfrm>
          <a:off x="380999" y="4419600"/>
          <a:ext cx="3634845" cy="1219200"/>
        </p:xfrm>
        <a:graphic>
          <a:graphicData uri="http://schemas.openxmlformats.org/presentationml/2006/ole">
            <p:oleObj spid="_x0000_s200708" name="Equation" r:id="rId5" imgW="2044440" imgH="685800" progId="Equation.3">
              <p:embed/>
            </p:oleObj>
          </a:graphicData>
        </a:graphic>
      </p:graphicFrame>
      <p:graphicFrame>
        <p:nvGraphicFramePr>
          <p:cNvPr id="12293" name="Object 5"/>
          <p:cNvGraphicFramePr>
            <a:graphicFrameLocks noChangeAspect="1"/>
          </p:cNvGraphicFramePr>
          <p:nvPr/>
        </p:nvGraphicFramePr>
        <p:xfrm>
          <a:off x="4572000" y="4495800"/>
          <a:ext cx="2792467" cy="1314450"/>
        </p:xfrm>
        <a:graphic>
          <a:graphicData uri="http://schemas.openxmlformats.org/presentationml/2006/ole">
            <p:oleObj spid="_x0000_s200709" name="Equation" r:id="rId6" imgW="1511280" imgH="711000" progId="Equation.3">
              <p:embed/>
            </p:oleObj>
          </a:graphicData>
        </a:graphic>
      </p:graphicFrame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858000" y="5867400"/>
            <a:ext cx="2133600" cy="365125"/>
          </a:xfrm>
        </p:spPr>
        <p:txBody>
          <a:bodyPr/>
          <a:lstStyle/>
          <a:p>
            <a:pPr>
              <a:defRPr/>
            </a:pPr>
            <a:fld id="{C21B6E7B-64D6-4E98-9E09-9FB0A1222F75}" type="slidenum">
              <a:rPr lang="en-MY" smtClean="0">
                <a:solidFill>
                  <a:schemeClr val="accent2">
                    <a:lumMod val="75000"/>
                  </a:schemeClr>
                </a:solidFill>
              </a:rPr>
              <a:pPr>
                <a:defRPr/>
              </a:pPr>
              <a:t>14</a:t>
            </a:fld>
            <a:endParaRPr lang="en-MY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503238"/>
          </a:xfrm>
        </p:spPr>
        <p:txBody>
          <a:bodyPr>
            <a:noAutofit/>
          </a:bodyPr>
          <a:lstStyle/>
          <a:p>
            <a:r>
              <a:rPr lang="en-US" sz="32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Theoretical of ACF and PACF for </a:t>
            </a:r>
            <a:r>
              <a:rPr lang="en-US" sz="32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AR(2</a:t>
            </a:r>
            <a:r>
              <a:rPr lang="en-US" sz="32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endParaRPr lang="en-US" sz="3200" b="1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034" name="Rectangle 1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6389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6" name="Picture 4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876800" y="2133600"/>
            <a:ext cx="1348740" cy="228600"/>
          </a:xfrm>
          <a:prstGeom prst="rect">
            <a:avLst/>
          </a:prstGeom>
          <a:noFill/>
        </p:spPr>
      </p:pic>
      <p:sp>
        <p:nvSpPr>
          <p:cNvPr id="16391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843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843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8440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8442" name="Rectangle 1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8443" name="Rectangle 11"/>
          <p:cNvSpPr>
            <a:spLocks noChangeArrowheads="1"/>
          </p:cNvSpPr>
          <p:nvPr/>
        </p:nvSpPr>
        <p:spPr bwMode="auto">
          <a:xfrm>
            <a:off x="0" y="6477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8446" name="Rectangle 1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8447" name="Rectangle 15"/>
          <p:cNvSpPr>
            <a:spLocks noChangeArrowheads="1"/>
          </p:cNvSpPr>
          <p:nvPr/>
        </p:nvSpPr>
        <p:spPr bwMode="auto">
          <a:xfrm>
            <a:off x="0" y="6477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8449" name="Rectangle 1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8450" name="Rectangle 18"/>
          <p:cNvSpPr>
            <a:spLocks noChangeArrowheads="1"/>
          </p:cNvSpPr>
          <p:nvPr/>
        </p:nvSpPr>
        <p:spPr bwMode="auto">
          <a:xfrm>
            <a:off x="0" y="6477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8452" name="Picture 2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90600" y="4191000"/>
            <a:ext cx="7258050" cy="199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8445" name="Picture 13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362200" y="4343400"/>
            <a:ext cx="1219200" cy="190500"/>
          </a:xfrm>
          <a:prstGeom prst="rect">
            <a:avLst/>
          </a:prstGeom>
          <a:noFill/>
        </p:spPr>
      </p:pic>
      <p:pic>
        <p:nvPicPr>
          <p:cNvPr id="37" name="Picture 13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638800" y="4343400"/>
            <a:ext cx="1219200" cy="190500"/>
          </a:xfrm>
          <a:prstGeom prst="rect">
            <a:avLst/>
          </a:prstGeom>
          <a:noFill/>
        </p:spPr>
      </p:pic>
      <p:pic>
        <p:nvPicPr>
          <p:cNvPr id="38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990600" y="1752600"/>
            <a:ext cx="7305675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8441" name="Picture 9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133600" y="1905000"/>
            <a:ext cx="1219200" cy="190500"/>
          </a:xfrm>
          <a:prstGeom prst="rect">
            <a:avLst/>
          </a:prstGeom>
          <a:noFill/>
        </p:spPr>
      </p:pic>
      <p:pic>
        <p:nvPicPr>
          <p:cNvPr id="39" name="Picture 9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791200" y="1905000"/>
            <a:ext cx="1219200" cy="190500"/>
          </a:xfrm>
          <a:prstGeom prst="rect">
            <a:avLst/>
          </a:prstGeom>
          <a:noFill/>
        </p:spPr>
      </p:pic>
      <p:sp>
        <p:nvSpPr>
          <p:cNvPr id="24" name="Slide Number Placeholder 23"/>
          <p:cNvSpPr>
            <a:spLocks noGrp="1"/>
          </p:cNvSpPr>
          <p:nvPr>
            <p:ph type="sldNum" sz="quarter" idx="12"/>
          </p:nvPr>
        </p:nvSpPr>
        <p:spPr>
          <a:xfrm>
            <a:off x="6781800" y="5867400"/>
            <a:ext cx="2133600" cy="365125"/>
          </a:xfrm>
        </p:spPr>
        <p:txBody>
          <a:bodyPr/>
          <a:lstStyle/>
          <a:p>
            <a:pPr>
              <a:defRPr/>
            </a:pPr>
            <a:fld id="{C21B6E7B-64D6-4E98-9E09-9FB0A1222F75}" type="slidenum">
              <a:rPr lang="en-MY" smtClean="0">
                <a:solidFill>
                  <a:schemeClr val="accent2">
                    <a:lumMod val="75000"/>
                  </a:schemeClr>
                </a:solidFill>
              </a:rPr>
              <a:pPr>
                <a:defRPr/>
              </a:pPr>
              <a:t>15</a:t>
            </a:fld>
            <a:endParaRPr lang="en-MY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143000"/>
          </a:xfrm>
        </p:spPr>
        <p:txBody>
          <a:bodyPr>
            <a:noAutofit/>
          </a:bodyPr>
          <a:lstStyle/>
          <a:p>
            <a:r>
              <a:rPr lang="en-US" sz="32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Theoretical of ACF and PACF for </a:t>
            </a:r>
            <a:r>
              <a:rPr lang="en-US" sz="32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AR(2</a:t>
            </a:r>
            <a:r>
              <a:rPr lang="en-US" sz="32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endParaRPr lang="en-US" sz="3200" b="1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034" name="Rectangle 1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6389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6391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843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843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8440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8442" name="Rectangle 1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8443" name="Rectangle 11"/>
          <p:cNvSpPr>
            <a:spLocks noChangeArrowheads="1"/>
          </p:cNvSpPr>
          <p:nvPr/>
        </p:nvSpPr>
        <p:spPr bwMode="auto">
          <a:xfrm>
            <a:off x="0" y="6477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8446" name="Rectangle 1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8447" name="Rectangle 15"/>
          <p:cNvSpPr>
            <a:spLocks noChangeArrowheads="1"/>
          </p:cNvSpPr>
          <p:nvPr/>
        </p:nvSpPr>
        <p:spPr bwMode="auto">
          <a:xfrm>
            <a:off x="0" y="6477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8449" name="Rectangle 1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8450" name="Rectangle 18"/>
          <p:cNvSpPr>
            <a:spLocks noChangeArrowheads="1"/>
          </p:cNvSpPr>
          <p:nvPr/>
        </p:nvSpPr>
        <p:spPr bwMode="auto">
          <a:xfrm>
            <a:off x="0" y="6477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14400" y="1828800"/>
            <a:ext cx="7286625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9460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9459" name="Picture 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057400" y="1981200"/>
            <a:ext cx="1219200" cy="190500"/>
          </a:xfrm>
          <a:prstGeom prst="rect">
            <a:avLst/>
          </a:prstGeom>
          <a:noFill/>
        </p:spPr>
      </p:pic>
      <p:sp>
        <p:nvSpPr>
          <p:cNvPr id="19461" name="Rectangle 5"/>
          <p:cNvSpPr>
            <a:spLocks noChangeArrowheads="1"/>
          </p:cNvSpPr>
          <p:nvPr/>
        </p:nvSpPr>
        <p:spPr bwMode="auto">
          <a:xfrm>
            <a:off x="0" y="6477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9462" name="Picture 6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715000" y="2057400"/>
            <a:ext cx="1219200" cy="190500"/>
          </a:xfrm>
          <a:prstGeom prst="rect">
            <a:avLst/>
          </a:prstGeom>
          <a:noFill/>
        </p:spPr>
      </p:pic>
      <p:sp>
        <p:nvSpPr>
          <p:cNvPr id="19464" name="Rectangle 8"/>
          <p:cNvSpPr>
            <a:spLocks noChangeArrowheads="1"/>
          </p:cNvSpPr>
          <p:nvPr/>
        </p:nvSpPr>
        <p:spPr bwMode="auto">
          <a:xfrm>
            <a:off x="0" y="6477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9465" name="Picture 9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14400" y="4038600"/>
            <a:ext cx="7248525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9466" name="Picture 10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752600" y="4267200"/>
            <a:ext cx="1219200" cy="190500"/>
          </a:xfrm>
          <a:prstGeom prst="rect">
            <a:avLst/>
          </a:prstGeom>
          <a:noFill/>
        </p:spPr>
      </p:pic>
      <p:sp>
        <p:nvSpPr>
          <p:cNvPr id="19468" name="Rectangle 12"/>
          <p:cNvSpPr>
            <a:spLocks noChangeArrowheads="1"/>
          </p:cNvSpPr>
          <p:nvPr/>
        </p:nvSpPr>
        <p:spPr bwMode="auto">
          <a:xfrm>
            <a:off x="0" y="6477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9469" name="Picture 13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715000" y="4267200"/>
            <a:ext cx="1219200" cy="190500"/>
          </a:xfrm>
          <a:prstGeom prst="rect">
            <a:avLst/>
          </a:prstGeom>
          <a:noFill/>
        </p:spPr>
      </p:pic>
      <p:sp>
        <p:nvSpPr>
          <p:cNvPr id="19471" name="Rectangle 15"/>
          <p:cNvSpPr>
            <a:spLocks noChangeArrowheads="1"/>
          </p:cNvSpPr>
          <p:nvPr/>
        </p:nvSpPr>
        <p:spPr bwMode="auto">
          <a:xfrm>
            <a:off x="0" y="6477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Slide Number Placeholder 27"/>
          <p:cNvSpPr>
            <a:spLocks noGrp="1"/>
          </p:cNvSpPr>
          <p:nvPr>
            <p:ph type="sldNum" sz="quarter" idx="12"/>
          </p:nvPr>
        </p:nvSpPr>
        <p:spPr>
          <a:xfrm>
            <a:off x="6705600" y="5791200"/>
            <a:ext cx="2133600" cy="365125"/>
          </a:xfrm>
        </p:spPr>
        <p:txBody>
          <a:bodyPr/>
          <a:lstStyle/>
          <a:p>
            <a:pPr>
              <a:defRPr/>
            </a:pPr>
            <a:fld id="{C21B6E7B-64D6-4E98-9E09-9FB0A1222F75}" type="slidenum">
              <a:rPr lang="en-MY" smtClean="0">
                <a:solidFill>
                  <a:schemeClr val="accent2">
                    <a:lumMod val="75000"/>
                  </a:schemeClr>
                </a:solidFill>
              </a:rPr>
              <a:pPr>
                <a:defRPr/>
              </a:pPr>
              <a:t>16</a:t>
            </a:fld>
            <a:endParaRPr lang="en-MY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457200"/>
            <a:ext cx="8077200" cy="1020762"/>
          </a:xfrm>
        </p:spPr>
        <p:txBody>
          <a:bodyPr/>
          <a:lstStyle/>
          <a:p>
            <a:r>
              <a:rPr lang="en-US" sz="3200" b="1" dirty="0" smtClean="0">
                <a:solidFill>
                  <a:schemeClr val="accent2">
                    <a:lumMod val="75000"/>
                  </a:schemeClr>
                </a:solidFill>
                <a:latin typeface="Garamond" pitchFamily="18" charset="0"/>
              </a:rPr>
              <a:t>Sample ACF and PACF for AR(2) </a:t>
            </a:r>
            <a:br>
              <a:rPr lang="en-US" sz="3200" b="1" dirty="0" smtClean="0">
                <a:solidFill>
                  <a:schemeClr val="accent2">
                    <a:lumMod val="75000"/>
                  </a:schemeClr>
                </a:solidFill>
                <a:latin typeface="Garamond" pitchFamily="18" charset="0"/>
              </a:rPr>
            </a:br>
            <a:endParaRPr lang="en-US" sz="3200" b="1" dirty="0">
              <a:solidFill>
                <a:schemeClr val="accent2">
                  <a:lumMod val="75000"/>
                </a:schemeClr>
              </a:solidFill>
              <a:latin typeface="Garamond" pitchFamily="18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0" y="1143000"/>
            <a:ext cx="3752850" cy="281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5800" y="1143000"/>
            <a:ext cx="3752850" cy="281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85800" y="3810000"/>
            <a:ext cx="3752850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572000" y="3886200"/>
            <a:ext cx="3752850" cy="259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781800" y="5867400"/>
            <a:ext cx="2133600" cy="365125"/>
          </a:xfrm>
        </p:spPr>
        <p:txBody>
          <a:bodyPr/>
          <a:lstStyle/>
          <a:p>
            <a:pPr>
              <a:defRPr/>
            </a:pPr>
            <a:fld id="{C21B6E7B-64D6-4E98-9E09-9FB0A1222F75}" type="slidenum">
              <a:rPr lang="en-MY" smtClean="0">
                <a:solidFill>
                  <a:schemeClr val="accent2">
                    <a:lumMod val="75000"/>
                  </a:schemeClr>
                </a:solidFill>
              </a:rPr>
              <a:pPr>
                <a:defRPr/>
              </a:pPr>
              <a:t>17</a:t>
            </a:fld>
            <a:endParaRPr lang="en-MY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00600" y="3962400"/>
            <a:ext cx="3886200" cy="259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457200"/>
            <a:ext cx="7696200" cy="1143000"/>
          </a:xfrm>
        </p:spPr>
        <p:txBody>
          <a:bodyPr/>
          <a:lstStyle/>
          <a:p>
            <a:r>
              <a:rPr lang="en-US" sz="3200" b="1" dirty="0" smtClean="0">
                <a:solidFill>
                  <a:schemeClr val="accent2">
                    <a:lumMod val="75000"/>
                  </a:schemeClr>
                </a:solidFill>
                <a:latin typeface="Garamond" pitchFamily="18" charset="0"/>
              </a:rPr>
              <a:t>Sample ACF and PACF for AR(2) </a:t>
            </a:r>
            <a:br>
              <a:rPr lang="en-US" sz="3200" b="1" dirty="0" smtClean="0">
                <a:solidFill>
                  <a:schemeClr val="accent2">
                    <a:lumMod val="75000"/>
                  </a:schemeClr>
                </a:solidFill>
                <a:latin typeface="Garamond" pitchFamily="18" charset="0"/>
              </a:rPr>
            </a:br>
            <a:endParaRPr lang="en-US" sz="3200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5800" y="1371601"/>
            <a:ext cx="3752850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800600" y="1295400"/>
            <a:ext cx="3752850" cy="27431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85800" y="4038600"/>
            <a:ext cx="3752850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781800" y="5867400"/>
            <a:ext cx="2133600" cy="365125"/>
          </a:xfrm>
        </p:spPr>
        <p:txBody>
          <a:bodyPr/>
          <a:lstStyle/>
          <a:p>
            <a:pPr>
              <a:defRPr/>
            </a:pPr>
            <a:fld id="{C21B6E7B-64D6-4E98-9E09-9FB0A1222F75}" type="slidenum">
              <a:rPr lang="en-MY" smtClean="0">
                <a:solidFill>
                  <a:schemeClr val="accent2">
                    <a:lumMod val="75000"/>
                  </a:schemeClr>
                </a:solidFill>
              </a:rPr>
              <a:pPr>
                <a:defRPr/>
              </a:pPr>
              <a:t>18</a:t>
            </a:fld>
            <a:endParaRPr lang="en-MY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8200"/>
            <a:ext cx="8229600" cy="579438"/>
          </a:xfrm>
        </p:spPr>
        <p:txBody>
          <a:bodyPr>
            <a:noAutofit/>
          </a:bodyPr>
          <a:lstStyle/>
          <a:p>
            <a:r>
              <a:rPr lang="en-US" sz="32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Theoretically of ACF and PACF for </a:t>
            </a:r>
            <a:r>
              <a:rPr lang="en-US" sz="32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ARMA(1,1</a:t>
            </a:r>
            <a:r>
              <a:rPr lang="en-US" sz="32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en-US" sz="3200" b="1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229600" cy="4830763"/>
          </a:xfrm>
        </p:spPr>
        <p:txBody>
          <a:bodyPr/>
          <a:lstStyle/>
          <a:p>
            <a:pPr marL="0" indent="0">
              <a:buNone/>
            </a:pPr>
            <a:r>
              <a:rPr lang="en-US" sz="2800" dirty="0" smtClean="0">
                <a:latin typeface="Garamond" pitchFamily="18" charset="0"/>
              </a:rPr>
              <a:t>The </a:t>
            </a:r>
            <a:r>
              <a:rPr lang="en-US" sz="2800" dirty="0" smtClean="0">
                <a:latin typeface="Garamond" pitchFamily="18" charset="0"/>
              </a:rPr>
              <a:t>Mixed </a:t>
            </a:r>
            <a:r>
              <a:rPr lang="en-US" sz="2800" dirty="0" smtClean="0">
                <a:latin typeface="Garamond" pitchFamily="18" charset="0"/>
              </a:rPr>
              <a:t>Autoregressive Moving Average Model or </a:t>
            </a:r>
            <a:r>
              <a:rPr lang="en-US" sz="2800" dirty="0" smtClean="0">
                <a:latin typeface="Garamond" pitchFamily="18" charset="0"/>
              </a:rPr>
              <a:t>ARMA(1,1</a:t>
            </a:r>
            <a:r>
              <a:rPr lang="en-US" sz="2800" dirty="0" smtClean="0">
                <a:latin typeface="Garamond" pitchFamily="18" charset="0"/>
              </a:rPr>
              <a:t>) model</a:t>
            </a:r>
          </a:p>
          <a:p>
            <a:pPr>
              <a:buNone/>
            </a:pPr>
            <a:endParaRPr lang="en-US" sz="2800" dirty="0" smtClean="0">
              <a:latin typeface="Garamond" pitchFamily="18" charset="0"/>
            </a:endParaRPr>
          </a:p>
          <a:p>
            <a:pPr>
              <a:buNone/>
            </a:pPr>
            <a:r>
              <a:rPr lang="en-US" sz="2800" dirty="0" err="1" smtClean="0">
                <a:latin typeface="Garamond" pitchFamily="18" charset="0"/>
              </a:rPr>
              <a:t>Stationarity</a:t>
            </a:r>
            <a:r>
              <a:rPr lang="en-US" sz="2800" dirty="0" smtClean="0">
                <a:latin typeface="Garamond" pitchFamily="18" charset="0"/>
              </a:rPr>
              <a:t> </a:t>
            </a:r>
            <a:r>
              <a:rPr lang="en-US" sz="2800" dirty="0" smtClean="0">
                <a:latin typeface="Garamond" pitchFamily="18" charset="0"/>
              </a:rPr>
              <a:t>and </a:t>
            </a:r>
            <a:r>
              <a:rPr lang="en-US" sz="2800" dirty="0" err="1" smtClean="0">
                <a:latin typeface="Garamond" pitchFamily="18" charset="0"/>
              </a:rPr>
              <a:t>invertibility</a:t>
            </a:r>
            <a:r>
              <a:rPr lang="en-US" sz="2800" dirty="0" smtClean="0">
                <a:latin typeface="Garamond" pitchFamily="18" charset="0"/>
              </a:rPr>
              <a:t> condition:</a:t>
            </a:r>
          </a:p>
          <a:p>
            <a:pPr>
              <a:buNone/>
            </a:pPr>
            <a:endParaRPr lang="en-US" sz="2800" dirty="0" smtClean="0">
              <a:latin typeface="Garamond" pitchFamily="18" charset="0"/>
            </a:endParaRPr>
          </a:p>
          <a:p>
            <a:pPr>
              <a:buNone/>
            </a:pPr>
            <a:r>
              <a:rPr lang="en-US" sz="2800" dirty="0" smtClean="0">
                <a:latin typeface="Garamond" pitchFamily="18" charset="0"/>
              </a:rPr>
              <a:t>Theoretical of ACF              Theoretical of PACF</a:t>
            </a:r>
          </a:p>
          <a:p>
            <a:pPr>
              <a:buNone/>
            </a:pPr>
            <a:endParaRPr lang="en-US" dirty="0">
              <a:latin typeface="Garamond" pitchFamily="18" charset="0"/>
            </a:endParaRP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3200400" y="2438400"/>
          <a:ext cx="3289300" cy="533400"/>
        </p:xfrm>
        <a:graphic>
          <a:graphicData uri="http://schemas.openxmlformats.org/presentationml/2006/ole">
            <p:oleObj spid="_x0000_s201730" name="Equation" r:id="rId3" imgW="1409400" imgH="228600" progId="Equation.3">
              <p:embed/>
            </p:oleObj>
          </a:graphicData>
        </a:graphic>
      </p:graphicFrame>
      <p:graphicFrame>
        <p:nvGraphicFramePr>
          <p:cNvPr id="9219" name="Object 3"/>
          <p:cNvGraphicFramePr>
            <a:graphicFrameLocks noChangeAspect="1"/>
          </p:cNvGraphicFramePr>
          <p:nvPr/>
        </p:nvGraphicFramePr>
        <p:xfrm>
          <a:off x="2209800" y="3581400"/>
          <a:ext cx="3346450" cy="479425"/>
        </p:xfrm>
        <a:graphic>
          <a:graphicData uri="http://schemas.openxmlformats.org/presentationml/2006/ole">
            <p:oleObj spid="_x0000_s201731" name="Equation" r:id="rId4" imgW="1511280" imgH="215640" progId="Equation.3">
              <p:embed/>
            </p:oleObj>
          </a:graphicData>
        </a:graphic>
      </p:graphicFrame>
      <p:graphicFrame>
        <p:nvGraphicFramePr>
          <p:cNvPr id="9220" name="Object 4"/>
          <p:cNvGraphicFramePr>
            <a:graphicFrameLocks noChangeAspect="1"/>
          </p:cNvGraphicFramePr>
          <p:nvPr/>
        </p:nvGraphicFramePr>
        <p:xfrm>
          <a:off x="533400" y="4648200"/>
          <a:ext cx="3359150" cy="1260635"/>
        </p:xfrm>
        <a:graphic>
          <a:graphicData uri="http://schemas.openxmlformats.org/presentationml/2006/ole">
            <p:oleObj spid="_x0000_s201732" name="Equation" r:id="rId5" imgW="1892160" imgH="711000" progId="Equation.3">
              <p:embed/>
            </p:oleObj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4419600" y="4572000"/>
            <a:ext cx="340907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accent1">
                    <a:lumMod val="75000"/>
                  </a:schemeClr>
                </a:solidFill>
                <a:latin typeface="Garamond" pitchFamily="18" charset="0"/>
              </a:rPr>
              <a:t>Dies down (according to a </a:t>
            </a:r>
          </a:p>
          <a:p>
            <a:r>
              <a:rPr lang="en-US" sz="2400" dirty="0" smtClean="0">
                <a:solidFill>
                  <a:schemeClr val="accent1">
                    <a:lumMod val="75000"/>
                  </a:schemeClr>
                </a:solidFill>
                <a:latin typeface="Garamond" pitchFamily="18" charset="0"/>
              </a:rPr>
              <a:t>mixture of damped</a:t>
            </a:r>
          </a:p>
          <a:p>
            <a:r>
              <a:rPr lang="en-US" sz="2400" dirty="0" smtClean="0">
                <a:solidFill>
                  <a:schemeClr val="accent1">
                    <a:lumMod val="75000"/>
                  </a:schemeClr>
                </a:solidFill>
                <a:latin typeface="Garamond" pitchFamily="18" charset="0"/>
              </a:rPr>
              <a:t>Exponentials and/or </a:t>
            </a:r>
          </a:p>
          <a:p>
            <a:r>
              <a:rPr lang="en-US" sz="2400" dirty="0" smtClean="0">
                <a:solidFill>
                  <a:schemeClr val="accent1">
                    <a:lumMod val="75000"/>
                  </a:schemeClr>
                </a:solidFill>
                <a:latin typeface="Garamond" pitchFamily="18" charset="0"/>
              </a:rPr>
              <a:t>damped sine waves</a:t>
            </a:r>
            <a:endParaRPr lang="en-US" sz="2400" dirty="0">
              <a:solidFill>
                <a:schemeClr val="accent1">
                  <a:lumMod val="75000"/>
                </a:schemeClr>
              </a:solidFill>
              <a:latin typeface="Garamond" pitchFamily="18" charset="0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781800" y="5867400"/>
            <a:ext cx="2133600" cy="365125"/>
          </a:xfrm>
        </p:spPr>
        <p:txBody>
          <a:bodyPr/>
          <a:lstStyle/>
          <a:p>
            <a:pPr>
              <a:defRPr/>
            </a:pPr>
            <a:fld id="{C21B6E7B-64D6-4E98-9E09-9FB0A1222F75}" type="slidenum">
              <a:rPr lang="en-MY" smtClean="0">
                <a:solidFill>
                  <a:schemeClr val="accent2">
                    <a:lumMod val="75000"/>
                  </a:schemeClr>
                </a:solidFill>
              </a:rPr>
              <a:pPr>
                <a:defRPr/>
              </a:pPr>
              <a:t>19</a:t>
            </a:fld>
            <a:endParaRPr lang="en-MY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838200"/>
            <a:ext cx="8229600" cy="884238"/>
          </a:xfrm>
        </p:spPr>
        <p:txBody>
          <a:bodyPr/>
          <a:lstStyle/>
          <a:p>
            <a:r>
              <a:rPr lang="en-MY" sz="3200" b="1" dirty="0" smtClean="0">
                <a:solidFill>
                  <a:schemeClr val="accent2">
                    <a:lumMod val="75000"/>
                  </a:schemeClr>
                </a:solidFill>
                <a:latin typeface="+mn-lt"/>
              </a:rPr>
              <a:t>Chap </a:t>
            </a:r>
            <a:r>
              <a:rPr lang="en-MY" sz="3200" b="1" dirty="0" smtClean="0">
                <a:solidFill>
                  <a:schemeClr val="accent2">
                    <a:lumMod val="75000"/>
                  </a:schemeClr>
                </a:solidFill>
                <a:latin typeface="+mn-lt"/>
              </a:rPr>
              <a:t>6: </a:t>
            </a:r>
            <a:r>
              <a:rPr lang="en-MY" sz="32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3200" b="1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dentification</a:t>
            </a:r>
            <a:r>
              <a:rPr lang="en-US" sz="32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of </a:t>
            </a:r>
            <a:r>
              <a:rPr lang="en-MY" sz="32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ARIMA models</a:t>
            </a:r>
            <a:br>
              <a:rPr lang="en-MY" sz="32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en-US" sz="2400" dirty="0" smtClean="0">
                <a:latin typeface="Garamond" pitchFamily="18" charset="0"/>
              </a:rPr>
              <a:t>Outline:</a:t>
            </a:r>
          </a:p>
          <a:p>
            <a:pPr marL="685800" indent="-334963"/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Theoretically of ACF and PACF for MA(1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685800" indent="-334963"/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Sample ACF and PACF for MA(1) </a:t>
            </a:r>
            <a:endParaRPr lang="en-US" sz="2200" dirty="0" smtClean="0">
              <a:latin typeface="Times New Roman" pitchFamily="18" charset="0"/>
              <a:cs typeface="Times New Roman" pitchFamily="18" charset="0"/>
            </a:endParaRPr>
          </a:p>
          <a:p>
            <a:pPr marL="685800" indent="-334963"/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Theoretically of ACF and PACF for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MA(2)</a:t>
            </a:r>
            <a:endParaRPr lang="en-US" sz="2200" dirty="0" smtClean="0">
              <a:latin typeface="Times New Roman" pitchFamily="18" charset="0"/>
              <a:cs typeface="Times New Roman" pitchFamily="18" charset="0"/>
            </a:endParaRPr>
          </a:p>
          <a:p>
            <a:pPr marL="685800" indent="-334963"/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Sample ACF and PACF for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MA(2) </a:t>
            </a:r>
            <a:endParaRPr lang="en-US" sz="2200" dirty="0" smtClean="0">
              <a:latin typeface="Times New Roman" pitchFamily="18" charset="0"/>
              <a:cs typeface="Times New Roman" pitchFamily="18" charset="0"/>
            </a:endParaRPr>
          </a:p>
          <a:p>
            <a:pPr marL="685800" indent="-334963"/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Theoretically of ACF and PACF for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AR(1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685800" indent="-334963"/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Sample ACF and PACF for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AR(1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) </a:t>
            </a:r>
          </a:p>
          <a:p>
            <a:pPr marL="685800" indent="-334963"/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Theoretically of ACF and PACF for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AR(2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685800" indent="-334963"/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Sample ACF and PACF for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AR(2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) </a:t>
            </a:r>
            <a:endParaRPr lang="en-US" sz="2200" dirty="0" smtClean="0">
              <a:latin typeface="Times New Roman" pitchFamily="18" charset="0"/>
              <a:cs typeface="Times New Roman" pitchFamily="18" charset="0"/>
            </a:endParaRPr>
          </a:p>
          <a:p>
            <a:pPr marL="685800" indent="-334963"/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Theoretically of ACF and PACF for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ARMA(1,1)</a:t>
            </a:r>
            <a:endParaRPr lang="en-US" sz="2200" dirty="0" smtClean="0">
              <a:latin typeface="Times New Roman" pitchFamily="18" charset="0"/>
              <a:cs typeface="Times New Roman" pitchFamily="18" charset="0"/>
            </a:endParaRPr>
          </a:p>
          <a:p>
            <a:pPr marL="685800" indent="-334963"/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Sample ACF and PACF for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ARMA(1,1) </a:t>
            </a:r>
            <a:endParaRPr lang="en-US" sz="2200" dirty="0" smtClean="0">
              <a:latin typeface="Times New Roman" pitchFamily="18" charset="0"/>
              <a:cs typeface="Times New Roman" pitchFamily="18" charset="0"/>
            </a:endParaRPr>
          </a:p>
          <a:p>
            <a:pPr marL="685800" indent="-334963"/>
            <a:endParaRPr lang="en-US" sz="2400" b="1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685800" indent="-334963"/>
            <a:endParaRPr lang="en-US" sz="2400" b="1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685800" indent="-334963"/>
            <a:endParaRPr lang="en-US" altLang="zh-TW" sz="2400" b="1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ea typeface="新細明體" pitchFamily="18" charset="-120"/>
              <a:cs typeface="Times New Roman" pitchFamily="18" charset="0"/>
            </a:endParaRPr>
          </a:p>
          <a:p>
            <a:pPr marL="685800" indent="-334963"/>
            <a:endParaRPr lang="en-US" sz="2400" b="1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685800" indent="-334963"/>
            <a:endParaRPr lang="en-US" sz="2400" dirty="0">
              <a:latin typeface="Garamond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781800" y="5791200"/>
            <a:ext cx="2133600" cy="365125"/>
          </a:xfrm>
        </p:spPr>
        <p:txBody>
          <a:bodyPr/>
          <a:lstStyle/>
          <a:p>
            <a:pPr>
              <a:defRPr/>
            </a:pPr>
            <a:fld id="{C21B6E7B-64D6-4E98-9E09-9FB0A1222F75}" type="slidenum">
              <a:rPr lang="en-MY" smtClean="0">
                <a:solidFill>
                  <a:schemeClr val="accent2">
                    <a:lumMod val="75000"/>
                  </a:schemeClr>
                </a:solidFill>
              </a:rPr>
              <a:pPr>
                <a:defRPr/>
              </a:pPr>
              <a:t>2</a:t>
            </a:fld>
            <a:endParaRPr lang="en-MY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990600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Theoretical of ACF and PACF for </a:t>
            </a:r>
            <a:r>
              <a:rPr lang="en-US" sz="32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ARMA(1,1</a:t>
            </a:r>
            <a:r>
              <a:rPr lang="en-US" sz="32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endParaRPr lang="en-US" sz="3200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253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14400" y="1676400"/>
            <a:ext cx="7334250" cy="2190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253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90600" y="3962400"/>
            <a:ext cx="7219950" cy="2219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2533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2534" name="Rectangle 6"/>
          <p:cNvSpPr>
            <a:spLocks noChangeArrowheads="1"/>
          </p:cNvSpPr>
          <p:nvPr/>
        </p:nvSpPr>
        <p:spPr bwMode="auto">
          <a:xfrm>
            <a:off x="0" y="6477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536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2537" name="Rectangle 9"/>
          <p:cNvSpPr>
            <a:spLocks noChangeArrowheads="1"/>
          </p:cNvSpPr>
          <p:nvPr/>
        </p:nvSpPr>
        <p:spPr bwMode="auto">
          <a:xfrm>
            <a:off x="0" y="6477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539" name="Rectangle 1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2540" name="Rectangle 12"/>
          <p:cNvSpPr>
            <a:spLocks noChangeArrowheads="1"/>
          </p:cNvSpPr>
          <p:nvPr/>
        </p:nvSpPr>
        <p:spPr bwMode="auto">
          <a:xfrm>
            <a:off x="0" y="6477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542" name="Rectangle 1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2543" name="Rectangle 15"/>
          <p:cNvSpPr>
            <a:spLocks noChangeArrowheads="1"/>
          </p:cNvSpPr>
          <p:nvPr/>
        </p:nvSpPr>
        <p:spPr bwMode="auto">
          <a:xfrm>
            <a:off x="0" y="6477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545" name="Rectangle 1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2546" name="Rectangle 18"/>
          <p:cNvSpPr>
            <a:spLocks noChangeArrowheads="1"/>
          </p:cNvSpPr>
          <p:nvPr/>
        </p:nvSpPr>
        <p:spPr bwMode="auto">
          <a:xfrm>
            <a:off x="0" y="6477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548" name="Rectangle 2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2549" name="Rectangle 21"/>
          <p:cNvSpPr>
            <a:spLocks noChangeArrowheads="1"/>
          </p:cNvSpPr>
          <p:nvPr/>
        </p:nvSpPr>
        <p:spPr bwMode="auto">
          <a:xfrm>
            <a:off x="0" y="6477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551" name="Rectangle 2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22550" name="Picture 22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057400" y="4114800"/>
            <a:ext cx="1228725" cy="190500"/>
          </a:xfrm>
          <a:prstGeom prst="rect">
            <a:avLst/>
          </a:prstGeom>
          <a:noFill/>
        </p:spPr>
      </p:pic>
      <p:sp>
        <p:nvSpPr>
          <p:cNvPr id="22552" name="Rectangle 24"/>
          <p:cNvSpPr>
            <a:spLocks noChangeArrowheads="1"/>
          </p:cNvSpPr>
          <p:nvPr/>
        </p:nvSpPr>
        <p:spPr bwMode="auto">
          <a:xfrm>
            <a:off x="0" y="6477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554" name="Rectangle 2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22553" name="Picture 25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562600" y="4191000"/>
            <a:ext cx="1228725" cy="190500"/>
          </a:xfrm>
          <a:prstGeom prst="rect">
            <a:avLst/>
          </a:prstGeom>
          <a:noFill/>
        </p:spPr>
      </p:pic>
      <p:sp>
        <p:nvSpPr>
          <p:cNvPr id="22555" name="Rectangle 27"/>
          <p:cNvSpPr>
            <a:spLocks noChangeArrowheads="1"/>
          </p:cNvSpPr>
          <p:nvPr/>
        </p:nvSpPr>
        <p:spPr bwMode="auto">
          <a:xfrm>
            <a:off x="0" y="6477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557" name="Rectangle 2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22556" name="Picture 28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981200" y="1905000"/>
            <a:ext cx="1228725" cy="190500"/>
          </a:xfrm>
          <a:prstGeom prst="rect">
            <a:avLst/>
          </a:prstGeom>
          <a:noFill/>
        </p:spPr>
      </p:pic>
      <p:sp>
        <p:nvSpPr>
          <p:cNvPr id="22558" name="Rectangle 30"/>
          <p:cNvSpPr>
            <a:spLocks noChangeArrowheads="1"/>
          </p:cNvSpPr>
          <p:nvPr/>
        </p:nvSpPr>
        <p:spPr bwMode="auto">
          <a:xfrm>
            <a:off x="0" y="6477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560" name="Rectangle 3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22559" name="Picture 31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410200" y="1905000"/>
            <a:ext cx="1228725" cy="190500"/>
          </a:xfrm>
          <a:prstGeom prst="rect">
            <a:avLst/>
          </a:prstGeom>
          <a:noFill/>
        </p:spPr>
      </p:pic>
      <p:sp>
        <p:nvSpPr>
          <p:cNvPr id="22561" name="Rectangle 33"/>
          <p:cNvSpPr>
            <a:spLocks noChangeArrowheads="1"/>
          </p:cNvSpPr>
          <p:nvPr/>
        </p:nvSpPr>
        <p:spPr bwMode="auto">
          <a:xfrm>
            <a:off x="0" y="6477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6858000" y="5867400"/>
            <a:ext cx="2133600" cy="365125"/>
          </a:xfrm>
        </p:spPr>
        <p:txBody>
          <a:bodyPr/>
          <a:lstStyle/>
          <a:p>
            <a:pPr>
              <a:defRPr/>
            </a:pPr>
            <a:fld id="{C21B6E7B-64D6-4E98-9E09-9FB0A1222F75}" type="slidenum">
              <a:rPr lang="en-MY" smtClean="0">
                <a:solidFill>
                  <a:schemeClr val="accent2">
                    <a:lumMod val="75000"/>
                  </a:schemeClr>
                </a:solidFill>
              </a:rPr>
              <a:pPr>
                <a:defRPr/>
              </a:pPr>
              <a:t>20</a:t>
            </a:fld>
            <a:endParaRPr lang="en-MY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Theoretical of ACF and PACF for </a:t>
            </a:r>
            <a:r>
              <a:rPr lang="en-US" sz="32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ARMA(1,1</a:t>
            </a:r>
            <a:r>
              <a:rPr lang="en-US" sz="32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endParaRPr lang="en-US" sz="3200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533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2534" name="Rectangle 6"/>
          <p:cNvSpPr>
            <a:spLocks noChangeArrowheads="1"/>
          </p:cNvSpPr>
          <p:nvPr/>
        </p:nvSpPr>
        <p:spPr bwMode="auto">
          <a:xfrm>
            <a:off x="0" y="6477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536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2537" name="Rectangle 9"/>
          <p:cNvSpPr>
            <a:spLocks noChangeArrowheads="1"/>
          </p:cNvSpPr>
          <p:nvPr/>
        </p:nvSpPr>
        <p:spPr bwMode="auto">
          <a:xfrm>
            <a:off x="0" y="6477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539" name="Rectangle 1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2540" name="Rectangle 12"/>
          <p:cNvSpPr>
            <a:spLocks noChangeArrowheads="1"/>
          </p:cNvSpPr>
          <p:nvPr/>
        </p:nvSpPr>
        <p:spPr bwMode="auto">
          <a:xfrm>
            <a:off x="0" y="6477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542" name="Rectangle 1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2543" name="Rectangle 15"/>
          <p:cNvSpPr>
            <a:spLocks noChangeArrowheads="1"/>
          </p:cNvSpPr>
          <p:nvPr/>
        </p:nvSpPr>
        <p:spPr bwMode="auto">
          <a:xfrm>
            <a:off x="0" y="6477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2355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14400" y="1752600"/>
            <a:ext cx="7334250" cy="2143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355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8200" y="3810000"/>
            <a:ext cx="7362825" cy="2247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3557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23556" name="Picture 4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057400" y="1981200"/>
            <a:ext cx="561975" cy="190500"/>
          </a:xfrm>
          <a:prstGeom prst="rect">
            <a:avLst/>
          </a:prstGeom>
          <a:noFill/>
        </p:spPr>
      </p:pic>
      <p:sp>
        <p:nvSpPr>
          <p:cNvPr id="23558" name="Rectangle 6"/>
          <p:cNvSpPr>
            <a:spLocks noChangeArrowheads="1"/>
          </p:cNvSpPr>
          <p:nvPr/>
        </p:nvSpPr>
        <p:spPr bwMode="auto">
          <a:xfrm>
            <a:off x="0" y="6477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560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23559" name="Picture 7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715000" y="1905000"/>
            <a:ext cx="561975" cy="190500"/>
          </a:xfrm>
          <a:prstGeom prst="rect">
            <a:avLst/>
          </a:prstGeom>
          <a:noFill/>
        </p:spPr>
      </p:pic>
      <p:sp>
        <p:nvSpPr>
          <p:cNvPr id="23561" name="Rectangle 9"/>
          <p:cNvSpPr>
            <a:spLocks noChangeArrowheads="1"/>
          </p:cNvSpPr>
          <p:nvPr/>
        </p:nvSpPr>
        <p:spPr bwMode="auto">
          <a:xfrm>
            <a:off x="0" y="6477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563" name="Rectangle 1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23562" name="Picture 10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133600" y="4114800"/>
            <a:ext cx="561975" cy="190500"/>
          </a:xfrm>
          <a:prstGeom prst="rect">
            <a:avLst/>
          </a:prstGeom>
          <a:noFill/>
        </p:spPr>
      </p:pic>
      <p:sp>
        <p:nvSpPr>
          <p:cNvPr id="23564" name="Rectangle 12"/>
          <p:cNvSpPr>
            <a:spLocks noChangeArrowheads="1"/>
          </p:cNvSpPr>
          <p:nvPr/>
        </p:nvSpPr>
        <p:spPr bwMode="auto">
          <a:xfrm>
            <a:off x="0" y="6477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566" name="Rectangle 1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23565" name="Picture 13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791200" y="4114800"/>
            <a:ext cx="561975" cy="190500"/>
          </a:xfrm>
          <a:prstGeom prst="rect">
            <a:avLst/>
          </a:prstGeom>
          <a:noFill/>
        </p:spPr>
      </p:pic>
      <p:sp>
        <p:nvSpPr>
          <p:cNvPr id="23567" name="Rectangle 15"/>
          <p:cNvSpPr>
            <a:spLocks noChangeArrowheads="1"/>
          </p:cNvSpPr>
          <p:nvPr/>
        </p:nvSpPr>
        <p:spPr bwMode="auto">
          <a:xfrm>
            <a:off x="0" y="6477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Slide Number Placeholder 24"/>
          <p:cNvSpPr>
            <a:spLocks noGrp="1"/>
          </p:cNvSpPr>
          <p:nvPr>
            <p:ph type="sldNum" sz="quarter" idx="12"/>
          </p:nvPr>
        </p:nvSpPr>
        <p:spPr>
          <a:xfrm>
            <a:off x="6781800" y="5867400"/>
            <a:ext cx="2133600" cy="365125"/>
          </a:xfrm>
        </p:spPr>
        <p:txBody>
          <a:bodyPr/>
          <a:lstStyle/>
          <a:p>
            <a:pPr>
              <a:defRPr/>
            </a:pPr>
            <a:fld id="{C21B6E7B-64D6-4E98-9E09-9FB0A1222F75}" type="slidenum">
              <a:rPr lang="en-MY" smtClean="0">
                <a:solidFill>
                  <a:schemeClr val="accent2">
                    <a:lumMod val="75000"/>
                  </a:schemeClr>
                </a:solidFill>
              </a:rPr>
              <a:pPr>
                <a:defRPr/>
              </a:pPr>
              <a:t>21</a:t>
            </a:fld>
            <a:endParaRPr lang="en-MY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1143000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Theoretical of ACF and PACF for </a:t>
            </a:r>
            <a:r>
              <a:rPr lang="en-US" sz="32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ARMA(1,1</a:t>
            </a:r>
            <a:r>
              <a:rPr lang="en-US" sz="32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endParaRPr lang="en-US" sz="3200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533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2534" name="Rectangle 6"/>
          <p:cNvSpPr>
            <a:spLocks noChangeArrowheads="1"/>
          </p:cNvSpPr>
          <p:nvPr/>
        </p:nvSpPr>
        <p:spPr bwMode="auto">
          <a:xfrm>
            <a:off x="0" y="6477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536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2537" name="Rectangle 9"/>
          <p:cNvSpPr>
            <a:spLocks noChangeArrowheads="1"/>
          </p:cNvSpPr>
          <p:nvPr/>
        </p:nvSpPr>
        <p:spPr bwMode="auto">
          <a:xfrm>
            <a:off x="0" y="6477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539" name="Rectangle 1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2540" name="Rectangle 12"/>
          <p:cNvSpPr>
            <a:spLocks noChangeArrowheads="1"/>
          </p:cNvSpPr>
          <p:nvPr/>
        </p:nvSpPr>
        <p:spPr bwMode="auto">
          <a:xfrm>
            <a:off x="0" y="6477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542" name="Rectangle 1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2543" name="Rectangle 15"/>
          <p:cNvSpPr>
            <a:spLocks noChangeArrowheads="1"/>
          </p:cNvSpPr>
          <p:nvPr/>
        </p:nvSpPr>
        <p:spPr bwMode="auto">
          <a:xfrm>
            <a:off x="0" y="6477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557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3558" name="Rectangle 6"/>
          <p:cNvSpPr>
            <a:spLocks noChangeArrowheads="1"/>
          </p:cNvSpPr>
          <p:nvPr/>
        </p:nvSpPr>
        <p:spPr bwMode="auto">
          <a:xfrm>
            <a:off x="0" y="6477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560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3561" name="Rectangle 9"/>
          <p:cNvSpPr>
            <a:spLocks noChangeArrowheads="1"/>
          </p:cNvSpPr>
          <p:nvPr/>
        </p:nvSpPr>
        <p:spPr bwMode="auto">
          <a:xfrm>
            <a:off x="0" y="6477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563" name="Rectangle 1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3564" name="Rectangle 12"/>
          <p:cNvSpPr>
            <a:spLocks noChangeArrowheads="1"/>
          </p:cNvSpPr>
          <p:nvPr/>
        </p:nvSpPr>
        <p:spPr bwMode="auto">
          <a:xfrm>
            <a:off x="0" y="6477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566" name="Rectangle 1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3567" name="Rectangle 15"/>
          <p:cNvSpPr>
            <a:spLocks noChangeArrowheads="1"/>
          </p:cNvSpPr>
          <p:nvPr/>
        </p:nvSpPr>
        <p:spPr bwMode="auto">
          <a:xfrm>
            <a:off x="0" y="6477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2457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8200" y="3886200"/>
            <a:ext cx="7277100" cy="2162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457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14400" y="1752600"/>
            <a:ext cx="7286625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4581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24580" name="Picture 4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905000" y="1905000"/>
            <a:ext cx="1171575" cy="190500"/>
          </a:xfrm>
          <a:prstGeom prst="rect">
            <a:avLst/>
          </a:prstGeom>
          <a:noFill/>
        </p:spPr>
      </p:pic>
      <p:sp>
        <p:nvSpPr>
          <p:cNvPr id="24582" name="Rectangle 6"/>
          <p:cNvSpPr>
            <a:spLocks noChangeArrowheads="1"/>
          </p:cNvSpPr>
          <p:nvPr/>
        </p:nvSpPr>
        <p:spPr bwMode="auto">
          <a:xfrm>
            <a:off x="0" y="6477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4584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24583" name="Picture 7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486400" y="1905000"/>
            <a:ext cx="1171575" cy="190500"/>
          </a:xfrm>
          <a:prstGeom prst="rect">
            <a:avLst/>
          </a:prstGeom>
          <a:noFill/>
        </p:spPr>
      </p:pic>
      <p:sp>
        <p:nvSpPr>
          <p:cNvPr id="24585" name="Rectangle 9"/>
          <p:cNvSpPr>
            <a:spLocks noChangeArrowheads="1"/>
          </p:cNvSpPr>
          <p:nvPr/>
        </p:nvSpPr>
        <p:spPr bwMode="auto">
          <a:xfrm>
            <a:off x="0" y="6477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4587" name="Rectangle 1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24586" name="Picture 10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905000" y="4114800"/>
            <a:ext cx="1171575" cy="190500"/>
          </a:xfrm>
          <a:prstGeom prst="rect">
            <a:avLst/>
          </a:prstGeom>
          <a:noFill/>
        </p:spPr>
      </p:pic>
      <p:sp>
        <p:nvSpPr>
          <p:cNvPr id="24588" name="Rectangle 12"/>
          <p:cNvSpPr>
            <a:spLocks noChangeArrowheads="1"/>
          </p:cNvSpPr>
          <p:nvPr/>
        </p:nvSpPr>
        <p:spPr bwMode="auto">
          <a:xfrm>
            <a:off x="0" y="6477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4590" name="Rectangle 1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24589" name="Picture 13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486400" y="4191000"/>
            <a:ext cx="1171575" cy="190500"/>
          </a:xfrm>
          <a:prstGeom prst="rect">
            <a:avLst/>
          </a:prstGeom>
          <a:noFill/>
        </p:spPr>
      </p:pic>
      <p:sp>
        <p:nvSpPr>
          <p:cNvPr id="24591" name="Rectangle 15"/>
          <p:cNvSpPr>
            <a:spLocks noChangeArrowheads="1"/>
          </p:cNvSpPr>
          <p:nvPr/>
        </p:nvSpPr>
        <p:spPr bwMode="auto">
          <a:xfrm>
            <a:off x="0" y="6477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Slide Number Placeholder 32"/>
          <p:cNvSpPr>
            <a:spLocks noGrp="1"/>
          </p:cNvSpPr>
          <p:nvPr>
            <p:ph type="sldNum" sz="quarter" idx="12"/>
          </p:nvPr>
        </p:nvSpPr>
        <p:spPr>
          <a:xfrm>
            <a:off x="6781800" y="5867400"/>
            <a:ext cx="2133600" cy="365125"/>
          </a:xfrm>
        </p:spPr>
        <p:txBody>
          <a:bodyPr/>
          <a:lstStyle/>
          <a:p>
            <a:pPr>
              <a:defRPr/>
            </a:pPr>
            <a:fld id="{C21B6E7B-64D6-4E98-9E09-9FB0A1222F75}" type="slidenum">
              <a:rPr lang="en-MY" smtClean="0">
                <a:solidFill>
                  <a:schemeClr val="accent2">
                    <a:lumMod val="75000"/>
                  </a:schemeClr>
                </a:solidFill>
              </a:rPr>
              <a:pPr>
                <a:defRPr/>
              </a:pPr>
              <a:t>22</a:t>
            </a:fld>
            <a:endParaRPr lang="en-MY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>
            <a:normAutofit/>
          </a:bodyPr>
          <a:lstStyle/>
          <a:p>
            <a:r>
              <a:rPr lang="en-US" sz="32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Sample ACF and PACF for ARMA(1,1)</a:t>
            </a:r>
            <a:endParaRPr lang="en-US" sz="3200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8200" y="1143000"/>
            <a:ext cx="3752850" cy="259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0" y="1066799"/>
            <a:ext cx="3752850" cy="28194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173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572000" y="3733800"/>
            <a:ext cx="3752850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174" name="Picture 6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38200" y="3657600"/>
            <a:ext cx="3752850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781800" y="5867400"/>
            <a:ext cx="2133600" cy="365125"/>
          </a:xfrm>
        </p:spPr>
        <p:txBody>
          <a:bodyPr/>
          <a:lstStyle/>
          <a:p>
            <a:pPr>
              <a:defRPr/>
            </a:pPr>
            <a:fld id="{C21B6E7B-64D6-4E98-9E09-9FB0A1222F75}" type="slidenum">
              <a:rPr lang="en-MY" smtClean="0">
                <a:solidFill>
                  <a:schemeClr val="accent2">
                    <a:lumMod val="75000"/>
                  </a:schemeClr>
                </a:solidFill>
              </a:rPr>
              <a:pPr>
                <a:defRPr/>
              </a:pPr>
              <a:t>23</a:t>
            </a:fld>
            <a:endParaRPr lang="en-MY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Sample ACF and PACF for ARMA(1,1)</a:t>
            </a:r>
            <a:endParaRPr lang="en-US" sz="3200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8200" y="1143000"/>
            <a:ext cx="3752850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0" y="1143000"/>
            <a:ext cx="3752850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196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38200" y="3733800"/>
            <a:ext cx="3752850" cy="2667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197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572000" y="3733800"/>
            <a:ext cx="3752850" cy="275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781800" y="5867400"/>
            <a:ext cx="2133600" cy="365125"/>
          </a:xfrm>
        </p:spPr>
        <p:txBody>
          <a:bodyPr/>
          <a:lstStyle/>
          <a:p>
            <a:pPr>
              <a:defRPr/>
            </a:pPr>
            <a:fld id="{C21B6E7B-64D6-4E98-9E09-9FB0A1222F75}" type="slidenum">
              <a:rPr lang="en-MY" smtClean="0">
                <a:solidFill>
                  <a:schemeClr val="accent2">
                    <a:lumMod val="75000"/>
                  </a:schemeClr>
                </a:solidFill>
              </a:rPr>
              <a:pPr>
                <a:defRPr/>
              </a:pPr>
              <a:t>24</a:t>
            </a:fld>
            <a:endParaRPr lang="en-MY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503238"/>
          </a:xfrm>
        </p:spPr>
        <p:txBody>
          <a:bodyPr>
            <a:noAutofit/>
          </a:bodyPr>
          <a:lstStyle/>
          <a:p>
            <a:r>
              <a:rPr lang="en-US" sz="32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Theoretically of ACF and PACF for </a:t>
            </a:r>
            <a:r>
              <a:rPr lang="en-US" sz="32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MA(1)</a:t>
            </a:r>
            <a:endParaRPr lang="en-US" sz="3200" b="1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3563"/>
          </a:xfrm>
        </p:spPr>
        <p:txBody>
          <a:bodyPr/>
          <a:lstStyle/>
          <a:p>
            <a:pPr>
              <a:buNone/>
            </a:pPr>
            <a:r>
              <a:rPr lang="en-US" sz="2800" dirty="0" smtClean="0">
                <a:latin typeface="Garamond" pitchFamily="18" charset="0"/>
              </a:rPr>
              <a:t>The </a:t>
            </a:r>
            <a:r>
              <a:rPr lang="en-US" sz="2800" dirty="0" smtClean="0">
                <a:latin typeface="Garamond" pitchFamily="18" charset="0"/>
              </a:rPr>
              <a:t>f</a:t>
            </a:r>
            <a:r>
              <a:rPr lang="en-US" sz="2800" dirty="0" smtClean="0">
                <a:latin typeface="Garamond" pitchFamily="18" charset="0"/>
              </a:rPr>
              <a:t>irst </a:t>
            </a:r>
            <a:r>
              <a:rPr lang="en-US" sz="2800" dirty="0" smtClean="0">
                <a:latin typeface="Garamond" pitchFamily="18" charset="0"/>
              </a:rPr>
              <a:t>Moving Average Model or </a:t>
            </a:r>
            <a:r>
              <a:rPr lang="en-US" sz="2800" dirty="0" smtClean="0">
                <a:latin typeface="Garamond" pitchFamily="18" charset="0"/>
              </a:rPr>
              <a:t>MA(1</a:t>
            </a:r>
            <a:r>
              <a:rPr lang="en-US" sz="2800" dirty="0" smtClean="0">
                <a:latin typeface="Garamond" pitchFamily="18" charset="0"/>
              </a:rPr>
              <a:t>) model</a:t>
            </a:r>
          </a:p>
          <a:p>
            <a:pPr>
              <a:buNone/>
            </a:pPr>
            <a:endParaRPr lang="en-US" sz="2800" dirty="0" smtClean="0">
              <a:latin typeface="Garamond" pitchFamily="18" charset="0"/>
            </a:endParaRPr>
          </a:p>
          <a:p>
            <a:pPr>
              <a:buNone/>
            </a:pPr>
            <a:r>
              <a:rPr lang="en-US" sz="2800" dirty="0" err="1" smtClean="0">
                <a:latin typeface="Garamond" pitchFamily="18" charset="0"/>
              </a:rPr>
              <a:t>Invertibility</a:t>
            </a:r>
            <a:r>
              <a:rPr lang="en-US" sz="2800" dirty="0" smtClean="0">
                <a:latin typeface="Garamond" pitchFamily="18" charset="0"/>
              </a:rPr>
              <a:t> condition:</a:t>
            </a:r>
          </a:p>
          <a:p>
            <a:pPr>
              <a:buNone/>
            </a:pPr>
            <a:endParaRPr lang="en-US" sz="2800" dirty="0" smtClean="0">
              <a:latin typeface="Garamond" pitchFamily="18" charset="0"/>
            </a:endParaRPr>
          </a:p>
          <a:p>
            <a:pPr>
              <a:buNone/>
            </a:pPr>
            <a:r>
              <a:rPr lang="en-US" sz="2800" dirty="0" smtClean="0">
                <a:latin typeface="Garamond" pitchFamily="18" charset="0"/>
              </a:rPr>
              <a:t>Theoretical of ACF              Theoretical of PACF</a:t>
            </a:r>
          </a:p>
          <a:p>
            <a:pPr>
              <a:buNone/>
            </a:pPr>
            <a:endParaRPr lang="en-US" dirty="0">
              <a:latin typeface="Garamond" pitchFamily="18" charset="0"/>
            </a:endParaRP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2971800" y="2286000"/>
          <a:ext cx="2044700" cy="533400"/>
        </p:xfrm>
        <a:graphic>
          <a:graphicData uri="http://schemas.openxmlformats.org/presentationml/2006/ole">
            <p:oleObj spid="_x0000_s197634" name="Equation" r:id="rId3" imgW="876240" imgH="228600" progId="Equation.3">
              <p:embed/>
            </p:oleObj>
          </a:graphicData>
        </a:graphic>
      </p:graphicFrame>
      <p:graphicFrame>
        <p:nvGraphicFramePr>
          <p:cNvPr id="9219" name="Object 3"/>
          <p:cNvGraphicFramePr>
            <a:graphicFrameLocks noChangeAspect="1"/>
          </p:cNvGraphicFramePr>
          <p:nvPr/>
        </p:nvGraphicFramePr>
        <p:xfrm>
          <a:off x="3352800" y="3352800"/>
          <a:ext cx="1406071" cy="393700"/>
        </p:xfrm>
        <a:graphic>
          <a:graphicData uri="http://schemas.openxmlformats.org/presentationml/2006/ole">
            <p:oleObj spid="_x0000_s197635" name="Equation" r:id="rId4" imgW="634680" imgH="177480" progId="Equation.3">
              <p:embed/>
            </p:oleObj>
          </a:graphicData>
        </a:graphic>
      </p:graphicFrame>
      <p:graphicFrame>
        <p:nvGraphicFramePr>
          <p:cNvPr id="9220" name="Object 4"/>
          <p:cNvGraphicFramePr>
            <a:graphicFrameLocks noChangeAspect="1"/>
          </p:cNvGraphicFramePr>
          <p:nvPr/>
        </p:nvGraphicFramePr>
        <p:xfrm>
          <a:off x="914400" y="4572000"/>
          <a:ext cx="2672862" cy="1219200"/>
        </p:xfrm>
        <a:graphic>
          <a:graphicData uri="http://schemas.openxmlformats.org/presentationml/2006/ole">
            <p:oleObj spid="_x0000_s197636" name="Equation" r:id="rId5" imgW="1447560" imgH="660240" progId="Equation.3">
              <p:embed/>
            </p:oleObj>
          </a:graphicData>
        </a:graphic>
      </p:graphicFrame>
      <p:graphicFrame>
        <p:nvGraphicFramePr>
          <p:cNvPr id="9221" name="Object 5"/>
          <p:cNvGraphicFramePr>
            <a:graphicFrameLocks noChangeAspect="1"/>
          </p:cNvGraphicFramePr>
          <p:nvPr/>
        </p:nvGraphicFramePr>
        <p:xfrm>
          <a:off x="4384675" y="4724400"/>
          <a:ext cx="3916363" cy="819150"/>
        </p:xfrm>
        <a:graphic>
          <a:graphicData uri="http://schemas.openxmlformats.org/presentationml/2006/ole">
            <p:oleObj spid="_x0000_s197637" name="Equation" r:id="rId6" imgW="2120760" imgH="444240" progId="Equation.3">
              <p:embed/>
            </p:oleObj>
          </a:graphicData>
        </a:graphic>
      </p:graphicFrame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705600" y="5791200"/>
            <a:ext cx="2133600" cy="365125"/>
          </a:xfrm>
        </p:spPr>
        <p:txBody>
          <a:bodyPr/>
          <a:lstStyle/>
          <a:p>
            <a:pPr>
              <a:defRPr/>
            </a:pPr>
            <a:fld id="{C21B6E7B-64D6-4E98-9E09-9FB0A1222F75}" type="slidenum">
              <a:rPr lang="en-MY" smtClean="0">
                <a:solidFill>
                  <a:schemeClr val="accent2">
                    <a:lumMod val="75000"/>
                  </a:schemeClr>
                </a:solidFill>
              </a:rPr>
              <a:pPr>
                <a:defRPr/>
              </a:pPr>
              <a:t>3</a:t>
            </a:fld>
            <a:endParaRPr lang="en-MY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>
            <a:noAutofit/>
          </a:bodyPr>
          <a:lstStyle/>
          <a:p>
            <a:r>
              <a:rPr lang="en-US" sz="32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Theoretical of ACF and PACF </a:t>
            </a:r>
            <a:r>
              <a:rPr lang="en-US" sz="32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for MA(1</a:t>
            </a:r>
            <a:r>
              <a:rPr lang="en-US" sz="32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endParaRPr lang="en-US" sz="3200" b="1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47800" y="1752600"/>
            <a:ext cx="6172200" cy="19997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90800" y="2133600"/>
            <a:ext cx="411478" cy="228600"/>
          </a:xfrm>
          <a:prstGeom prst="rect">
            <a:avLst/>
          </a:prstGeom>
          <a:noFill/>
        </p:spPr>
      </p:pic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410200" y="2209800"/>
            <a:ext cx="381000" cy="211667"/>
          </a:xfrm>
          <a:prstGeom prst="rect">
            <a:avLst/>
          </a:prstGeom>
          <a:noFill/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371600" y="3886200"/>
            <a:ext cx="6219825" cy="200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34" name="Rectangle 1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14601" y="4267200"/>
            <a:ext cx="381000" cy="211666"/>
          </a:xfrm>
          <a:prstGeom prst="rect">
            <a:avLst/>
          </a:prstGeom>
          <a:noFill/>
        </p:spPr>
      </p:pic>
      <p:pic>
        <p:nvPicPr>
          <p:cNvPr id="13" name="Picture 9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410200" y="4267200"/>
            <a:ext cx="411481" cy="228600"/>
          </a:xfrm>
          <a:prstGeom prst="rect">
            <a:avLst/>
          </a:prstGeom>
          <a:noFill/>
        </p:spPr>
      </p:pic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>
          <a:xfrm>
            <a:off x="6781800" y="5791200"/>
            <a:ext cx="2133600" cy="365125"/>
          </a:xfrm>
        </p:spPr>
        <p:txBody>
          <a:bodyPr/>
          <a:lstStyle/>
          <a:p>
            <a:pPr>
              <a:defRPr/>
            </a:pPr>
            <a:fld id="{C21B6E7B-64D6-4E98-9E09-9FB0A1222F75}" type="slidenum">
              <a:rPr lang="en-MY" smtClean="0">
                <a:solidFill>
                  <a:schemeClr val="accent2">
                    <a:lumMod val="75000"/>
                  </a:schemeClr>
                </a:solidFill>
              </a:rPr>
              <a:pPr>
                <a:defRPr/>
              </a:pPr>
              <a:t>4</a:t>
            </a:fld>
            <a:endParaRPr lang="en-MY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685800"/>
            <a:ext cx="7543800" cy="960438"/>
          </a:xfrm>
        </p:spPr>
        <p:txBody>
          <a:bodyPr/>
          <a:lstStyle/>
          <a:p>
            <a:r>
              <a:rPr lang="en-US" sz="32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Sample ACF </a:t>
            </a:r>
            <a:r>
              <a:rPr lang="en-US" sz="32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and </a:t>
            </a:r>
            <a:r>
              <a:rPr lang="en-US" sz="32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PACF </a:t>
            </a:r>
            <a:r>
              <a:rPr lang="en-US" sz="32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for </a:t>
            </a:r>
            <a:r>
              <a:rPr lang="en-US" sz="32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MA(1) </a:t>
            </a:r>
            <a:br>
              <a:rPr lang="en-US" sz="32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endParaRPr lang="en-US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" y="1371601"/>
            <a:ext cx="3752850" cy="236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19600" y="1447800"/>
            <a:ext cx="3752850" cy="236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85800" y="3657599"/>
            <a:ext cx="3752850" cy="25146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419600" y="3733800"/>
            <a:ext cx="3752850" cy="23621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781800" y="5867400"/>
            <a:ext cx="2133600" cy="365125"/>
          </a:xfrm>
        </p:spPr>
        <p:txBody>
          <a:bodyPr/>
          <a:lstStyle/>
          <a:p>
            <a:pPr>
              <a:defRPr/>
            </a:pPr>
            <a:fld id="{C21B6E7B-64D6-4E98-9E09-9FB0A1222F75}" type="slidenum">
              <a:rPr lang="en-MY" smtClean="0">
                <a:solidFill>
                  <a:schemeClr val="accent2">
                    <a:lumMod val="75000"/>
                  </a:schemeClr>
                </a:solidFill>
              </a:rPr>
              <a:pPr>
                <a:defRPr/>
              </a:pPr>
              <a:t>5</a:t>
            </a:fld>
            <a:endParaRPr lang="en-MY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838200"/>
            <a:ext cx="8001000" cy="503238"/>
          </a:xfrm>
        </p:spPr>
        <p:txBody>
          <a:bodyPr>
            <a:noAutofit/>
          </a:bodyPr>
          <a:lstStyle/>
          <a:p>
            <a:r>
              <a:rPr lang="en-US" sz="32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Theoretical of ACF and PACF for MA(2)</a:t>
            </a:r>
            <a:endParaRPr lang="en-US" sz="3200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449763"/>
          </a:xfrm>
        </p:spPr>
        <p:txBody>
          <a:bodyPr/>
          <a:lstStyle/>
          <a:p>
            <a:pPr>
              <a:buNone/>
            </a:pPr>
            <a:r>
              <a:rPr lang="en-US" sz="2400" dirty="0" smtClean="0">
                <a:latin typeface="Garamond" pitchFamily="18" charset="0"/>
              </a:rPr>
              <a:t>The s</a:t>
            </a:r>
            <a:r>
              <a:rPr lang="en-US" sz="2400" dirty="0" smtClean="0">
                <a:latin typeface="Garamond" pitchFamily="18" charset="0"/>
              </a:rPr>
              <a:t>econd order </a:t>
            </a:r>
            <a:r>
              <a:rPr lang="en-US" sz="2400" dirty="0" smtClean="0">
                <a:latin typeface="Garamond" pitchFamily="18" charset="0"/>
              </a:rPr>
              <a:t>Moving Average or</a:t>
            </a:r>
            <a:r>
              <a:rPr lang="en-US" sz="2400" dirty="0" smtClean="0">
                <a:latin typeface="Garamond" pitchFamily="18" charset="0"/>
              </a:rPr>
              <a:t> </a:t>
            </a:r>
            <a:r>
              <a:rPr lang="en-US" sz="2400" dirty="0" smtClean="0">
                <a:latin typeface="Garamond" pitchFamily="18" charset="0"/>
              </a:rPr>
              <a:t>MA(2) model</a:t>
            </a:r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r>
              <a:rPr lang="en-US" sz="2400" dirty="0" err="1" smtClean="0">
                <a:latin typeface="Garamond" pitchFamily="18" charset="0"/>
              </a:rPr>
              <a:t>Invertibility</a:t>
            </a:r>
            <a:r>
              <a:rPr lang="en-US" sz="2400" dirty="0" smtClean="0">
                <a:latin typeface="Garamond" pitchFamily="18" charset="0"/>
              </a:rPr>
              <a:t> condition:</a:t>
            </a:r>
          </a:p>
          <a:p>
            <a:pPr>
              <a:buNone/>
            </a:pPr>
            <a:endParaRPr lang="en-US" sz="2400" dirty="0" smtClean="0">
              <a:latin typeface="Garamond" pitchFamily="18" charset="0"/>
            </a:endParaRPr>
          </a:p>
          <a:p>
            <a:pPr>
              <a:buNone/>
            </a:pPr>
            <a:endParaRPr lang="en-US" sz="2400" dirty="0" smtClean="0">
              <a:latin typeface="Garamond" pitchFamily="18" charset="0"/>
            </a:endParaRPr>
          </a:p>
          <a:p>
            <a:pPr>
              <a:buNone/>
            </a:pPr>
            <a:r>
              <a:rPr lang="en-US" sz="2400" dirty="0" smtClean="0">
                <a:latin typeface="Garamond" pitchFamily="18" charset="0"/>
              </a:rPr>
              <a:t>Theoretical </a:t>
            </a:r>
            <a:r>
              <a:rPr lang="en-US" sz="2400" dirty="0" smtClean="0">
                <a:latin typeface="Garamond" pitchFamily="18" charset="0"/>
              </a:rPr>
              <a:t>of ACF                      Theoretical of PACF</a:t>
            </a:r>
          </a:p>
          <a:p>
            <a:pPr>
              <a:buNone/>
            </a:pPr>
            <a:endParaRPr lang="en-US" dirty="0" smtClean="0">
              <a:latin typeface="Garamond" pitchFamily="18" charset="0"/>
            </a:endParaRPr>
          </a:p>
          <a:p>
            <a:pPr>
              <a:buNone/>
            </a:pPr>
            <a:endParaRPr lang="en-US" dirty="0"/>
          </a:p>
        </p:txBody>
      </p:sp>
      <p:graphicFrame>
        <p:nvGraphicFramePr>
          <p:cNvPr id="10242" name="Object 2"/>
          <p:cNvGraphicFramePr>
            <a:graphicFrameLocks noChangeAspect="1"/>
          </p:cNvGraphicFramePr>
          <p:nvPr/>
        </p:nvGraphicFramePr>
        <p:xfrm>
          <a:off x="2667000" y="2057400"/>
          <a:ext cx="3200400" cy="514514"/>
        </p:xfrm>
        <a:graphic>
          <a:graphicData uri="http://schemas.openxmlformats.org/presentationml/2006/ole">
            <p:oleObj spid="_x0000_s198658" name="Equation" r:id="rId3" imgW="1422360" imgH="228600" progId="Equation.3">
              <p:embed/>
            </p:oleObj>
          </a:graphicData>
        </a:graphic>
      </p:graphicFrame>
      <p:graphicFrame>
        <p:nvGraphicFramePr>
          <p:cNvPr id="10244" name="Object 4"/>
          <p:cNvGraphicFramePr>
            <a:graphicFrameLocks noChangeAspect="1"/>
          </p:cNvGraphicFramePr>
          <p:nvPr/>
        </p:nvGraphicFramePr>
        <p:xfrm>
          <a:off x="2362200" y="3048000"/>
          <a:ext cx="3657600" cy="428477"/>
        </p:xfrm>
        <a:graphic>
          <a:graphicData uri="http://schemas.openxmlformats.org/presentationml/2006/ole">
            <p:oleObj spid="_x0000_s198659" name="Equation" r:id="rId4" imgW="1841400" imgH="215640" progId="Equation.3">
              <p:embed/>
            </p:oleObj>
          </a:graphicData>
        </a:graphic>
      </p:graphicFrame>
      <p:graphicFrame>
        <p:nvGraphicFramePr>
          <p:cNvPr id="10245" name="Object 5"/>
          <p:cNvGraphicFramePr>
            <a:graphicFrameLocks noChangeAspect="1"/>
          </p:cNvGraphicFramePr>
          <p:nvPr/>
        </p:nvGraphicFramePr>
        <p:xfrm>
          <a:off x="685800" y="4267200"/>
          <a:ext cx="2438400" cy="2003200"/>
        </p:xfrm>
        <a:graphic>
          <a:graphicData uri="http://schemas.openxmlformats.org/presentationml/2006/ole">
            <p:oleObj spid="_x0000_s198660" name="Equation" r:id="rId5" imgW="1638000" imgH="1346040" progId="Equation.3">
              <p:embed/>
            </p:oleObj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4572000" y="4191000"/>
            <a:ext cx="2877519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accent1">
                    <a:lumMod val="75000"/>
                  </a:schemeClr>
                </a:solidFill>
                <a:latin typeface="Garamond" pitchFamily="18" charset="0"/>
              </a:rPr>
              <a:t>Dies down (according to a </a:t>
            </a:r>
          </a:p>
          <a:p>
            <a:r>
              <a:rPr lang="en-US" sz="2000" dirty="0" smtClean="0">
                <a:solidFill>
                  <a:schemeClr val="accent1">
                    <a:lumMod val="75000"/>
                  </a:schemeClr>
                </a:solidFill>
                <a:latin typeface="Garamond" pitchFamily="18" charset="0"/>
              </a:rPr>
              <a:t>mixture of damped</a:t>
            </a:r>
          </a:p>
          <a:p>
            <a:r>
              <a:rPr lang="en-US" sz="2000" dirty="0" smtClean="0">
                <a:solidFill>
                  <a:schemeClr val="accent1">
                    <a:lumMod val="75000"/>
                  </a:schemeClr>
                </a:solidFill>
                <a:latin typeface="Garamond" pitchFamily="18" charset="0"/>
              </a:rPr>
              <a:t>Exponentials and/or </a:t>
            </a:r>
          </a:p>
          <a:p>
            <a:r>
              <a:rPr lang="en-US" sz="2000" dirty="0" smtClean="0">
                <a:solidFill>
                  <a:schemeClr val="accent1">
                    <a:lumMod val="75000"/>
                  </a:schemeClr>
                </a:solidFill>
                <a:latin typeface="Garamond" pitchFamily="18" charset="0"/>
              </a:rPr>
              <a:t>damped sine waves</a:t>
            </a:r>
            <a:endParaRPr lang="en-US" sz="2000" dirty="0">
              <a:solidFill>
                <a:schemeClr val="accent1">
                  <a:lumMod val="75000"/>
                </a:schemeClr>
              </a:solidFill>
              <a:latin typeface="Garamond" pitchFamily="18" charset="0"/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781800" y="5867400"/>
            <a:ext cx="2133600" cy="365125"/>
          </a:xfrm>
        </p:spPr>
        <p:txBody>
          <a:bodyPr/>
          <a:lstStyle/>
          <a:p>
            <a:pPr>
              <a:defRPr/>
            </a:pPr>
            <a:fld id="{C21B6E7B-64D6-4E98-9E09-9FB0A1222F75}" type="slidenum">
              <a:rPr lang="en-MY" smtClean="0">
                <a:solidFill>
                  <a:schemeClr val="accent2">
                    <a:lumMod val="75000"/>
                  </a:schemeClr>
                </a:solidFill>
              </a:rPr>
              <a:pPr>
                <a:defRPr/>
              </a:pPr>
              <a:t>6</a:t>
            </a:fld>
            <a:endParaRPr lang="en-MY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762000"/>
          </a:xfrm>
        </p:spPr>
        <p:txBody>
          <a:bodyPr>
            <a:noAutofit/>
          </a:bodyPr>
          <a:lstStyle/>
          <a:p>
            <a:r>
              <a:rPr lang="en-US" sz="32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Theoretical of ACF and PACF for </a:t>
            </a:r>
            <a:r>
              <a:rPr lang="en-US" sz="32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MA(2</a:t>
            </a:r>
            <a:r>
              <a:rPr lang="en-US" sz="32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endParaRPr lang="en-US" sz="3200" b="1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034" name="Rectangle 1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6389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6391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6392" name="Picture 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14400" y="3886200"/>
            <a:ext cx="7429500" cy="2295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6390" name="Picture 6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752600" y="4114800"/>
            <a:ext cx="1348740" cy="228600"/>
          </a:xfrm>
          <a:prstGeom prst="rect">
            <a:avLst/>
          </a:prstGeom>
          <a:noFill/>
        </p:spPr>
      </p:pic>
      <p:pic>
        <p:nvPicPr>
          <p:cNvPr id="21" name="Picture 6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410200" y="4114800"/>
            <a:ext cx="1348740" cy="228600"/>
          </a:xfrm>
          <a:prstGeom prst="rect">
            <a:avLst/>
          </a:prstGeom>
          <a:noFill/>
        </p:spPr>
      </p:pic>
      <p:pic>
        <p:nvPicPr>
          <p:cNvPr id="16393" name="Picture 9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14400" y="1752600"/>
            <a:ext cx="7296150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6" name="Picture 4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486400" y="1981200"/>
            <a:ext cx="1348740" cy="228600"/>
          </a:xfrm>
          <a:prstGeom prst="rect">
            <a:avLst/>
          </a:prstGeom>
          <a:noFill/>
        </p:spPr>
      </p:pic>
      <p:pic>
        <p:nvPicPr>
          <p:cNvPr id="16388" name="Picture 4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057400" y="1981200"/>
            <a:ext cx="1348740" cy="228600"/>
          </a:xfrm>
          <a:prstGeom prst="rect">
            <a:avLst/>
          </a:prstGeom>
          <a:noFill/>
        </p:spPr>
      </p:pic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>
          <a:xfrm>
            <a:off x="6629400" y="5791200"/>
            <a:ext cx="2133600" cy="365125"/>
          </a:xfrm>
        </p:spPr>
        <p:txBody>
          <a:bodyPr/>
          <a:lstStyle/>
          <a:p>
            <a:pPr>
              <a:defRPr/>
            </a:pPr>
            <a:fld id="{C21B6E7B-64D6-4E98-9E09-9FB0A1222F75}" type="slidenum">
              <a:rPr lang="en-MY" smtClean="0">
                <a:solidFill>
                  <a:schemeClr val="accent2">
                    <a:lumMod val="75000"/>
                  </a:schemeClr>
                </a:solidFill>
              </a:rPr>
              <a:pPr>
                <a:defRPr/>
              </a:pPr>
              <a:t>7</a:t>
            </a:fld>
            <a:endParaRPr lang="en-MY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8200"/>
            <a:ext cx="8229600" cy="655638"/>
          </a:xfrm>
        </p:spPr>
        <p:txBody>
          <a:bodyPr>
            <a:noAutofit/>
          </a:bodyPr>
          <a:lstStyle/>
          <a:p>
            <a:r>
              <a:rPr lang="en-US" sz="3200" b="1" dirty="0" smtClean="0">
                <a:solidFill>
                  <a:schemeClr val="accent2">
                    <a:lumMod val="75000"/>
                  </a:schemeClr>
                </a:solidFill>
                <a:latin typeface="Garamond" pitchFamily="18" charset="0"/>
              </a:rPr>
              <a:t>Theoretical of ACF and PACF for </a:t>
            </a:r>
            <a:r>
              <a:rPr lang="en-US" sz="3200" b="1" dirty="0" smtClean="0">
                <a:solidFill>
                  <a:schemeClr val="accent2">
                    <a:lumMod val="75000"/>
                  </a:schemeClr>
                </a:solidFill>
                <a:latin typeface="Garamond" pitchFamily="18" charset="0"/>
              </a:rPr>
              <a:t>MA(2</a:t>
            </a:r>
            <a:r>
              <a:rPr lang="en-US" sz="3200" b="1" dirty="0" smtClean="0">
                <a:solidFill>
                  <a:schemeClr val="accent2">
                    <a:lumMod val="75000"/>
                  </a:schemeClr>
                </a:solidFill>
                <a:latin typeface="Garamond" pitchFamily="18" charset="0"/>
              </a:rPr>
              <a:t>) </a:t>
            </a:r>
            <a:endParaRPr lang="en-US" sz="3200" b="1" dirty="0">
              <a:solidFill>
                <a:schemeClr val="accent2">
                  <a:lumMod val="75000"/>
                </a:schemeClr>
              </a:solidFill>
              <a:latin typeface="Garamond" pitchFamily="18" charset="0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034" name="Rectangle 1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6389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6391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2150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" y="3886200"/>
            <a:ext cx="7324725" cy="2228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1509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21508" name="Picture 4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676400" y="4191000"/>
            <a:ext cx="1219200" cy="190500"/>
          </a:xfrm>
          <a:prstGeom prst="rect">
            <a:avLst/>
          </a:prstGeom>
          <a:noFill/>
        </p:spPr>
      </p:pic>
      <p:sp>
        <p:nvSpPr>
          <p:cNvPr id="21510" name="Rectangle 6"/>
          <p:cNvSpPr>
            <a:spLocks noChangeArrowheads="1"/>
          </p:cNvSpPr>
          <p:nvPr/>
        </p:nvSpPr>
        <p:spPr bwMode="auto">
          <a:xfrm>
            <a:off x="0" y="6477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512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21511" name="Picture 7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257800" y="4114800"/>
            <a:ext cx="1219200" cy="190500"/>
          </a:xfrm>
          <a:prstGeom prst="rect">
            <a:avLst/>
          </a:prstGeom>
          <a:noFill/>
        </p:spPr>
      </p:pic>
      <p:sp>
        <p:nvSpPr>
          <p:cNvPr id="21513" name="Rectangle 9"/>
          <p:cNvSpPr>
            <a:spLocks noChangeArrowheads="1"/>
          </p:cNvSpPr>
          <p:nvPr/>
        </p:nvSpPr>
        <p:spPr bwMode="auto">
          <a:xfrm>
            <a:off x="0" y="6477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21514" name="Picture 10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33400" y="1676400"/>
            <a:ext cx="7315200" cy="2266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1516" name="Rectangle 1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21515" name="Picture 11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752600" y="1905000"/>
            <a:ext cx="1219200" cy="190500"/>
          </a:xfrm>
          <a:prstGeom prst="rect">
            <a:avLst/>
          </a:prstGeom>
          <a:noFill/>
        </p:spPr>
      </p:pic>
      <p:sp>
        <p:nvSpPr>
          <p:cNvPr id="21517" name="Rectangle 13"/>
          <p:cNvSpPr>
            <a:spLocks noChangeArrowheads="1"/>
          </p:cNvSpPr>
          <p:nvPr/>
        </p:nvSpPr>
        <p:spPr bwMode="auto">
          <a:xfrm>
            <a:off x="0" y="6477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519" name="Rectangle 1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21518" name="Picture 14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029200" y="1981200"/>
            <a:ext cx="1219200" cy="190500"/>
          </a:xfrm>
          <a:prstGeom prst="rect">
            <a:avLst/>
          </a:prstGeom>
          <a:noFill/>
        </p:spPr>
      </p:pic>
      <p:sp>
        <p:nvSpPr>
          <p:cNvPr id="21520" name="Rectangle 16"/>
          <p:cNvSpPr>
            <a:spLocks noChangeArrowheads="1"/>
          </p:cNvSpPr>
          <p:nvPr/>
        </p:nvSpPr>
        <p:spPr bwMode="auto">
          <a:xfrm>
            <a:off x="0" y="6477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6705600" y="5867400"/>
            <a:ext cx="2133600" cy="365125"/>
          </a:xfrm>
        </p:spPr>
        <p:txBody>
          <a:bodyPr/>
          <a:lstStyle/>
          <a:p>
            <a:pPr>
              <a:defRPr/>
            </a:pPr>
            <a:fld id="{C21B6E7B-64D6-4E98-9E09-9FB0A1222F75}" type="slidenum">
              <a:rPr lang="en-MY" smtClean="0">
                <a:solidFill>
                  <a:schemeClr val="accent2">
                    <a:lumMod val="75000"/>
                  </a:schemeClr>
                </a:solidFill>
              </a:rPr>
              <a:pPr>
                <a:defRPr/>
              </a:pPr>
              <a:t>8</a:t>
            </a:fld>
            <a:endParaRPr lang="en-MY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609600"/>
            <a:ext cx="7467600" cy="1143000"/>
          </a:xfrm>
        </p:spPr>
        <p:txBody>
          <a:bodyPr/>
          <a:lstStyle/>
          <a:p>
            <a:r>
              <a:rPr lang="en-US" sz="32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Sample ACF </a:t>
            </a:r>
            <a:r>
              <a:rPr lang="en-US" sz="32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and </a:t>
            </a:r>
            <a:r>
              <a:rPr lang="en-US" sz="32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PACF </a:t>
            </a:r>
            <a:r>
              <a:rPr lang="en-US" sz="32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for </a:t>
            </a:r>
            <a:r>
              <a:rPr lang="en-US" sz="32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MA(2) </a:t>
            </a:r>
            <a:r>
              <a:rPr lang="en-US" sz="3200" b="1" dirty="0" smtClean="0">
                <a:solidFill>
                  <a:prstClr val="black"/>
                </a:solidFill>
                <a:latin typeface="Garamond" pitchFamily="18" charset="0"/>
              </a:rPr>
              <a:t/>
            </a:r>
            <a:br>
              <a:rPr lang="en-US" sz="3200" b="1" dirty="0" smtClean="0">
                <a:solidFill>
                  <a:prstClr val="black"/>
                </a:solidFill>
                <a:latin typeface="Garamond" pitchFamily="18" charset="0"/>
              </a:rPr>
            </a:br>
            <a:endParaRPr lang="en-US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8200" y="1219201"/>
            <a:ext cx="3752850" cy="281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24400" y="1219200"/>
            <a:ext cx="3752850" cy="281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38200" y="3886200"/>
            <a:ext cx="3752850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125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724400" y="3810001"/>
            <a:ext cx="3752850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629400" y="5867400"/>
            <a:ext cx="2133600" cy="365125"/>
          </a:xfrm>
        </p:spPr>
        <p:txBody>
          <a:bodyPr/>
          <a:lstStyle/>
          <a:p>
            <a:pPr>
              <a:defRPr/>
            </a:pPr>
            <a:fld id="{C21B6E7B-64D6-4E98-9E09-9FB0A1222F75}" type="slidenum">
              <a:rPr lang="en-MY" smtClean="0">
                <a:solidFill>
                  <a:schemeClr val="accent2">
                    <a:lumMod val="75000"/>
                  </a:schemeClr>
                </a:solidFill>
              </a:rPr>
              <a:pPr>
                <a:defRPr/>
              </a:pPr>
              <a:t>9</a:t>
            </a:fld>
            <a:endParaRPr lang="en-MY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UTMocw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UTMocw template</Template>
  <TotalTime>1831</TotalTime>
  <Words>431</Words>
  <Application>Microsoft Office PowerPoint</Application>
  <PresentationFormat>On-screen Show (4:3)</PresentationFormat>
  <Paragraphs>109</Paragraphs>
  <Slides>24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6" baseType="lpstr">
      <vt:lpstr>UTMocw template</vt:lpstr>
      <vt:lpstr>Equation</vt:lpstr>
      <vt:lpstr>Slide 1</vt:lpstr>
      <vt:lpstr>Chap 6: Identification of ARIMA models </vt:lpstr>
      <vt:lpstr>Theoretically of ACF and PACF for MA(1)</vt:lpstr>
      <vt:lpstr>Theoretical of ACF and PACF for MA(1) </vt:lpstr>
      <vt:lpstr>Sample ACF and PACF for MA(1)  </vt:lpstr>
      <vt:lpstr>Theoretical of ACF and PACF for MA(2)</vt:lpstr>
      <vt:lpstr>Theoretical of ACF and PACF for MA(2) </vt:lpstr>
      <vt:lpstr>Theoretical of ACF and PACF for MA(2) </vt:lpstr>
      <vt:lpstr>Sample ACF and PACF for MA(2)  </vt:lpstr>
      <vt:lpstr>Sample ACF and PACF for MA(2)  </vt:lpstr>
      <vt:lpstr>Theoretically of ACF and PACF for AR(1)</vt:lpstr>
      <vt:lpstr>Theoretical of ACF and PACF for AR(1) </vt:lpstr>
      <vt:lpstr>Sample ACF and PACF for AR(1)  </vt:lpstr>
      <vt:lpstr>Theoretical of ACF and PACF for AR(2)</vt:lpstr>
      <vt:lpstr>Theoretical of ACF and PACF for AR(2) </vt:lpstr>
      <vt:lpstr>Theoretical of ACF and PACF for AR(2) </vt:lpstr>
      <vt:lpstr>Sample ACF and PACF for AR(2)  </vt:lpstr>
      <vt:lpstr>Sample ACF and PACF for AR(2)  </vt:lpstr>
      <vt:lpstr>Theoretically of ACF and PACF for ARMA(1,1)</vt:lpstr>
      <vt:lpstr>Theoretical of ACF and PACF for ARMA(1,1) </vt:lpstr>
      <vt:lpstr>Theoretical of ACF and PACF for ARMA(1,1) </vt:lpstr>
      <vt:lpstr>Theoretical of ACF and PACF for ARMA(1,1) </vt:lpstr>
      <vt:lpstr>Sample ACF and PACF for ARMA(1,1)</vt:lpstr>
      <vt:lpstr>Sample ACF and PACF for ARMA(1,1)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Topic</dc:title>
  <dc:creator>TIMB PENGARAH 1</dc:creator>
  <cp:lastModifiedBy>User</cp:lastModifiedBy>
  <cp:revision>136</cp:revision>
  <dcterms:created xsi:type="dcterms:W3CDTF">2011-12-01T00:34:53Z</dcterms:created>
  <dcterms:modified xsi:type="dcterms:W3CDTF">2014-06-08T06:50:14Z</dcterms:modified>
</cp:coreProperties>
</file>