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charts/chart3.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325" r:id="rId2"/>
    <p:sldId id="350" r:id="rId3"/>
    <p:sldId id="326" r:id="rId4"/>
    <p:sldId id="327" r:id="rId5"/>
    <p:sldId id="328" r:id="rId6"/>
    <p:sldId id="329" r:id="rId7"/>
    <p:sldId id="330" r:id="rId8"/>
    <p:sldId id="331" r:id="rId9"/>
    <p:sldId id="332" r:id="rId10"/>
    <p:sldId id="333" r:id="rId11"/>
    <p:sldId id="334" r:id="rId12"/>
    <p:sldId id="335" r:id="rId13"/>
    <p:sldId id="336" r:id="rId14"/>
    <p:sldId id="337" r:id="rId15"/>
    <p:sldId id="338" r:id="rId16"/>
    <p:sldId id="339" r:id="rId17"/>
    <p:sldId id="340" r:id="rId18"/>
    <p:sldId id="341" r:id="rId19"/>
    <p:sldId id="342" r:id="rId20"/>
    <p:sldId id="343" r:id="rId21"/>
    <p:sldId id="344" r:id="rId22"/>
    <p:sldId id="345" r:id="rId23"/>
    <p:sldId id="346" r:id="rId24"/>
    <p:sldId id="347" r:id="rId25"/>
    <p:sldId id="348" r:id="rId26"/>
    <p:sldId id="349" r:id="rId27"/>
  </p:sldIdLst>
  <p:sldSz cx="9144000" cy="6858000" type="screen4x3"/>
  <p:notesSz cx="6858000" cy="9144000"/>
  <p:defaultTextStyle>
    <a:defPPr>
      <a:defRPr lang="en-MY"/>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52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I:\tourism\singapura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I:\wterD\kluang\kl.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H:\nota%20timeseries\Seasonal.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3464884771068695"/>
          <c:y val="3.1298203109226791E-2"/>
          <c:w val="0.70612309175663557"/>
          <c:h val="0.77444932364223762"/>
        </c:manualLayout>
      </c:layout>
      <c:scatterChart>
        <c:scatterStyle val="smoothMarker"/>
        <c:ser>
          <c:idx val="0"/>
          <c:order val="0"/>
          <c:spPr>
            <a:ln w="15875">
              <a:solidFill>
                <a:schemeClr val="tx1"/>
              </a:solidFill>
            </a:ln>
          </c:spPr>
          <c:marker>
            <c:symbol val="none"/>
          </c:marker>
          <c:xVal>
            <c:numRef>
              <c:f>singapura1!$C$1:$C$168</c:f>
              <c:numCache>
                <c:formatCode>General</c:formatCode>
                <c:ptCount val="168"/>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numCache>
            </c:numRef>
          </c:xVal>
          <c:yVal>
            <c:numRef>
              <c:f>singapura1!$D$1:$D$168</c:f>
              <c:numCache>
                <c:formatCode>General</c:formatCode>
                <c:ptCount val="168"/>
                <c:pt idx="0">
                  <c:v>44002</c:v>
                </c:pt>
                <c:pt idx="1">
                  <c:v>69284</c:v>
                </c:pt>
                <c:pt idx="2">
                  <c:v>50250</c:v>
                </c:pt>
                <c:pt idx="3">
                  <c:v>64306</c:v>
                </c:pt>
                <c:pt idx="4">
                  <c:v>64891</c:v>
                </c:pt>
                <c:pt idx="5">
                  <c:v>48265</c:v>
                </c:pt>
                <c:pt idx="6">
                  <c:v>42641</c:v>
                </c:pt>
                <c:pt idx="7">
                  <c:v>24173</c:v>
                </c:pt>
                <c:pt idx="8">
                  <c:v>18292</c:v>
                </c:pt>
                <c:pt idx="9">
                  <c:v>31040</c:v>
                </c:pt>
                <c:pt idx="10">
                  <c:v>16600</c:v>
                </c:pt>
                <c:pt idx="11">
                  <c:v>27846</c:v>
                </c:pt>
                <c:pt idx="12">
                  <c:v>50270</c:v>
                </c:pt>
                <c:pt idx="13">
                  <c:v>59257</c:v>
                </c:pt>
                <c:pt idx="14">
                  <c:v>54354</c:v>
                </c:pt>
                <c:pt idx="15">
                  <c:v>65728</c:v>
                </c:pt>
                <c:pt idx="16">
                  <c:v>56745</c:v>
                </c:pt>
                <c:pt idx="17">
                  <c:v>47544</c:v>
                </c:pt>
                <c:pt idx="18">
                  <c:v>59249</c:v>
                </c:pt>
                <c:pt idx="19">
                  <c:v>74402</c:v>
                </c:pt>
                <c:pt idx="20">
                  <c:v>29362</c:v>
                </c:pt>
                <c:pt idx="21">
                  <c:v>35048</c:v>
                </c:pt>
                <c:pt idx="22">
                  <c:v>23688</c:v>
                </c:pt>
                <c:pt idx="23">
                  <c:v>42230</c:v>
                </c:pt>
                <c:pt idx="24">
                  <c:v>38414</c:v>
                </c:pt>
                <c:pt idx="25">
                  <c:v>70514</c:v>
                </c:pt>
                <c:pt idx="26">
                  <c:v>45822</c:v>
                </c:pt>
                <c:pt idx="27">
                  <c:v>82315</c:v>
                </c:pt>
                <c:pt idx="28">
                  <c:v>82893</c:v>
                </c:pt>
                <c:pt idx="29">
                  <c:v>45658</c:v>
                </c:pt>
                <c:pt idx="30">
                  <c:v>59034</c:v>
                </c:pt>
                <c:pt idx="31">
                  <c:v>72092</c:v>
                </c:pt>
                <c:pt idx="32">
                  <c:v>36308</c:v>
                </c:pt>
                <c:pt idx="33">
                  <c:v>51240</c:v>
                </c:pt>
                <c:pt idx="34">
                  <c:v>44562</c:v>
                </c:pt>
                <c:pt idx="35">
                  <c:v>45204</c:v>
                </c:pt>
                <c:pt idx="36">
                  <c:v>34695</c:v>
                </c:pt>
                <c:pt idx="37">
                  <c:v>76621</c:v>
                </c:pt>
                <c:pt idx="38">
                  <c:v>42395</c:v>
                </c:pt>
                <c:pt idx="39">
                  <c:v>19579</c:v>
                </c:pt>
                <c:pt idx="40">
                  <c:v>6016</c:v>
                </c:pt>
                <c:pt idx="41">
                  <c:v>12449</c:v>
                </c:pt>
                <c:pt idx="42">
                  <c:v>18604</c:v>
                </c:pt>
                <c:pt idx="43">
                  <c:v>30322</c:v>
                </c:pt>
                <c:pt idx="44">
                  <c:v>34333</c:v>
                </c:pt>
                <c:pt idx="45">
                  <c:v>42711</c:v>
                </c:pt>
                <c:pt idx="46">
                  <c:v>50396</c:v>
                </c:pt>
                <c:pt idx="47">
                  <c:v>54503</c:v>
                </c:pt>
                <c:pt idx="48">
                  <c:v>59050</c:v>
                </c:pt>
                <c:pt idx="49">
                  <c:v>75777</c:v>
                </c:pt>
                <c:pt idx="50">
                  <c:v>43926</c:v>
                </c:pt>
                <c:pt idx="51">
                  <c:v>46769</c:v>
                </c:pt>
                <c:pt idx="52">
                  <c:v>58573</c:v>
                </c:pt>
                <c:pt idx="53">
                  <c:v>54343</c:v>
                </c:pt>
                <c:pt idx="54">
                  <c:v>50862</c:v>
                </c:pt>
                <c:pt idx="55">
                  <c:v>63480</c:v>
                </c:pt>
                <c:pt idx="56">
                  <c:v>38893</c:v>
                </c:pt>
                <c:pt idx="57">
                  <c:v>47799</c:v>
                </c:pt>
                <c:pt idx="58">
                  <c:v>43784</c:v>
                </c:pt>
                <c:pt idx="59">
                  <c:v>49551</c:v>
                </c:pt>
                <c:pt idx="60">
                  <c:v>30437</c:v>
                </c:pt>
                <c:pt idx="61">
                  <c:v>43934</c:v>
                </c:pt>
                <c:pt idx="62">
                  <c:v>39159</c:v>
                </c:pt>
                <c:pt idx="63">
                  <c:v>21220</c:v>
                </c:pt>
                <c:pt idx="64">
                  <c:v>27936</c:v>
                </c:pt>
                <c:pt idx="65">
                  <c:v>20818</c:v>
                </c:pt>
                <c:pt idx="66">
                  <c:v>34352</c:v>
                </c:pt>
                <c:pt idx="67">
                  <c:v>42411</c:v>
                </c:pt>
                <c:pt idx="68">
                  <c:v>33110</c:v>
                </c:pt>
                <c:pt idx="69">
                  <c:v>30315</c:v>
                </c:pt>
                <c:pt idx="70">
                  <c:v>54268</c:v>
                </c:pt>
                <c:pt idx="71">
                  <c:v>54610</c:v>
                </c:pt>
                <c:pt idx="72">
                  <c:v>47095</c:v>
                </c:pt>
                <c:pt idx="73">
                  <c:v>48707</c:v>
                </c:pt>
                <c:pt idx="74">
                  <c:v>43042</c:v>
                </c:pt>
                <c:pt idx="75">
                  <c:v>34001</c:v>
                </c:pt>
                <c:pt idx="76">
                  <c:v>29397</c:v>
                </c:pt>
                <c:pt idx="77">
                  <c:v>28521</c:v>
                </c:pt>
                <c:pt idx="78">
                  <c:v>33260</c:v>
                </c:pt>
                <c:pt idx="79">
                  <c:v>46302</c:v>
                </c:pt>
                <c:pt idx="80">
                  <c:v>49879</c:v>
                </c:pt>
                <c:pt idx="81">
                  <c:v>45055</c:v>
                </c:pt>
                <c:pt idx="82">
                  <c:v>66410</c:v>
                </c:pt>
                <c:pt idx="83">
                  <c:v>61245</c:v>
                </c:pt>
                <c:pt idx="84">
                  <c:v>68809</c:v>
                </c:pt>
                <c:pt idx="85">
                  <c:v>75730</c:v>
                </c:pt>
                <c:pt idx="86">
                  <c:v>66940</c:v>
                </c:pt>
                <c:pt idx="87">
                  <c:v>62772</c:v>
                </c:pt>
                <c:pt idx="88">
                  <c:v>56816</c:v>
                </c:pt>
                <c:pt idx="89">
                  <c:v>49852</c:v>
                </c:pt>
                <c:pt idx="90">
                  <c:v>54286</c:v>
                </c:pt>
                <c:pt idx="91">
                  <c:v>68831</c:v>
                </c:pt>
                <c:pt idx="92">
                  <c:v>66668</c:v>
                </c:pt>
                <c:pt idx="93">
                  <c:v>60056</c:v>
                </c:pt>
                <c:pt idx="94">
                  <c:v>79418</c:v>
                </c:pt>
                <c:pt idx="95">
                  <c:v>79605</c:v>
                </c:pt>
                <c:pt idx="96">
                  <c:v>73233</c:v>
                </c:pt>
                <c:pt idx="97">
                  <c:v>99599</c:v>
                </c:pt>
                <c:pt idx="98">
                  <c:v>85542</c:v>
                </c:pt>
                <c:pt idx="99">
                  <c:v>81415</c:v>
                </c:pt>
                <c:pt idx="100">
                  <c:v>78538</c:v>
                </c:pt>
                <c:pt idx="101">
                  <c:v>73355</c:v>
                </c:pt>
                <c:pt idx="102">
                  <c:v>76978</c:v>
                </c:pt>
                <c:pt idx="103">
                  <c:v>90976</c:v>
                </c:pt>
                <c:pt idx="104">
                  <c:v>68540</c:v>
                </c:pt>
                <c:pt idx="105">
                  <c:v>74780</c:v>
                </c:pt>
                <c:pt idx="106">
                  <c:v>75342</c:v>
                </c:pt>
                <c:pt idx="107">
                  <c:v>71566</c:v>
                </c:pt>
                <c:pt idx="108">
                  <c:v>100563</c:v>
                </c:pt>
                <c:pt idx="109">
                  <c:v>73938</c:v>
                </c:pt>
                <c:pt idx="110">
                  <c:v>85582</c:v>
                </c:pt>
                <c:pt idx="111">
                  <c:v>86103</c:v>
                </c:pt>
                <c:pt idx="112">
                  <c:v>62148</c:v>
                </c:pt>
                <c:pt idx="113">
                  <c:v>58351</c:v>
                </c:pt>
                <c:pt idx="114">
                  <c:v>89782</c:v>
                </c:pt>
                <c:pt idx="115">
                  <c:v>104473</c:v>
                </c:pt>
                <c:pt idx="116">
                  <c:v>74319</c:v>
                </c:pt>
                <c:pt idx="117">
                  <c:v>95235</c:v>
                </c:pt>
                <c:pt idx="118">
                  <c:v>94322</c:v>
                </c:pt>
                <c:pt idx="119">
                  <c:v>94940</c:v>
                </c:pt>
                <c:pt idx="120">
                  <c:v>95473</c:v>
                </c:pt>
                <c:pt idx="121">
                  <c:v>101517</c:v>
                </c:pt>
                <c:pt idx="122">
                  <c:v>85000</c:v>
                </c:pt>
                <c:pt idx="123">
                  <c:v>95130</c:v>
                </c:pt>
                <c:pt idx="124">
                  <c:v>71914</c:v>
                </c:pt>
                <c:pt idx="125">
                  <c:v>67126</c:v>
                </c:pt>
                <c:pt idx="126">
                  <c:v>90129</c:v>
                </c:pt>
                <c:pt idx="127">
                  <c:v>112996</c:v>
                </c:pt>
                <c:pt idx="128">
                  <c:v>110901</c:v>
                </c:pt>
                <c:pt idx="129">
                  <c:v>100113</c:v>
                </c:pt>
                <c:pt idx="130">
                  <c:v>95977</c:v>
                </c:pt>
                <c:pt idx="131">
                  <c:v>103985</c:v>
                </c:pt>
                <c:pt idx="132">
                  <c:v>116195</c:v>
                </c:pt>
                <c:pt idx="133">
                  <c:v>88549</c:v>
                </c:pt>
                <c:pt idx="134">
                  <c:v>96098</c:v>
                </c:pt>
                <c:pt idx="135">
                  <c:v>87760</c:v>
                </c:pt>
                <c:pt idx="136">
                  <c:v>92916</c:v>
                </c:pt>
                <c:pt idx="137">
                  <c:v>83437</c:v>
                </c:pt>
                <c:pt idx="138">
                  <c:v>142173</c:v>
                </c:pt>
                <c:pt idx="139">
                  <c:v>140854</c:v>
                </c:pt>
                <c:pt idx="140">
                  <c:v>85558</c:v>
                </c:pt>
                <c:pt idx="141">
                  <c:v>101095</c:v>
                </c:pt>
                <c:pt idx="142">
                  <c:v>102231</c:v>
                </c:pt>
                <c:pt idx="143">
                  <c:v>113670</c:v>
                </c:pt>
                <c:pt idx="144">
                  <c:v>142997</c:v>
                </c:pt>
                <c:pt idx="145">
                  <c:v>118464</c:v>
                </c:pt>
                <c:pt idx="146">
                  <c:v>128795</c:v>
                </c:pt>
                <c:pt idx="147">
                  <c:v>130149</c:v>
                </c:pt>
                <c:pt idx="148">
                  <c:v>125489</c:v>
                </c:pt>
                <c:pt idx="149">
                  <c:v>112395</c:v>
                </c:pt>
                <c:pt idx="150">
                  <c:v>161401</c:v>
                </c:pt>
                <c:pt idx="151">
                  <c:v>154688</c:v>
                </c:pt>
                <c:pt idx="152">
                  <c:v>108314</c:v>
                </c:pt>
                <c:pt idx="153">
                  <c:v>127581</c:v>
                </c:pt>
                <c:pt idx="154">
                  <c:v>124985</c:v>
                </c:pt>
                <c:pt idx="155">
                  <c:v>123527</c:v>
                </c:pt>
                <c:pt idx="156">
                  <c:v>138265</c:v>
                </c:pt>
                <c:pt idx="157">
                  <c:v>186866</c:v>
                </c:pt>
                <c:pt idx="158">
                  <c:v>168118</c:v>
                </c:pt>
                <c:pt idx="159">
                  <c:v>164175</c:v>
                </c:pt>
                <c:pt idx="160">
                  <c:v>149331</c:v>
                </c:pt>
                <c:pt idx="161">
                  <c:v>137001</c:v>
                </c:pt>
                <c:pt idx="162">
                  <c:v>186965</c:v>
                </c:pt>
                <c:pt idx="163">
                  <c:v>171449</c:v>
                </c:pt>
                <c:pt idx="164">
                  <c:v>147307</c:v>
                </c:pt>
                <c:pt idx="165">
                  <c:v>111730</c:v>
                </c:pt>
                <c:pt idx="166">
                  <c:v>104772</c:v>
                </c:pt>
                <c:pt idx="167">
                  <c:v>125444</c:v>
                </c:pt>
              </c:numCache>
            </c:numRef>
          </c:yVal>
          <c:smooth val="1"/>
        </c:ser>
        <c:axId val="109168896"/>
        <c:axId val="126048896"/>
      </c:scatterChart>
      <c:valAx>
        <c:axId val="109168896"/>
        <c:scaling>
          <c:orientation val="minMax"/>
          <c:max val="170"/>
          <c:min val="0"/>
        </c:scaling>
        <c:axPos val="b"/>
        <c:title>
          <c:tx>
            <c:rich>
              <a:bodyPr/>
              <a:lstStyle/>
              <a:p>
                <a:pPr>
                  <a:defRPr/>
                </a:pPr>
                <a:r>
                  <a:rPr lang="en-US"/>
                  <a:t>Monthly (Jan 2000-Dec 2013)</a:t>
                </a:r>
              </a:p>
            </c:rich>
          </c:tx>
        </c:title>
        <c:numFmt formatCode="General" sourceLinked="1"/>
        <c:majorTickMark val="none"/>
        <c:tickLblPos val="nextTo"/>
        <c:crossAx val="126048896"/>
        <c:crosses val="autoZero"/>
        <c:crossBetween val="midCat"/>
        <c:majorUnit val="30"/>
      </c:valAx>
      <c:valAx>
        <c:axId val="126048896"/>
        <c:scaling>
          <c:orientation val="minMax"/>
        </c:scaling>
        <c:axPos val="l"/>
        <c:title>
          <c:tx>
            <c:rich>
              <a:bodyPr/>
              <a:lstStyle/>
              <a:p>
                <a:pPr>
                  <a:defRPr/>
                </a:pPr>
                <a:r>
                  <a:rPr lang="en-US"/>
                  <a:t>Visitors</a:t>
                </a:r>
              </a:p>
            </c:rich>
          </c:tx>
        </c:title>
        <c:numFmt formatCode="General" sourceLinked="1"/>
        <c:majorTickMark val="none"/>
        <c:tickLblPos val="nextTo"/>
        <c:crossAx val="109168896"/>
        <c:crosses val="autoZero"/>
        <c:crossBetween val="midCat"/>
        <c:majorUnit val="40000"/>
      </c:valAx>
      <c:spPr>
        <a:ln>
          <a:solidFill>
            <a:schemeClr val="tx1"/>
          </a:solidFill>
        </a:ln>
      </c:spPr>
    </c:plotArea>
    <c:plotVisOnly val="1"/>
  </c:chart>
  <c:spPr>
    <a:ln>
      <a:noFill/>
    </a:ln>
  </c:spPr>
  <c:txPr>
    <a:bodyPr/>
    <a:lstStyle/>
    <a:p>
      <a:pPr>
        <a:defRPr sz="800" b="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2278477690288712"/>
          <c:y val="6.2745123872214037E-2"/>
          <c:w val="0.65187139107611636"/>
          <c:h val="0.69114536200725107"/>
        </c:manualLayout>
      </c:layout>
      <c:scatterChart>
        <c:scatterStyle val="lineMarker"/>
        <c:ser>
          <c:idx val="0"/>
          <c:order val="0"/>
          <c:tx>
            <c:strRef>
              <c:f>kl!$B$1</c:f>
              <c:strCache>
                <c:ptCount val="1"/>
                <c:pt idx="0">
                  <c:v>Data</c:v>
                </c:pt>
              </c:strCache>
            </c:strRef>
          </c:tx>
          <c:spPr>
            <a:ln w="12700">
              <a:solidFill>
                <a:schemeClr val="tx1"/>
              </a:solidFill>
            </a:ln>
          </c:spPr>
          <c:marker>
            <c:symbol val="none"/>
          </c:marker>
          <c:xVal>
            <c:numRef>
              <c:f>kl!$A$2:$A$205</c:f>
              <c:numCache>
                <c:formatCode>General</c:formatCode>
                <c:ptCount val="20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pt idx="41">
                  <c:v>41</c:v>
                </c:pt>
                <c:pt idx="42">
                  <c:v>42</c:v>
                </c:pt>
                <c:pt idx="43">
                  <c:v>43</c:v>
                </c:pt>
                <c:pt idx="44">
                  <c:v>44</c:v>
                </c:pt>
                <c:pt idx="45">
                  <c:v>45</c:v>
                </c:pt>
                <c:pt idx="46">
                  <c:v>46</c:v>
                </c:pt>
                <c:pt idx="47">
                  <c:v>47</c:v>
                </c:pt>
                <c:pt idx="48">
                  <c:v>48</c:v>
                </c:pt>
                <c:pt idx="49">
                  <c:v>49</c:v>
                </c:pt>
                <c:pt idx="50">
                  <c:v>50</c:v>
                </c:pt>
                <c:pt idx="51">
                  <c:v>51</c:v>
                </c:pt>
                <c:pt idx="52">
                  <c:v>52</c:v>
                </c:pt>
                <c:pt idx="53">
                  <c:v>53</c:v>
                </c:pt>
                <c:pt idx="54">
                  <c:v>54</c:v>
                </c:pt>
                <c:pt idx="55">
                  <c:v>55</c:v>
                </c:pt>
                <c:pt idx="56">
                  <c:v>56</c:v>
                </c:pt>
                <c:pt idx="57">
                  <c:v>57</c:v>
                </c:pt>
                <c:pt idx="58">
                  <c:v>58</c:v>
                </c:pt>
                <c:pt idx="59">
                  <c:v>59</c:v>
                </c:pt>
                <c:pt idx="60">
                  <c:v>60</c:v>
                </c:pt>
                <c:pt idx="61">
                  <c:v>61</c:v>
                </c:pt>
                <c:pt idx="62">
                  <c:v>62</c:v>
                </c:pt>
                <c:pt idx="63">
                  <c:v>63</c:v>
                </c:pt>
                <c:pt idx="64">
                  <c:v>64</c:v>
                </c:pt>
                <c:pt idx="65">
                  <c:v>65</c:v>
                </c:pt>
                <c:pt idx="66">
                  <c:v>66</c:v>
                </c:pt>
                <c:pt idx="67">
                  <c:v>67</c:v>
                </c:pt>
                <c:pt idx="68">
                  <c:v>68</c:v>
                </c:pt>
                <c:pt idx="69">
                  <c:v>69</c:v>
                </c:pt>
                <c:pt idx="70">
                  <c:v>70</c:v>
                </c:pt>
                <c:pt idx="71">
                  <c:v>71</c:v>
                </c:pt>
                <c:pt idx="72">
                  <c:v>72</c:v>
                </c:pt>
                <c:pt idx="73">
                  <c:v>73</c:v>
                </c:pt>
                <c:pt idx="74">
                  <c:v>74</c:v>
                </c:pt>
                <c:pt idx="75">
                  <c:v>75</c:v>
                </c:pt>
                <c:pt idx="76">
                  <c:v>76</c:v>
                </c:pt>
                <c:pt idx="77">
                  <c:v>77</c:v>
                </c:pt>
                <c:pt idx="78">
                  <c:v>78</c:v>
                </c:pt>
                <c:pt idx="79">
                  <c:v>79</c:v>
                </c:pt>
                <c:pt idx="80">
                  <c:v>80</c:v>
                </c:pt>
                <c:pt idx="81">
                  <c:v>81</c:v>
                </c:pt>
                <c:pt idx="82">
                  <c:v>82</c:v>
                </c:pt>
                <c:pt idx="83">
                  <c:v>83</c:v>
                </c:pt>
                <c:pt idx="84">
                  <c:v>84</c:v>
                </c:pt>
                <c:pt idx="85">
                  <c:v>85</c:v>
                </c:pt>
                <c:pt idx="86">
                  <c:v>86</c:v>
                </c:pt>
                <c:pt idx="87">
                  <c:v>87</c:v>
                </c:pt>
                <c:pt idx="88">
                  <c:v>88</c:v>
                </c:pt>
                <c:pt idx="89">
                  <c:v>89</c:v>
                </c:pt>
                <c:pt idx="90">
                  <c:v>90</c:v>
                </c:pt>
                <c:pt idx="91">
                  <c:v>91</c:v>
                </c:pt>
                <c:pt idx="92">
                  <c:v>92</c:v>
                </c:pt>
                <c:pt idx="93">
                  <c:v>93</c:v>
                </c:pt>
                <c:pt idx="94">
                  <c:v>94</c:v>
                </c:pt>
                <c:pt idx="95">
                  <c:v>95</c:v>
                </c:pt>
                <c:pt idx="96">
                  <c:v>96</c:v>
                </c:pt>
                <c:pt idx="97">
                  <c:v>97</c:v>
                </c:pt>
                <c:pt idx="98">
                  <c:v>98</c:v>
                </c:pt>
                <c:pt idx="99">
                  <c:v>99</c:v>
                </c:pt>
                <c:pt idx="100">
                  <c:v>100</c:v>
                </c:pt>
                <c:pt idx="101">
                  <c:v>101</c:v>
                </c:pt>
                <c:pt idx="102">
                  <c:v>102</c:v>
                </c:pt>
                <c:pt idx="103">
                  <c:v>103</c:v>
                </c:pt>
                <c:pt idx="104">
                  <c:v>104</c:v>
                </c:pt>
                <c:pt idx="105">
                  <c:v>105</c:v>
                </c:pt>
                <c:pt idx="106">
                  <c:v>106</c:v>
                </c:pt>
                <c:pt idx="107">
                  <c:v>107</c:v>
                </c:pt>
                <c:pt idx="108">
                  <c:v>108</c:v>
                </c:pt>
                <c:pt idx="109">
                  <c:v>109</c:v>
                </c:pt>
                <c:pt idx="110">
                  <c:v>110</c:v>
                </c:pt>
                <c:pt idx="111">
                  <c:v>111</c:v>
                </c:pt>
                <c:pt idx="112">
                  <c:v>112</c:v>
                </c:pt>
                <c:pt idx="113">
                  <c:v>113</c:v>
                </c:pt>
                <c:pt idx="114">
                  <c:v>114</c:v>
                </c:pt>
                <c:pt idx="115">
                  <c:v>115</c:v>
                </c:pt>
                <c:pt idx="116">
                  <c:v>116</c:v>
                </c:pt>
                <c:pt idx="117">
                  <c:v>117</c:v>
                </c:pt>
                <c:pt idx="118">
                  <c:v>118</c:v>
                </c:pt>
                <c:pt idx="119">
                  <c:v>119</c:v>
                </c:pt>
                <c:pt idx="120">
                  <c:v>120</c:v>
                </c:pt>
                <c:pt idx="121">
                  <c:v>121</c:v>
                </c:pt>
                <c:pt idx="122">
                  <c:v>122</c:v>
                </c:pt>
                <c:pt idx="123">
                  <c:v>123</c:v>
                </c:pt>
                <c:pt idx="124">
                  <c:v>124</c:v>
                </c:pt>
                <c:pt idx="125">
                  <c:v>125</c:v>
                </c:pt>
                <c:pt idx="126">
                  <c:v>126</c:v>
                </c:pt>
                <c:pt idx="127">
                  <c:v>127</c:v>
                </c:pt>
                <c:pt idx="128">
                  <c:v>128</c:v>
                </c:pt>
                <c:pt idx="129">
                  <c:v>129</c:v>
                </c:pt>
                <c:pt idx="130">
                  <c:v>130</c:v>
                </c:pt>
                <c:pt idx="131">
                  <c:v>131</c:v>
                </c:pt>
                <c:pt idx="132">
                  <c:v>132</c:v>
                </c:pt>
                <c:pt idx="133">
                  <c:v>133</c:v>
                </c:pt>
                <c:pt idx="134">
                  <c:v>134</c:v>
                </c:pt>
                <c:pt idx="135">
                  <c:v>135</c:v>
                </c:pt>
                <c:pt idx="136">
                  <c:v>136</c:v>
                </c:pt>
                <c:pt idx="137">
                  <c:v>137</c:v>
                </c:pt>
                <c:pt idx="138">
                  <c:v>138</c:v>
                </c:pt>
                <c:pt idx="139">
                  <c:v>139</c:v>
                </c:pt>
                <c:pt idx="140">
                  <c:v>140</c:v>
                </c:pt>
                <c:pt idx="141">
                  <c:v>141</c:v>
                </c:pt>
                <c:pt idx="142">
                  <c:v>142</c:v>
                </c:pt>
                <c:pt idx="143">
                  <c:v>143</c:v>
                </c:pt>
                <c:pt idx="144">
                  <c:v>144</c:v>
                </c:pt>
                <c:pt idx="145">
                  <c:v>145</c:v>
                </c:pt>
                <c:pt idx="146">
                  <c:v>146</c:v>
                </c:pt>
                <c:pt idx="147">
                  <c:v>147</c:v>
                </c:pt>
                <c:pt idx="148">
                  <c:v>148</c:v>
                </c:pt>
                <c:pt idx="149">
                  <c:v>149</c:v>
                </c:pt>
                <c:pt idx="150">
                  <c:v>150</c:v>
                </c:pt>
                <c:pt idx="151">
                  <c:v>151</c:v>
                </c:pt>
                <c:pt idx="152">
                  <c:v>152</c:v>
                </c:pt>
                <c:pt idx="153">
                  <c:v>153</c:v>
                </c:pt>
                <c:pt idx="154">
                  <c:v>154</c:v>
                </c:pt>
                <c:pt idx="155">
                  <c:v>155</c:v>
                </c:pt>
                <c:pt idx="156">
                  <c:v>156</c:v>
                </c:pt>
                <c:pt idx="157">
                  <c:v>157</c:v>
                </c:pt>
                <c:pt idx="158">
                  <c:v>158</c:v>
                </c:pt>
                <c:pt idx="159">
                  <c:v>159</c:v>
                </c:pt>
                <c:pt idx="160">
                  <c:v>160</c:v>
                </c:pt>
                <c:pt idx="161">
                  <c:v>161</c:v>
                </c:pt>
                <c:pt idx="162">
                  <c:v>162</c:v>
                </c:pt>
                <c:pt idx="163">
                  <c:v>163</c:v>
                </c:pt>
                <c:pt idx="164">
                  <c:v>164</c:v>
                </c:pt>
                <c:pt idx="165">
                  <c:v>165</c:v>
                </c:pt>
                <c:pt idx="166">
                  <c:v>166</c:v>
                </c:pt>
                <c:pt idx="167">
                  <c:v>167</c:v>
                </c:pt>
                <c:pt idx="168">
                  <c:v>168</c:v>
                </c:pt>
                <c:pt idx="169">
                  <c:v>169</c:v>
                </c:pt>
                <c:pt idx="170">
                  <c:v>170</c:v>
                </c:pt>
                <c:pt idx="171">
                  <c:v>171</c:v>
                </c:pt>
                <c:pt idx="172">
                  <c:v>172</c:v>
                </c:pt>
                <c:pt idx="173">
                  <c:v>173</c:v>
                </c:pt>
                <c:pt idx="174">
                  <c:v>174</c:v>
                </c:pt>
                <c:pt idx="175">
                  <c:v>175</c:v>
                </c:pt>
                <c:pt idx="176">
                  <c:v>176</c:v>
                </c:pt>
                <c:pt idx="177">
                  <c:v>177</c:v>
                </c:pt>
                <c:pt idx="178">
                  <c:v>178</c:v>
                </c:pt>
                <c:pt idx="179">
                  <c:v>179</c:v>
                </c:pt>
                <c:pt idx="180">
                  <c:v>180</c:v>
                </c:pt>
                <c:pt idx="181">
                  <c:v>181</c:v>
                </c:pt>
                <c:pt idx="182">
                  <c:v>182</c:v>
                </c:pt>
                <c:pt idx="183">
                  <c:v>183</c:v>
                </c:pt>
                <c:pt idx="184">
                  <c:v>184</c:v>
                </c:pt>
                <c:pt idx="185">
                  <c:v>185</c:v>
                </c:pt>
                <c:pt idx="186">
                  <c:v>186</c:v>
                </c:pt>
                <c:pt idx="187">
                  <c:v>187</c:v>
                </c:pt>
                <c:pt idx="188">
                  <c:v>188</c:v>
                </c:pt>
                <c:pt idx="189">
                  <c:v>189</c:v>
                </c:pt>
                <c:pt idx="190">
                  <c:v>190</c:v>
                </c:pt>
                <c:pt idx="191">
                  <c:v>191</c:v>
                </c:pt>
                <c:pt idx="192">
                  <c:v>192</c:v>
                </c:pt>
                <c:pt idx="193">
                  <c:v>193</c:v>
                </c:pt>
                <c:pt idx="194">
                  <c:v>194</c:v>
                </c:pt>
                <c:pt idx="195">
                  <c:v>195</c:v>
                </c:pt>
                <c:pt idx="196">
                  <c:v>196</c:v>
                </c:pt>
                <c:pt idx="197">
                  <c:v>197</c:v>
                </c:pt>
                <c:pt idx="198">
                  <c:v>198</c:v>
                </c:pt>
                <c:pt idx="199">
                  <c:v>199</c:v>
                </c:pt>
                <c:pt idx="200">
                  <c:v>200</c:v>
                </c:pt>
                <c:pt idx="201">
                  <c:v>201</c:v>
                </c:pt>
                <c:pt idx="202">
                  <c:v>202</c:v>
                </c:pt>
                <c:pt idx="203">
                  <c:v>203</c:v>
                </c:pt>
              </c:numCache>
            </c:numRef>
          </c:xVal>
          <c:yVal>
            <c:numRef>
              <c:f>kl!$B$2:$B$205</c:f>
              <c:numCache>
                <c:formatCode>General</c:formatCode>
                <c:ptCount val="204"/>
                <c:pt idx="0">
                  <c:v>82.77</c:v>
                </c:pt>
                <c:pt idx="1">
                  <c:v>89.169999999999987</c:v>
                </c:pt>
                <c:pt idx="2">
                  <c:v>82.93</c:v>
                </c:pt>
                <c:pt idx="3">
                  <c:v>81.86999999999999</c:v>
                </c:pt>
                <c:pt idx="4">
                  <c:v>76.02</c:v>
                </c:pt>
                <c:pt idx="5">
                  <c:v>82.710000000000022</c:v>
                </c:pt>
                <c:pt idx="6">
                  <c:v>86.43</c:v>
                </c:pt>
                <c:pt idx="7">
                  <c:v>96.1</c:v>
                </c:pt>
                <c:pt idx="8">
                  <c:v>91.39</c:v>
                </c:pt>
                <c:pt idx="9">
                  <c:v>79.47</c:v>
                </c:pt>
                <c:pt idx="10">
                  <c:v>77.7</c:v>
                </c:pt>
                <c:pt idx="11">
                  <c:v>80.849999999999994</c:v>
                </c:pt>
                <c:pt idx="12">
                  <c:v>78.64</c:v>
                </c:pt>
                <c:pt idx="13">
                  <c:v>83.03</c:v>
                </c:pt>
                <c:pt idx="14">
                  <c:v>79.61</c:v>
                </c:pt>
                <c:pt idx="15">
                  <c:v>81.290000000000006</c:v>
                </c:pt>
                <c:pt idx="16">
                  <c:v>78.63</c:v>
                </c:pt>
                <c:pt idx="17">
                  <c:v>83.86</c:v>
                </c:pt>
                <c:pt idx="18">
                  <c:v>84.440000000000026</c:v>
                </c:pt>
                <c:pt idx="19">
                  <c:v>82.93</c:v>
                </c:pt>
                <c:pt idx="20">
                  <c:v>83.649999999999991</c:v>
                </c:pt>
                <c:pt idx="21">
                  <c:v>86.56</c:v>
                </c:pt>
                <c:pt idx="22">
                  <c:v>88.4</c:v>
                </c:pt>
                <c:pt idx="23">
                  <c:v>87.02</c:v>
                </c:pt>
                <c:pt idx="24">
                  <c:v>82.710000000000022</c:v>
                </c:pt>
                <c:pt idx="25">
                  <c:v>92.55</c:v>
                </c:pt>
                <c:pt idx="26">
                  <c:v>85.2</c:v>
                </c:pt>
                <c:pt idx="27">
                  <c:v>89.88</c:v>
                </c:pt>
                <c:pt idx="28">
                  <c:v>85.45</c:v>
                </c:pt>
                <c:pt idx="29">
                  <c:v>87.47</c:v>
                </c:pt>
                <c:pt idx="30">
                  <c:v>85.85</c:v>
                </c:pt>
                <c:pt idx="31">
                  <c:v>84.39</c:v>
                </c:pt>
                <c:pt idx="32">
                  <c:v>87.31</c:v>
                </c:pt>
                <c:pt idx="33">
                  <c:v>83.31</c:v>
                </c:pt>
                <c:pt idx="34">
                  <c:v>85.710000000000022</c:v>
                </c:pt>
                <c:pt idx="35">
                  <c:v>85.22</c:v>
                </c:pt>
                <c:pt idx="36">
                  <c:v>82.72</c:v>
                </c:pt>
                <c:pt idx="37">
                  <c:v>87.16</c:v>
                </c:pt>
                <c:pt idx="38">
                  <c:v>86.410000000000025</c:v>
                </c:pt>
                <c:pt idx="39">
                  <c:v>88.11</c:v>
                </c:pt>
                <c:pt idx="40">
                  <c:v>76.86999999999999</c:v>
                </c:pt>
                <c:pt idx="41">
                  <c:v>86.73</c:v>
                </c:pt>
                <c:pt idx="42">
                  <c:v>82.669999999999987</c:v>
                </c:pt>
                <c:pt idx="43">
                  <c:v>82.31</c:v>
                </c:pt>
                <c:pt idx="44">
                  <c:v>86.86999999999999</c:v>
                </c:pt>
                <c:pt idx="45">
                  <c:v>83.11999999999999</c:v>
                </c:pt>
                <c:pt idx="46">
                  <c:v>82.02</c:v>
                </c:pt>
                <c:pt idx="47">
                  <c:v>82.04</c:v>
                </c:pt>
                <c:pt idx="48">
                  <c:v>76.63</c:v>
                </c:pt>
                <c:pt idx="49">
                  <c:v>82.55</c:v>
                </c:pt>
                <c:pt idx="50">
                  <c:v>85.59</c:v>
                </c:pt>
                <c:pt idx="51">
                  <c:v>93.78</c:v>
                </c:pt>
                <c:pt idx="52">
                  <c:v>84.19</c:v>
                </c:pt>
                <c:pt idx="53">
                  <c:v>94.78</c:v>
                </c:pt>
                <c:pt idx="54">
                  <c:v>91.04</c:v>
                </c:pt>
                <c:pt idx="55">
                  <c:v>81.86999999999999</c:v>
                </c:pt>
                <c:pt idx="56">
                  <c:v>86.14</c:v>
                </c:pt>
                <c:pt idx="57">
                  <c:v>86.940000000000026</c:v>
                </c:pt>
                <c:pt idx="58">
                  <c:v>93.410000000000025</c:v>
                </c:pt>
                <c:pt idx="59">
                  <c:v>96.09</c:v>
                </c:pt>
                <c:pt idx="60">
                  <c:v>86.81</c:v>
                </c:pt>
                <c:pt idx="61">
                  <c:v>91.84</c:v>
                </c:pt>
                <c:pt idx="62">
                  <c:v>92.09</c:v>
                </c:pt>
                <c:pt idx="63">
                  <c:v>97.490000000000023</c:v>
                </c:pt>
                <c:pt idx="64">
                  <c:v>93.42</c:v>
                </c:pt>
                <c:pt idx="65">
                  <c:v>93.169999999999987</c:v>
                </c:pt>
                <c:pt idx="66">
                  <c:v>97.07</c:v>
                </c:pt>
                <c:pt idx="67">
                  <c:v>96.64</c:v>
                </c:pt>
                <c:pt idx="68">
                  <c:v>94.940000000000026</c:v>
                </c:pt>
                <c:pt idx="69">
                  <c:v>95.84</c:v>
                </c:pt>
                <c:pt idx="70">
                  <c:v>92.179999999999978</c:v>
                </c:pt>
                <c:pt idx="71">
                  <c:v>92.61999999999999</c:v>
                </c:pt>
                <c:pt idx="72">
                  <c:v>94.79</c:v>
                </c:pt>
                <c:pt idx="73">
                  <c:v>88.38</c:v>
                </c:pt>
                <c:pt idx="74">
                  <c:v>96.410000000000025</c:v>
                </c:pt>
                <c:pt idx="75">
                  <c:v>90.9</c:v>
                </c:pt>
                <c:pt idx="76">
                  <c:v>91.54</c:v>
                </c:pt>
                <c:pt idx="77">
                  <c:v>100.32</c:v>
                </c:pt>
                <c:pt idx="78">
                  <c:v>97.669999999999987</c:v>
                </c:pt>
                <c:pt idx="79">
                  <c:v>96.69</c:v>
                </c:pt>
                <c:pt idx="80">
                  <c:v>92.39</c:v>
                </c:pt>
                <c:pt idx="81">
                  <c:v>103.61</c:v>
                </c:pt>
                <c:pt idx="82">
                  <c:v>110.27</c:v>
                </c:pt>
                <c:pt idx="83">
                  <c:v>93.54</c:v>
                </c:pt>
                <c:pt idx="84">
                  <c:v>105.73</c:v>
                </c:pt>
                <c:pt idx="85">
                  <c:v>104.01</c:v>
                </c:pt>
                <c:pt idx="86">
                  <c:v>107.14</c:v>
                </c:pt>
                <c:pt idx="87">
                  <c:v>109.4100000000001</c:v>
                </c:pt>
                <c:pt idx="88">
                  <c:v>99.11</c:v>
                </c:pt>
                <c:pt idx="89">
                  <c:v>108.96000000000002</c:v>
                </c:pt>
                <c:pt idx="90">
                  <c:v>106.13</c:v>
                </c:pt>
                <c:pt idx="91">
                  <c:v>108.98</c:v>
                </c:pt>
                <c:pt idx="92">
                  <c:v>104.54</c:v>
                </c:pt>
                <c:pt idx="93">
                  <c:v>103.46000000000002</c:v>
                </c:pt>
                <c:pt idx="94">
                  <c:v>111.14999999999999</c:v>
                </c:pt>
                <c:pt idx="95">
                  <c:v>103.4400000000001</c:v>
                </c:pt>
                <c:pt idx="96">
                  <c:v>102.9100000000001</c:v>
                </c:pt>
                <c:pt idx="97">
                  <c:v>118.72</c:v>
                </c:pt>
                <c:pt idx="98">
                  <c:v>99.38</c:v>
                </c:pt>
                <c:pt idx="99">
                  <c:v>101.56</c:v>
                </c:pt>
                <c:pt idx="100">
                  <c:v>116.1</c:v>
                </c:pt>
                <c:pt idx="101">
                  <c:v>100.59</c:v>
                </c:pt>
                <c:pt idx="102">
                  <c:v>108.72</c:v>
                </c:pt>
                <c:pt idx="103">
                  <c:v>111.98</c:v>
                </c:pt>
                <c:pt idx="104">
                  <c:v>112.52</c:v>
                </c:pt>
                <c:pt idx="105">
                  <c:v>102.73</c:v>
                </c:pt>
                <c:pt idx="106">
                  <c:v>110.45</c:v>
                </c:pt>
                <c:pt idx="107">
                  <c:v>106.5</c:v>
                </c:pt>
                <c:pt idx="108">
                  <c:v>103</c:v>
                </c:pt>
                <c:pt idx="109">
                  <c:v>104.54</c:v>
                </c:pt>
                <c:pt idx="110">
                  <c:v>101.45</c:v>
                </c:pt>
                <c:pt idx="111">
                  <c:v>99.490000000000023</c:v>
                </c:pt>
                <c:pt idx="112">
                  <c:v>104.48</c:v>
                </c:pt>
                <c:pt idx="113">
                  <c:v>115.7</c:v>
                </c:pt>
                <c:pt idx="114">
                  <c:v>116.74000000000002</c:v>
                </c:pt>
                <c:pt idx="115">
                  <c:v>112.47</c:v>
                </c:pt>
                <c:pt idx="116">
                  <c:v>96.61999999999999</c:v>
                </c:pt>
                <c:pt idx="117">
                  <c:v>98.76</c:v>
                </c:pt>
                <c:pt idx="118">
                  <c:v>95.69</c:v>
                </c:pt>
                <c:pt idx="119">
                  <c:v>95.32</c:v>
                </c:pt>
                <c:pt idx="120">
                  <c:v>103.5</c:v>
                </c:pt>
                <c:pt idx="121">
                  <c:v>113.54</c:v>
                </c:pt>
                <c:pt idx="122">
                  <c:v>106.1</c:v>
                </c:pt>
                <c:pt idx="123">
                  <c:v>105.46000000000002</c:v>
                </c:pt>
                <c:pt idx="124">
                  <c:v>91.960000000000022</c:v>
                </c:pt>
                <c:pt idx="125">
                  <c:v>93.43</c:v>
                </c:pt>
                <c:pt idx="126">
                  <c:v>88.169999999999987</c:v>
                </c:pt>
                <c:pt idx="127">
                  <c:v>82.79</c:v>
                </c:pt>
                <c:pt idx="128">
                  <c:v>91.07</c:v>
                </c:pt>
                <c:pt idx="129">
                  <c:v>87.53</c:v>
                </c:pt>
                <c:pt idx="130">
                  <c:v>97.34</c:v>
                </c:pt>
                <c:pt idx="131">
                  <c:v>96.23</c:v>
                </c:pt>
                <c:pt idx="132">
                  <c:v>98.940000000000026</c:v>
                </c:pt>
                <c:pt idx="133">
                  <c:v>97.19</c:v>
                </c:pt>
                <c:pt idx="134">
                  <c:v>100.51</c:v>
                </c:pt>
                <c:pt idx="135">
                  <c:v>95.960000000000022</c:v>
                </c:pt>
                <c:pt idx="136">
                  <c:v>96.69</c:v>
                </c:pt>
                <c:pt idx="137">
                  <c:v>92.45</c:v>
                </c:pt>
                <c:pt idx="138">
                  <c:v>98.22</c:v>
                </c:pt>
                <c:pt idx="139">
                  <c:v>98.13</c:v>
                </c:pt>
                <c:pt idx="140">
                  <c:v>99.490000000000023</c:v>
                </c:pt>
                <c:pt idx="141">
                  <c:v>97.9</c:v>
                </c:pt>
                <c:pt idx="142">
                  <c:v>100.64</c:v>
                </c:pt>
                <c:pt idx="143">
                  <c:v>99.92</c:v>
                </c:pt>
                <c:pt idx="144">
                  <c:v>93.8</c:v>
                </c:pt>
                <c:pt idx="145">
                  <c:v>104.71000000000002</c:v>
                </c:pt>
                <c:pt idx="146">
                  <c:v>101.86999999999999</c:v>
                </c:pt>
                <c:pt idx="147">
                  <c:v>104.66</c:v>
                </c:pt>
                <c:pt idx="148">
                  <c:v>105.48</c:v>
                </c:pt>
                <c:pt idx="149">
                  <c:v>104.67999999999998</c:v>
                </c:pt>
                <c:pt idx="150">
                  <c:v>103.8</c:v>
                </c:pt>
                <c:pt idx="151">
                  <c:v>103.36999999999999</c:v>
                </c:pt>
                <c:pt idx="152">
                  <c:v>102.96000000000002</c:v>
                </c:pt>
                <c:pt idx="153">
                  <c:v>104.9</c:v>
                </c:pt>
                <c:pt idx="154">
                  <c:v>99.06</c:v>
                </c:pt>
                <c:pt idx="155">
                  <c:v>99.490000000000023</c:v>
                </c:pt>
                <c:pt idx="156">
                  <c:v>105.19</c:v>
                </c:pt>
                <c:pt idx="157">
                  <c:v>106.34</c:v>
                </c:pt>
                <c:pt idx="158">
                  <c:v>100.66</c:v>
                </c:pt>
                <c:pt idx="159">
                  <c:v>107.86</c:v>
                </c:pt>
                <c:pt idx="160">
                  <c:v>108.19</c:v>
                </c:pt>
                <c:pt idx="161">
                  <c:v>108.75</c:v>
                </c:pt>
                <c:pt idx="162">
                  <c:v>103.75</c:v>
                </c:pt>
                <c:pt idx="163">
                  <c:v>103.06</c:v>
                </c:pt>
                <c:pt idx="164">
                  <c:v>101.9100000000001</c:v>
                </c:pt>
                <c:pt idx="165">
                  <c:v>98.92</c:v>
                </c:pt>
                <c:pt idx="166">
                  <c:v>101.01</c:v>
                </c:pt>
                <c:pt idx="167">
                  <c:v>103.79</c:v>
                </c:pt>
                <c:pt idx="168">
                  <c:v>105.8</c:v>
                </c:pt>
                <c:pt idx="169">
                  <c:v>107.4</c:v>
                </c:pt>
                <c:pt idx="170">
                  <c:v>103.2</c:v>
                </c:pt>
                <c:pt idx="171">
                  <c:v>101.9400000000001</c:v>
                </c:pt>
                <c:pt idx="172">
                  <c:v>106.36999999999999</c:v>
                </c:pt>
                <c:pt idx="173">
                  <c:v>107.98</c:v>
                </c:pt>
                <c:pt idx="174">
                  <c:v>106.04</c:v>
                </c:pt>
                <c:pt idx="175">
                  <c:v>111.19</c:v>
                </c:pt>
                <c:pt idx="176">
                  <c:v>106.2</c:v>
                </c:pt>
                <c:pt idx="177">
                  <c:v>110.86999999999999</c:v>
                </c:pt>
                <c:pt idx="178">
                  <c:v>107.74000000000002</c:v>
                </c:pt>
                <c:pt idx="179">
                  <c:v>106.64</c:v>
                </c:pt>
                <c:pt idx="180">
                  <c:v>110.57</c:v>
                </c:pt>
                <c:pt idx="181">
                  <c:v>110.83</c:v>
                </c:pt>
                <c:pt idx="182">
                  <c:v>99.97</c:v>
                </c:pt>
                <c:pt idx="183">
                  <c:v>110.9100000000001</c:v>
                </c:pt>
                <c:pt idx="184">
                  <c:v>111.72</c:v>
                </c:pt>
                <c:pt idx="185">
                  <c:v>110.83</c:v>
                </c:pt>
                <c:pt idx="186">
                  <c:v>109.34</c:v>
                </c:pt>
                <c:pt idx="187">
                  <c:v>105.1</c:v>
                </c:pt>
                <c:pt idx="188">
                  <c:v>107.52</c:v>
                </c:pt>
                <c:pt idx="189">
                  <c:v>111.05</c:v>
                </c:pt>
                <c:pt idx="190">
                  <c:v>105.38</c:v>
                </c:pt>
                <c:pt idx="191">
                  <c:v>108.64999999999999</c:v>
                </c:pt>
                <c:pt idx="192">
                  <c:v>104.77</c:v>
                </c:pt>
                <c:pt idx="193">
                  <c:v>109.36999999999999</c:v>
                </c:pt>
                <c:pt idx="194">
                  <c:v>108.72</c:v>
                </c:pt>
                <c:pt idx="195">
                  <c:v>111.02</c:v>
                </c:pt>
                <c:pt idx="196">
                  <c:v>112.06</c:v>
                </c:pt>
                <c:pt idx="197">
                  <c:v>113.98</c:v>
                </c:pt>
                <c:pt idx="198">
                  <c:v>107.39</c:v>
                </c:pt>
                <c:pt idx="199">
                  <c:v>111.36999999999999</c:v>
                </c:pt>
                <c:pt idx="200">
                  <c:v>107.88</c:v>
                </c:pt>
                <c:pt idx="201">
                  <c:v>108.52</c:v>
                </c:pt>
                <c:pt idx="202">
                  <c:v>108.97</c:v>
                </c:pt>
                <c:pt idx="203">
                  <c:v>107.88</c:v>
                </c:pt>
              </c:numCache>
            </c:numRef>
          </c:yVal>
        </c:ser>
        <c:axId val="135146496"/>
        <c:axId val="135181824"/>
      </c:scatterChart>
      <c:valAx>
        <c:axId val="135146496"/>
        <c:scaling>
          <c:orientation val="minMax"/>
          <c:max val="205"/>
          <c:min val="0"/>
        </c:scaling>
        <c:axPos val="b"/>
        <c:title>
          <c:tx>
            <c:rich>
              <a:bodyPr/>
              <a:lstStyle/>
              <a:p>
                <a:pPr>
                  <a:defRPr/>
                </a:pPr>
                <a:r>
                  <a:rPr lang="en-US"/>
                  <a:t>Monthly (Jan 1995-Dec 2011)</a:t>
                </a:r>
              </a:p>
            </c:rich>
          </c:tx>
        </c:title>
        <c:numFmt formatCode="General" sourceLinked="1"/>
        <c:majorTickMark val="none"/>
        <c:tickLblPos val="nextTo"/>
        <c:crossAx val="135181824"/>
        <c:crosses val="autoZero"/>
        <c:crossBetween val="midCat"/>
        <c:majorUnit val="20"/>
      </c:valAx>
      <c:valAx>
        <c:axId val="135181824"/>
        <c:scaling>
          <c:orientation val="minMax"/>
          <c:max val="120"/>
          <c:min val="70"/>
        </c:scaling>
        <c:axPos val="l"/>
        <c:title>
          <c:tx>
            <c:rich>
              <a:bodyPr/>
              <a:lstStyle/>
              <a:p>
                <a:pPr>
                  <a:defRPr/>
                </a:pPr>
                <a:r>
                  <a:rPr lang="en-US"/>
                  <a:t>Water Demand</a:t>
                </a:r>
              </a:p>
            </c:rich>
          </c:tx>
          <c:layout>
            <c:manualLayout>
              <c:xMode val="edge"/>
              <c:yMode val="edge"/>
              <c:x val="1.3588110403397045E-2"/>
              <c:y val="0.22792861947532941"/>
            </c:manualLayout>
          </c:layout>
        </c:title>
        <c:numFmt formatCode="General" sourceLinked="1"/>
        <c:majorTickMark val="none"/>
        <c:tickLblPos val="nextTo"/>
        <c:crossAx val="135146496"/>
        <c:crosses val="autoZero"/>
        <c:crossBetween val="midCat"/>
        <c:majorUnit val="10"/>
      </c:valAx>
      <c:spPr>
        <a:ln>
          <a:solidFill>
            <a:schemeClr val="tx1"/>
          </a:solidFill>
        </a:ln>
      </c:spPr>
    </c:plotArea>
    <c:plotVisOnly val="1"/>
  </c:chart>
  <c:spPr>
    <a:ln>
      <a:noFill/>
    </a:ln>
  </c:spPr>
  <c:txPr>
    <a:bodyPr/>
    <a:lstStyle/>
    <a:p>
      <a:pPr>
        <a:defRPr sz="800" b="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9814049285505991"/>
          <c:y val="3.3266076115485564E-2"/>
          <c:w val="0.74167432195975502"/>
          <c:h val="0.72319430774278215"/>
        </c:manualLayout>
      </c:layout>
      <c:lineChart>
        <c:grouping val="standard"/>
        <c:ser>
          <c:idx val="0"/>
          <c:order val="0"/>
          <c:tx>
            <c:strRef>
              <c:f>Sheet1!$C$1</c:f>
              <c:strCache>
                <c:ptCount val="1"/>
                <c:pt idx="0">
                  <c:v>Sales</c:v>
                </c:pt>
              </c:strCache>
            </c:strRef>
          </c:tx>
          <c:spPr>
            <a:ln w="19050">
              <a:solidFill>
                <a:schemeClr val="tx1"/>
              </a:solidFill>
            </a:ln>
          </c:spPr>
          <c:marker>
            <c:symbol val="none"/>
          </c:marker>
          <c:val>
            <c:numRef>
              <c:f>Sheet1!$C$2:$C$17</c:f>
              <c:numCache>
                <c:formatCode>General</c:formatCode>
                <c:ptCount val="16"/>
                <c:pt idx="0">
                  <c:v>7</c:v>
                </c:pt>
                <c:pt idx="1">
                  <c:v>11</c:v>
                </c:pt>
                <c:pt idx="2">
                  <c:v>12</c:v>
                </c:pt>
                <c:pt idx="3">
                  <c:v>17</c:v>
                </c:pt>
                <c:pt idx="4">
                  <c:v>7</c:v>
                </c:pt>
                <c:pt idx="5">
                  <c:v>11</c:v>
                </c:pt>
                <c:pt idx="6">
                  <c:v>13</c:v>
                </c:pt>
                <c:pt idx="7">
                  <c:v>20</c:v>
                </c:pt>
                <c:pt idx="8">
                  <c:v>8</c:v>
                </c:pt>
                <c:pt idx="9">
                  <c:v>12</c:v>
                </c:pt>
                <c:pt idx="10">
                  <c:v>13</c:v>
                </c:pt>
                <c:pt idx="11">
                  <c:v>20</c:v>
                </c:pt>
                <c:pt idx="12">
                  <c:v>8</c:v>
                </c:pt>
                <c:pt idx="13">
                  <c:v>13</c:v>
                </c:pt>
                <c:pt idx="14">
                  <c:v>14</c:v>
                </c:pt>
                <c:pt idx="15">
                  <c:v>22</c:v>
                </c:pt>
              </c:numCache>
            </c:numRef>
          </c:val>
        </c:ser>
        <c:marker val="1"/>
        <c:axId val="139997952"/>
        <c:axId val="140000640"/>
      </c:lineChart>
      <c:catAx>
        <c:axId val="139997952"/>
        <c:scaling>
          <c:orientation val="minMax"/>
        </c:scaling>
        <c:axPos val="b"/>
        <c:title>
          <c:tx>
            <c:rich>
              <a:bodyPr/>
              <a:lstStyle/>
              <a:p>
                <a:pPr>
                  <a:defRPr/>
                </a:pPr>
                <a:r>
                  <a:rPr lang="en-US"/>
                  <a:t>Weekly</a:t>
                </a:r>
              </a:p>
            </c:rich>
          </c:tx>
        </c:title>
        <c:majorTickMark val="none"/>
        <c:tickLblPos val="nextTo"/>
        <c:crossAx val="140000640"/>
        <c:crosses val="autoZero"/>
        <c:auto val="1"/>
        <c:lblAlgn val="ctr"/>
        <c:lblOffset val="100"/>
      </c:catAx>
      <c:valAx>
        <c:axId val="140000640"/>
        <c:scaling>
          <c:orientation val="minMax"/>
        </c:scaling>
        <c:axPos val="l"/>
        <c:title>
          <c:tx>
            <c:rich>
              <a:bodyPr/>
              <a:lstStyle/>
              <a:p>
                <a:pPr>
                  <a:defRPr/>
                </a:pPr>
                <a:r>
                  <a:rPr lang="en-US"/>
                  <a:t>Sales</a:t>
                </a:r>
              </a:p>
            </c:rich>
          </c:tx>
        </c:title>
        <c:numFmt formatCode="General" sourceLinked="1"/>
        <c:tickLblPos val="nextTo"/>
        <c:crossAx val="139997952"/>
        <c:crosses val="autoZero"/>
        <c:crossBetween val="between"/>
      </c:valAx>
      <c:spPr>
        <a:noFill/>
        <a:ln w="25400">
          <a:solidFill>
            <a:schemeClr val="tx1"/>
          </a:solidFill>
        </a:ln>
      </c:spPr>
    </c:plotArea>
    <c:plotVisOnly val="1"/>
  </c:chart>
  <c:txPr>
    <a:bodyPr/>
    <a:lstStyle/>
    <a:p>
      <a:pPr>
        <a:defRPr sz="800" b="0">
          <a:latin typeface="Garamond" pitchFamily="18" charset="0"/>
        </a:defRPr>
      </a:pPr>
      <a:endParaRPr lang="en-US"/>
    </a:p>
  </c:txPr>
  <c:externalData r:id="rId1"/>
</c:chartSpace>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5.wmf"/><Relationship Id="rId1" Type="http://schemas.openxmlformats.org/officeDocument/2006/relationships/image" Target="../media/image13.wmf"/><Relationship Id="rId4"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CDD4A9-5CF9-4267-9D56-0738B04C5BEE}" type="datetimeFigureOut">
              <a:rPr lang="en-US" smtClean="0"/>
              <a:pPr/>
              <a:t>6/8/2014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8025DF-A214-4524-B6EA-C3B43028393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B8025DF-A214-4524-B6EA-C3B430283935}"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436CD91-74D6-4D08-BAA2-73317B352B0F}" type="slidenum">
              <a:rPr lang="en-US"/>
              <a:pPr/>
              <a:t>23</a:t>
            </a:fld>
            <a:endParaRPr lang="en-US"/>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xfrm>
            <a:off x="685800" y="4343400"/>
            <a:ext cx="5486400" cy="4114800"/>
          </a:xfrm>
          <a:solidFill>
            <a:srgbClr val="FFFFFF"/>
          </a:solidFill>
          <a:ln>
            <a:solidFill>
              <a:srgbClr val="000000"/>
            </a:solidFill>
          </a:ln>
        </p:spPr>
        <p:txBody>
          <a:bodyPr/>
          <a:lstStyle/>
          <a:p>
            <a:pPr eaLnBrk="1" hangingPunct="1"/>
            <a:r>
              <a:rPr lang="en-US" smtClean="0"/>
              <a:t>Bias is difference between the actual value and the forecasted value.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D020EE9-78D9-4ACF-B4B3-9DD113E9ADB4}" type="slidenum">
              <a:rPr lang="en-US" smtClean="0">
                <a:latin typeface="Times New Roman" pitchFamily="18" charset="0"/>
              </a:rPr>
              <a:pPr/>
              <a:t>12</a:t>
            </a:fld>
            <a:endParaRPr lang="en-US" smtClean="0">
              <a:latin typeface="Times New Roman" pitchFamily="18" charset="0"/>
            </a:endParaRPr>
          </a:p>
        </p:txBody>
      </p:sp>
      <p:sp>
        <p:nvSpPr>
          <p:cNvPr id="36867"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36868"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21</a:t>
            </a:r>
          </a:p>
        </p:txBody>
      </p:sp>
      <p:sp>
        <p:nvSpPr>
          <p:cNvPr id="36869"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36870"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36871" name="Rectangle 6"/>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
        <p:nvSpPr>
          <p:cNvPr id="36872" name="Rectangle 7"/>
          <p:cNvSpPr>
            <a:spLocks noGrp="1" noRot="1" noChangeAspect="1" noChangeArrowheads="1" noTextEdit="1"/>
          </p:cNvSpPr>
          <p:nvPr>
            <p:ph type="sldImg"/>
          </p:nvPr>
        </p:nvSpPr>
        <p:spPr>
          <a:ln w="12700" cap="flat">
            <a:solidFill>
              <a:schemeClr val="tx1"/>
            </a:solid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3280DC47-BB81-4F2C-8BEC-1A96F2F27B5E}" type="slidenum">
              <a:rPr lang="en-US" smtClean="0">
                <a:latin typeface="Times New Roman" pitchFamily="18" charset="0"/>
              </a:rPr>
              <a:pPr/>
              <a:t>13</a:t>
            </a:fld>
            <a:endParaRPr lang="en-US" smtClean="0">
              <a:latin typeface="Times New Roman" pitchFamily="18" charset="0"/>
            </a:endParaRPr>
          </a:p>
        </p:txBody>
      </p:sp>
      <p:sp>
        <p:nvSpPr>
          <p:cNvPr id="37891"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37892"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22</a:t>
            </a:r>
          </a:p>
        </p:txBody>
      </p:sp>
      <p:sp>
        <p:nvSpPr>
          <p:cNvPr id="37893"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37894"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37895" name="Rectangle 6"/>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
        <p:nvSpPr>
          <p:cNvPr id="37896" name="Rectangle 7"/>
          <p:cNvSpPr>
            <a:spLocks noGrp="1" noRot="1" noChangeAspect="1" noChangeArrowheads="1" noTextEdit="1"/>
          </p:cNvSpPr>
          <p:nvPr>
            <p:ph type="sldImg"/>
          </p:nvPr>
        </p:nvSpPr>
        <p:spPr>
          <a:ln w="12700" cap="flat">
            <a:solidFill>
              <a:schemeClr val="tx1"/>
            </a:solid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7D0693EF-1101-434F-AC90-391A8CBE1284}" type="slidenum">
              <a:rPr lang="en-US" smtClean="0">
                <a:latin typeface="Times New Roman" pitchFamily="18" charset="0"/>
              </a:rPr>
              <a:pPr/>
              <a:t>14</a:t>
            </a:fld>
            <a:endParaRPr lang="en-US" smtClean="0">
              <a:latin typeface="Times New Roman" pitchFamily="18" charset="0"/>
            </a:endParaRPr>
          </a:p>
        </p:txBody>
      </p:sp>
      <p:sp>
        <p:nvSpPr>
          <p:cNvPr id="38915" name="Rectangle 2"/>
          <p:cNvSpPr>
            <a:spLocks noGrp="1" noRot="1" noChangeAspect="1" noChangeArrowheads="1" noTextEdit="1"/>
          </p:cNvSpPr>
          <p:nvPr>
            <p:ph type="sldImg"/>
          </p:nvPr>
        </p:nvSpPr>
        <p:spPr>
          <a:ln w="12700" cap="flat">
            <a:solidFill>
              <a:schemeClr val="tx1"/>
            </a:solidFill>
          </a:ln>
        </p:spPr>
      </p:sp>
      <p:sp>
        <p:nvSpPr>
          <p:cNvPr id="38916" name="Rectangle 3"/>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E57405CC-4C10-4C27-8900-95C269A61681}" type="slidenum">
              <a:rPr lang="en-US" smtClean="0">
                <a:latin typeface="Times New Roman" pitchFamily="18" charset="0"/>
              </a:rPr>
              <a:pPr/>
              <a:t>15</a:t>
            </a:fld>
            <a:endParaRPr lang="en-US" smtClean="0">
              <a:latin typeface="Times New Roman" pitchFamily="18" charset="0"/>
            </a:endParaRPr>
          </a:p>
        </p:txBody>
      </p:sp>
      <p:sp>
        <p:nvSpPr>
          <p:cNvPr id="39939"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39940"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23</a:t>
            </a:r>
          </a:p>
        </p:txBody>
      </p:sp>
      <p:sp>
        <p:nvSpPr>
          <p:cNvPr id="39941"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39942"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39943" name="Rectangle 6"/>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
        <p:nvSpPr>
          <p:cNvPr id="39944" name="Rectangle 7"/>
          <p:cNvSpPr>
            <a:spLocks noGrp="1" noRot="1" noChangeAspect="1" noChangeArrowheads="1" noTextEdit="1"/>
          </p:cNvSpPr>
          <p:nvPr>
            <p:ph type="sldImg"/>
          </p:nvPr>
        </p:nvSpPr>
        <p:spPr>
          <a:ln w="12700" cap="flat">
            <a:solidFill>
              <a:schemeClr val="tx1"/>
            </a:solidFill>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0B4A1949-5961-45C1-A687-557003128471}" type="slidenum">
              <a:rPr lang="en-US" smtClean="0">
                <a:latin typeface="Times New Roman" pitchFamily="18" charset="0"/>
              </a:rPr>
              <a:pPr/>
              <a:t>16</a:t>
            </a:fld>
            <a:endParaRPr lang="en-US" smtClean="0">
              <a:latin typeface="Times New Roman" pitchFamily="18" charset="0"/>
            </a:endParaRPr>
          </a:p>
        </p:txBody>
      </p:sp>
      <p:sp>
        <p:nvSpPr>
          <p:cNvPr id="40963" name="Rectangle 2"/>
          <p:cNvSpPr>
            <a:spLocks noGrp="1" noRot="1" noChangeAspect="1" noChangeArrowheads="1" noTextEdit="1"/>
          </p:cNvSpPr>
          <p:nvPr>
            <p:ph type="sldImg"/>
          </p:nvPr>
        </p:nvSpPr>
        <p:spPr>
          <a:ln w="12700" cap="flat">
            <a:solidFill>
              <a:schemeClr val="tx1"/>
            </a:solidFill>
          </a:ln>
        </p:spPr>
      </p:sp>
      <p:sp>
        <p:nvSpPr>
          <p:cNvPr id="40964" name="Rectangle 3"/>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EF97209-9F34-4C6A-8500-0FCD936F6171}" type="slidenum">
              <a:rPr lang="en-US" smtClean="0">
                <a:latin typeface="Times New Roman" pitchFamily="18" charset="0"/>
              </a:rPr>
              <a:pPr/>
              <a:t>17</a:t>
            </a:fld>
            <a:endParaRPr lang="en-US" smtClean="0">
              <a:latin typeface="Times New Roman" pitchFamily="18" charset="0"/>
            </a:endParaRPr>
          </a:p>
        </p:txBody>
      </p:sp>
      <p:sp>
        <p:nvSpPr>
          <p:cNvPr id="41987" name="Rectangle 2"/>
          <p:cNvSpPr>
            <a:spLocks noChangeArrowheads="1"/>
          </p:cNvSpPr>
          <p:nvPr/>
        </p:nvSpPr>
        <p:spPr bwMode="auto">
          <a:xfrm>
            <a:off x="3886200" y="0"/>
            <a:ext cx="2971800" cy="457200"/>
          </a:xfrm>
          <a:prstGeom prst="rect">
            <a:avLst/>
          </a:prstGeom>
          <a:noFill/>
          <a:ln w="12700">
            <a:noFill/>
            <a:miter lim="800000"/>
            <a:headEnd/>
            <a:tailEnd/>
          </a:ln>
        </p:spPr>
        <p:txBody>
          <a:bodyPr wrap="none" anchor="ctr"/>
          <a:lstStyle/>
          <a:p>
            <a:endParaRPr lang="en-US"/>
          </a:p>
        </p:txBody>
      </p:sp>
      <p:sp>
        <p:nvSpPr>
          <p:cNvPr id="41988" name="Rectangle 3"/>
          <p:cNvSpPr>
            <a:spLocks noChangeArrowheads="1"/>
          </p:cNvSpPr>
          <p:nvPr/>
        </p:nvSpPr>
        <p:spPr bwMode="auto">
          <a:xfrm>
            <a:off x="3886200" y="8686800"/>
            <a:ext cx="2971800" cy="457200"/>
          </a:xfrm>
          <a:prstGeom prst="rect">
            <a:avLst/>
          </a:prstGeom>
          <a:noFill/>
          <a:ln w="12700">
            <a:noFill/>
            <a:miter lim="800000"/>
            <a:headEnd/>
            <a:tailEnd/>
          </a:ln>
        </p:spPr>
        <p:txBody>
          <a:bodyPr lIns="19050" tIns="0" rIns="19050" bIns="0" anchor="b"/>
          <a:lstStyle/>
          <a:p>
            <a:pPr algn="r"/>
            <a:r>
              <a:rPr lang="en-US" sz="1000" i="1"/>
              <a:t>24</a:t>
            </a:r>
          </a:p>
        </p:txBody>
      </p:sp>
      <p:sp>
        <p:nvSpPr>
          <p:cNvPr id="41989" name="Rectangle 4"/>
          <p:cNvSpPr>
            <a:spLocks noChangeArrowheads="1"/>
          </p:cNvSpPr>
          <p:nvPr/>
        </p:nvSpPr>
        <p:spPr bwMode="auto">
          <a:xfrm>
            <a:off x="0" y="8686800"/>
            <a:ext cx="2971800" cy="457200"/>
          </a:xfrm>
          <a:prstGeom prst="rect">
            <a:avLst/>
          </a:prstGeom>
          <a:noFill/>
          <a:ln w="12700">
            <a:noFill/>
            <a:miter lim="800000"/>
            <a:headEnd/>
            <a:tailEnd/>
          </a:ln>
        </p:spPr>
        <p:txBody>
          <a:bodyPr wrap="none" anchor="ctr"/>
          <a:lstStyle/>
          <a:p>
            <a:endParaRPr lang="en-US"/>
          </a:p>
        </p:txBody>
      </p:sp>
      <p:sp>
        <p:nvSpPr>
          <p:cNvPr id="41990" name="Rectangle 5"/>
          <p:cNvSpPr>
            <a:spLocks noChangeArrowheads="1"/>
          </p:cNvSpPr>
          <p:nvPr/>
        </p:nvSpPr>
        <p:spPr bwMode="auto">
          <a:xfrm>
            <a:off x="0" y="0"/>
            <a:ext cx="2971800" cy="457200"/>
          </a:xfrm>
          <a:prstGeom prst="rect">
            <a:avLst/>
          </a:prstGeom>
          <a:noFill/>
          <a:ln w="12700">
            <a:noFill/>
            <a:miter lim="800000"/>
            <a:headEnd/>
            <a:tailEnd/>
          </a:ln>
        </p:spPr>
        <p:txBody>
          <a:bodyPr wrap="none" anchor="ctr"/>
          <a:lstStyle/>
          <a:p>
            <a:endParaRPr lang="en-US"/>
          </a:p>
        </p:txBody>
      </p:sp>
      <p:sp>
        <p:nvSpPr>
          <p:cNvPr id="41991" name="Rectangle 6"/>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
        <p:nvSpPr>
          <p:cNvPr id="41992" name="Rectangle 7"/>
          <p:cNvSpPr>
            <a:spLocks noGrp="1" noRot="1" noChangeAspect="1" noChangeArrowheads="1" noTextEdit="1"/>
          </p:cNvSpPr>
          <p:nvPr>
            <p:ph type="sldImg"/>
          </p:nvPr>
        </p:nvSpPr>
        <p:spPr>
          <a:ln w="12700" cap="flat">
            <a:solidFill>
              <a:schemeClr val="tx1"/>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E2D04056-7BB9-4323-A4E1-642293BD545A}" type="slidenum">
              <a:rPr lang="en-US" smtClean="0">
                <a:latin typeface="Times New Roman" pitchFamily="18" charset="0"/>
              </a:rPr>
              <a:pPr/>
              <a:t>18</a:t>
            </a:fld>
            <a:endParaRPr lang="en-US" smtClean="0">
              <a:latin typeface="Times New Roman" pitchFamily="18" charset="0"/>
            </a:endParaRPr>
          </a:p>
        </p:txBody>
      </p:sp>
      <p:sp>
        <p:nvSpPr>
          <p:cNvPr id="43011" name="Rectangle 1026"/>
          <p:cNvSpPr>
            <a:spLocks noGrp="1" noRot="1" noChangeAspect="1" noChangeArrowheads="1" noTextEdit="1"/>
          </p:cNvSpPr>
          <p:nvPr>
            <p:ph type="sldImg"/>
          </p:nvPr>
        </p:nvSpPr>
        <p:spPr>
          <a:ln w="12700" cap="flat">
            <a:solidFill>
              <a:schemeClr val="tx1"/>
            </a:solidFill>
          </a:ln>
        </p:spPr>
      </p:sp>
      <p:sp>
        <p:nvSpPr>
          <p:cNvPr id="43012" name="Rectangle 1027"/>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93E19CE7-DCE1-452F-9CF9-45611A13C3C0}" type="slidenum">
              <a:rPr lang="en-US" smtClean="0">
                <a:latin typeface="Times New Roman" pitchFamily="18" charset="0"/>
              </a:rPr>
              <a:pPr/>
              <a:t>19</a:t>
            </a:fld>
            <a:endParaRPr lang="en-US" smtClean="0">
              <a:latin typeface="Times New Roman" pitchFamily="18" charset="0"/>
            </a:endParaRPr>
          </a:p>
        </p:txBody>
      </p:sp>
      <p:sp>
        <p:nvSpPr>
          <p:cNvPr id="44035" name="Rectangle 2"/>
          <p:cNvSpPr>
            <a:spLocks noGrp="1" noRot="1" noChangeAspect="1" noChangeArrowheads="1" noTextEdit="1"/>
          </p:cNvSpPr>
          <p:nvPr>
            <p:ph type="sldImg"/>
          </p:nvPr>
        </p:nvSpPr>
        <p:spPr>
          <a:ln w="12700" cap="flat">
            <a:solidFill>
              <a:schemeClr val="tx1"/>
            </a:solidFill>
          </a:ln>
        </p:spPr>
      </p:sp>
      <p:sp>
        <p:nvSpPr>
          <p:cNvPr id="44036" name="Rectangle 3"/>
          <p:cNvSpPr>
            <a:spLocks noGrp="1" noChangeArrowheads="1"/>
          </p:cNvSpPr>
          <p:nvPr>
            <p:ph type="body" idx="1"/>
          </p:nvPr>
        </p:nvSpPr>
        <p:spPr>
          <a:noFill/>
          <a:ln/>
        </p:spPr>
        <p:txBody>
          <a:bodyPr lIns="90488" tIns="44450" rIns="90488" bIns="44450"/>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15" name="Text Placeholder 14"/>
          <p:cNvSpPr>
            <a:spLocks noGrp="1"/>
          </p:cNvSpPr>
          <p:nvPr>
            <p:ph type="body" sz="quarter" idx="13"/>
          </p:nvPr>
        </p:nvSpPr>
        <p:spPr>
          <a:xfrm>
            <a:off x="971550" y="1196975"/>
            <a:ext cx="6408762" cy="914400"/>
          </a:xfrm>
        </p:spPr>
        <p:txBody>
          <a:bodyPr/>
          <a:lstStyle>
            <a:lvl1pPr algn="ctr">
              <a:buNone/>
              <a:defRPr/>
            </a:lvl1pPr>
          </a:lstStyle>
          <a:p>
            <a:pPr lvl="0"/>
            <a:r>
              <a:rPr lang="en-US" smtClean="0"/>
              <a:t>Click to edit Master text styles</a:t>
            </a:r>
          </a:p>
        </p:txBody>
      </p:sp>
      <p:sp>
        <p:nvSpPr>
          <p:cNvPr id="5" name="Date Placeholder 3"/>
          <p:cNvSpPr>
            <a:spLocks noGrp="1"/>
          </p:cNvSpPr>
          <p:nvPr>
            <p:ph type="dt" sz="half" idx="14"/>
          </p:nvPr>
        </p:nvSpPr>
        <p:spPr/>
        <p:txBody>
          <a:bodyPr/>
          <a:lstStyle>
            <a:lvl1pPr>
              <a:defRPr/>
            </a:lvl1pPr>
          </a:lstStyle>
          <a:p>
            <a:pPr>
              <a:defRPr/>
            </a:pPr>
            <a:fld id="{CF7B57A7-03B4-4E04-8530-E93E0BBD3DB9}" type="datetime1">
              <a:rPr lang="en-MY" smtClean="0"/>
              <a:pPr>
                <a:defRPr/>
              </a:pPr>
              <a:t>8/6/2014</a:t>
            </a:fld>
            <a:endParaRPr lang="en-MY"/>
          </a:p>
        </p:txBody>
      </p:sp>
      <p:sp>
        <p:nvSpPr>
          <p:cNvPr id="6" name="Footer Placeholder 4"/>
          <p:cNvSpPr>
            <a:spLocks noGrp="1"/>
          </p:cNvSpPr>
          <p:nvPr>
            <p:ph type="ftr" sz="quarter" idx="15"/>
          </p:nvPr>
        </p:nvSpPr>
        <p:spPr/>
        <p:txBody>
          <a:bodyPr/>
          <a:lstStyle>
            <a:lvl1pPr>
              <a:defRPr/>
            </a:lvl1pPr>
          </a:lstStyle>
          <a:p>
            <a:pPr>
              <a:defRPr/>
            </a:pPr>
            <a:endParaRPr lang="en-MY"/>
          </a:p>
        </p:txBody>
      </p:sp>
      <p:sp>
        <p:nvSpPr>
          <p:cNvPr id="7" name="Slide Number Placeholder 5"/>
          <p:cNvSpPr>
            <a:spLocks noGrp="1"/>
          </p:cNvSpPr>
          <p:nvPr>
            <p:ph type="sldNum" sz="quarter" idx="16"/>
          </p:nvPr>
        </p:nvSpPr>
        <p:spPr/>
        <p:txBody>
          <a:bodyPr/>
          <a:lstStyle>
            <a:lvl1pPr>
              <a:defRPr/>
            </a:lvl1pPr>
          </a:lstStyle>
          <a:p>
            <a:pPr>
              <a:defRPr/>
            </a:pPr>
            <a:fld id="{3EDDF6C4-DE32-4277-95DE-F04B732F5920}" type="slidenum">
              <a:rPr lang="en-MY"/>
              <a:pPr>
                <a:defRPr/>
              </a:pPr>
              <a:t>‹#›</a:t>
            </a:fld>
            <a:endParaRPr lang="en-MY"/>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0640148A-DEF7-4181-BB1B-FCA12E6496C7}" type="datetime1">
              <a:rPr lang="en-MY" smtClean="0"/>
              <a:pPr>
                <a:defRPr/>
              </a:pPr>
              <a:t>8/6/2014</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04DA69C4-A744-483C-8BEA-DA570DE63DAE}" type="slidenum">
              <a:rPr lang="en-MY"/>
              <a:pPr>
                <a:defRPr/>
              </a:pPr>
              <a:t>‹#›</a:t>
            </a:fld>
            <a:endParaRPr lang="en-MY"/>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2C548245-7C2E-4539-8088-3D9DFD1CF8FF}" type="datetime1">
              <a:rPr lang="en-MY" smtClean="0"/>
              <a:pPr>
                <a:defRPr/>
              </a:pPr>
              <a:t>8/6/2014</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7556B662-97D5-4083-B79C-548D949AD3D1}" type="slidenum">
              <a:rPr lang="en-MY"/>
              <a:pPr>
                <a:defRPr/>
              </a:pPr>
              <a:t>‹#›</a:t>
            </a:fld>
            <a:endParaRPr lang="en-MY"/>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891BBEE-1626-40BB-B2D8-ACC86B37AF99}" type="datetime1">
              <a:rPr lang="en-MY" smtClean="0"/>
              <a:pPr>
                <a:defRPr/>
              </a:pPr>
              <a:t>8/6/2014</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9F72E32-054A-4EBF-BD0D-576FA84CDD2A}"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fld id="{11DE6156-2151-4B89-BE37-6357BBC66476}" type="datetime1">
              <a:rPr lang="en-MY" smtClean="0"/>
              <a:pPr>
                <a:defRPr/>
              </a:pPr>
              <a:t>8/6/2014</a:t>
            </a:fld>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9C8BB766-52DB-45FE-8B96-42CE6A90D8C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lvl1pPr>
              <a:defRPr/>
            </a:lvl1pPr>
          </a:lstStyle>
          <a:p>
            <a:pPr>
              <a:defRPr/>
            </a:pPr>
            <a:fld id="{EFBB4030-6ADA-457B-94F0-7954D3041F2B}" type="datetime1">
              <a:rPr lang="en-MY" smtClean="0"/>
              <a:pPr>
                <a:defRPr/>
              </a:pPr>
              <a:t>8/6/2014</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C21B6E7B-64D6-4E98-9E09-9FB0A1222F75}" type="slidenum">
              <a:rPr lang="en-MY"/>
              <a:pPr>
                <a:defRPr/>
              </a:pPr>
              <a:t>‹#›</a:t>
            </a:fld>
            <a:endParaRPr lang="en-MY"/>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D80C910-8EB2-4134-9CC7-BE6C6CF9E79D}" type="datetime1">
              <a:rPr lang="en-MY" smtClean="0"/>
              <a:pPr>
                <a:defRPr/>
              </a:pPr>
              <a:t>8/6/2014</a:t>
            </a:fld>
            <a:endParaRPr lang="en-MY"/>
          </a:p>
        </p:txBody>
      </p:sp>
      <p:sp>
        <p:nvSpPr>
          <p:cNvPr id="5" name="Footer Placeholder 4"/>
          <p:cNvSpPr>
            <a:spLocks noGrp="1"/>
          </p:cNvSpPr>
          <p:nvPr>
            <p:ph type="ftr" sz="quarter" idx="11"/>
          </p:nvPr>
        </p:nvSpPr>
        <p:spPr/>
        <p:txBody>
          <a:bodyPr/>
          <a:lstStyle>
            <a:lvl1pPr>
              <a:defRPr/>
            </a:lvl1pPr>
          </a:lstStyle>
          <a:p>
            <a:pPr>
              <a:defRPr/>
            </a:pPr>
            <a:endParaRPr lang="en-MY"/>
          </a:p>
        </p:txBody>
      </p:sp>
      <p:sp>
        <p:nvSpPr>
          <p:cNvPr id="6" name="Slide Number Placeholder 5"/>
          <p:cNvSpPr>
            <a:spLocks noGrp="1"/>
          </p:cNvSpPr>
          <p:nvPr>
            <p:ph type="sldNum" sz="quarter" idx="12"/>
          </p:nvPr>
        </p:nvSpPr>
        <p:spPr/>
        <p:txBody>
          <a:bodyPr/>
          <a:lstStyle>
            <a:lvl1pPr>
              <a:defRPr/>
            </a:lvl1pPr>
          </a:lstStyle>
          <a:p>
            <a:pPr>
              <a:defRPr/>
            </a:pPr>
            <a:fld id="{53DC7DFB-DDEE-4B03-9EEA-395E8F8C9CBD}" type="slidenum">
              <a:rPr lang="en-MY"/>
              <a:pPr>
                <a:defRPr/>
              </a:pPr>
              <a:t>‹#›</a:t>
            </a:fld>
            <a:endParaRPr lang="en-MY"/>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3"/>
          <p:cNvSpPr>
            <a:spLocks noGrp="1"/>
          </p:cNvSpPr>
          <p:nvPr>
            <p:ph type="dt" sz="half" idx="10"/>
          </p:nvPr>
        </p:nvSpPr>
        <p:spPr/>
        <p:txBody>
          <a:bodyPr/>
          <a:lstStyle>
            <a:lvl1pPr>
              <a:defRPr/>
            </a:lvl1pPr>
          </a:lstStyle>
          <a:p>
            <a:pPr>
              <a:defRPr/>
            </a:pPr>
            <a:fld id="{1F99B59E-DAEF-4CC8-A568-3D73A6D6715D}" type="datetime1">
              <a:rPr lang="en-MY" smtClean="0"/>
              <a:pPr>
                <a:defRPr/>
              </a:pPr>
              <a:t>8/6/2014</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C94FC378-0DA3-4557-9AC0-4775C70CDFED}" type="slidenum">
              <a:rPr lang="en-MY"/>
              <a:pPr>
                <a:defRPr/>
              </a:pPr>
              <a:t>‹#›</a:t>
            </a:fld>
            <a:endParaRPr lang="en-MY"/>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3"/>
          <p:cNvSpPr>
            <a:spLocks noGrp="1"/>
          </p:cNvSpPr>
          <p:nvPr>
            <p:ph type="dt" sz="half" idx="10"/>
          </p:nvPr>
        </p:nvSpPr>
        <p:spPr/>
        <p:txBody>
          <a:bodyPr/>
          <a:lstStyle>
            <a:lvl1pPr>
              <a:defRPr/>
            </a:lvl1pPr>
          </a:lstStyle>
          <a:p>
            <a:pPr>
              <a:defRPr/>
            </a:pPr>
            <a:fld id="{2A73F348-7627-42EB-BB38-841009AC7905}" type="datetime1">
              <a:rPr lang="en-MY" smtClean="0"/>
              <a:pPr>
                <a:defRPr/>
              </a:pPr>
              <a:t>8/6/2014</a:t>
            </a:fld>
            <a:endParaRPr lang="en-MY"/>
          </a:p>
        </p:txBody>
      </p:sp>
      <p:sp>
        <p:nvSpPr>
          <p:cNvPr id="8" name="Footer Placeholder 4"/>
          <p:cNvSpPr>
            <a:spLocks noGrp="1"/>
          </p:cNvSpPr>
          <p:nvPr>
            <p:ph type="ftr" sz="quarter" idx="11"/>
          </p:nvPr>
        </p:nvSpPr>
        <p:spPr/>
        <p:txBody>
          <a:bodyPr/>
          <a:lstStyle>
            <a:lvl1pPr>
              <a:defRPr/>
            </a:lvl1pPr>
          </a:lstStyle>
          <a:p>
            <a:pPr>
              <a:defRPr/>
            </a:pPr>
            <a:endParaRPr lang="en-MY"/>
          </a:p>
        </p:txBody>
      </p:sp>
      <p:sp>
        <p:nvSpPr>
          <p:cNvPr id="9" name="Slide Number Placeholder 5"/>
          <p:cNvSpPr>
            <a:spLocks noGrp="1"/>
          </p:cNvSpPr>
          <p:nvPr>
            <p:ph type="sldNum" sz="quarter" idx="12"/>
          </p:nvPr>
        </p:nvSpPr>
        <p:spPr/>
        <p:txBody>
          <a:bodyPr/>
          <a:lstStyle>
            <a:lvl1pPr>
              <a:defRPr/>
            </a:lvl1pPr>
          </a:lstStyle>
          <a:p>
            <a:pPr>
              <a:defRPr/>
            </a:pPr>
            <a:fld id="{AB3A05AB-3462-4DF4-9A02-42B991378149}" type="slidenum">
              <a:rPr lang="en-MY"/>
              <a:pPr>
                <a:defRPr/>
              </a:pPr>
              <a:t>‹#›</a:t>
            </a:fld>
            <a:endParaRPr lang="en-MY"/>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3"/>
          <p:cNvSpPr>
            <a:spLocks noGrp="1"/>
          </p:cNvSpPr>
          <p:nvPr>
            <p:ph type="dt" sz="half" idx="10"/>
          </p:nvPr>
        </p:nvSpPr>
        <p:spPr/>
        <p:txBody>
          <a:bodyPr/>
          <a:lstStyle>
            <a:lvl1pPr>
              <a:defRPr/>
            </a:lvl1pPr>
          </a:lstStyle>
          <a:p>
            <a:pPr>
              <a:defRPr/>
            </a:pPr>
            <a:fld id="{143A7FB3-F6C0-402E-80B1-802D2126C228}" type="datetime1">
              <a:rPr lang="en-MY" smtClean="0"/>
              <a:pPr>
                <a:defRPr/>
              </a:pPr>
              <a:t>8/6/2014</a:t>
            </a:fld>
            <a:endParaRPr lang="en-MY"/>
          </a:p>
        </p:txBody>
      </p:sp>
      <p:sp>
        <p:nvSpPr>
          <p:cNvPr id="4" name="Footer Placeholder 4"/>
          <p:cNvSpPr>
            <a:spLocks noGrp="1"/>
          </p:cNvSpPr>
          <p:nvPr>
            <p:ph type="ftr" sz="quarter" idx="11"/>
          </p:nvPr>
        </p:nvSpPr>
        <p:spPr/>
        <p:txBody>
          <a:bodyPr/>
          <a:lstStyle>
            <a:lvl1pPr>
              <a:defRPr/>
            </a:lvl1pPr>
          </a:lstStyle>
          <a:p>
            <a:pPr>
              <a:defRPr/>
            </a:pPr>
            <a:endParaRPr lang="en-MY"/>
          </a:p>
        </p:txBody>
      </p:sp>
      <p:sp>
        <p:nvSpPr>
          <p:cNvPr id="5" name="Slide Number Placeholder 5"/>
          <p:cNvSpPr>
            <a:spLocks noGrp="1"/>
          </p:cNvSpPr>
          <p:nvPr>
            <p:ph type="sldNum" sz="quarter" idx="12"/>
          </p:nvPr>
        </p:nvSpPr>
        <p:spPr/>
        <p:txBody>
          <a:bodyPr/>
          <a:lstStyle>
            <a:lvl1pPr>
              <a:defRPr/>
            </a:lvl1pPr>
          </a:lstStyle>
          <a:p>
            <a:pPr>
              <a:defRPr/>
            </a:pPr>
            <a:fld id="{27B9AF65-6C50-48E0-B3AA-1AFAF67F2B9C}" type="slidenum">
              <a:rPr lang="en-MY"/>
              <a:pPr>
                <a:defRPr/>
              </a:pPr>
              <a:t>‹#›</a:t>
            </a:fld>
            <a:endParaRPr lang="en-MY"/>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C81A7A8-8A82-4D75-9759-E4FCC0954605}" type="datetime1">
              <a:rPr lang="en-MY" smtClean="0"/>
              <a:pPr>
                <a:defRPr/>
              </a:pPr>
              <a:t>8/6/2014</a:t>
            </a:fld>
            <a:endParaRPr lang="en-MY"/>
          </a:p>
        </p:txBody>
      </p:sp>
      <p:sp>
        <p:nvSpPr>
          <p:cNvPr id="3" name="Footer Placeholder 4"/>
          <p:cNvSpPr>
            <a:spLocks noGrp="1"/>
          </p:cNvSpPr>
          <p:nvPr>
            <p:ph type="ftr" sz="quarter" idx="11"/>
          </p:nvPr>
        </p:nvSpPr>
        <p:spPr/>
        <p:txBody>
          <a:bodyPr/>
          <a:lstStyle>
            <a:lvl1pPr>
              <a:defRPr/>
            </a:lvl1pPr>
          </a:lstStyle>
          <a:p>
            <a:pPr>
              <a:defRPr/>
            </a:pPr>
            <a:endParaRPr lang="en-MY"/>
          </a:p>
        </p:txBody>
      </p:sp>
      <p:sp>
        <p:nvSpPr>
          <p:cNvPr id="4" name="Slide Number Placeholder 5"/>
          <p:cNvSpPr>
            <a:spLocks noGrp="1"/>
          </p:cNvSpPr>
          <p:nvPr>
            <p:ph type="sldNum" sz="quarter" idx="12"/>
          </p:nvPr>
        </p:nvSpPr>
        <p:spPr/>
        <p:txBody>
          <a:bodyPr/>
          <a:lstStyle>
            <a:lvl1pPr>
              <a:defRPr/>
            </a:lvl1pPr>
          </a:lstStyle>
          <a:p>
            <a:pPr>
              <a:defRPr/>
            </a:pPr>
            <a:fld id="{4DC529FC-60CD-431F-B7DF-6CF9E3F97AAA}" type="slidenum">
              <a:rPr lang="en-MY"/>
              <a:pPr>
                <a:defRPr/>
              </a:pPr>
              <a:t>‹#›</a:t>
            </a:fld>
            <a:endParaRPr lang="en-MY"/>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6B84DEF-3D74-4B82-B91D-7E04E15E41B7}" type="datetime1">
              <a:rPr lang="en-MY" smtClean="0"/>
              <a:pPr>
                <a:defRPr/>
              </a:pPr>
              <a:t>8/6/2014</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32948A05-B695-421C-90FC-EBCE1A7D6F9C}" type="slidenum">
              <a:rPr lang="en-MY"/>
              <a:pPr>
                <a:defRPr/>
              </a:pPr>
              <a:t>‹#›</a:t>
            </a:fld>
            <a:endParaRPr lang="en-MY"/>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MY"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AC100F4-4C12-4C69-9A5D-562EA759748A}" type="datetime1">
              <a:rPr lang="en-MY" smtClean="0"/>
              <a:pPr>
                <a:defRPr/>
              </a:pPr>
              <a:t>8/6/2014</a:t>
            </a:fld>
            <a:endParaRPr lang="en-MY"/>
          </a:p>
        </p:txBody>
      </p:sp>
      <p:sp>
        <p:nvSpPr>
          <p:cNvPr id="6" name="Footer Placeholder 4"/>
          <p:cNvSpPr>
            <a:spLocks noGrp="1"/>
          </p:cNvSpPr>
          <p:nvPr>
            <p:ph type="ftr" sz="quarter" idx="11"/>
          </p:nvPr>
        </p:nvSpPr>
        <p:spPr/>
        <p:txBody>
          <a:bodyPr/>
          <a:lstStyle>
            <a:lvl1pPr>
              <a:defRPr/>
            </a:lvl1pPr>
          </a:lstStyle>
          <a:p>
            <a:pPr>
              <a:defRPr/>
            </a:pPr>
            <a:endParaRPr lang="en-MY"/>
          </a:p>
        </p:txBody>
      </p:sp>
      <p:sp>
        <p:nvSpPr>
          <p:cNvPr id="7" name="Slide Number Placeholder 5"/>
          <p:cNvSpPr>
            <a:spLocks noGrp="1"/>
          </p:cNvSpPr>
          <p:nvPr>
            <p:ph type="sldNum" sz="quarter" idx="12"/>
          </p:nvPr>
        </p:nvSpPr>
        <p:spPr/>
        <p:txBody>
          <a:bodyPr/>
          <a:lstStyle>
            <a:lvl1pPr>
              <a:defRPr/>
            </a:lvl1pPr>
          </a:lstStyle>
          <a:p>
            <a:pPr>
              <a:defRPr/>
            </a:pPr>
            <a:fld id="{09181C79-3150-4269-B408-18FEDE25C5FE}" type="slidenum">
              <a:rPr lang="en-MY"/>
              <a:pPr>
                <a:defRPr/>
              </a:pPr>
              <a:t>‹#›</a:t>
            </a:fld>
            <a:endParaRPr lang="en-MY"/>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cstate="print">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MY"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AEECB76-F6E8-4FD8-BA36-B3DDC7C88C5B}" type="datetime1">
              <a:rPr lang="en-MY" smtClean="0"/>
              <a:pPr>
                <a:defRPr/>
              </a:pPr>
              <a:t>8/6/2014</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52766A4-CC15-4607-ABB4-C70CC85B6CA6}" type="slidenum">
              <a:rPr lang="en-MY"/>
              <a:pPr>
                <a:defRPr/>
              </a:pPr>
              <a:t>‹#›</a:t>
            </a:fld>
            <a:endParaRPr lang="en-MY"/>
          </a:p>
        </p:txBody>
      </p:sp>
    </p:spTree>
  </p:cSld>
  <p:clrMap bg1="lt1" tx1="dk1" bg2="lt2" tx2="dk2" accent1="accent1" accent2="accent2" accent3="accent3" accent4="accent4" accent5="accent5" accent6="accent6" hlink="hlink" folHlink="folHlink"/>
  <p:sldLayoutIdLst>
    <p:sldLayoutId id="2147483661" r:id="rId1"/>
    <p:sldLayoutId id="214748367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3" r:id="rId12"/>
    <p:sldLayoutId id="2147483674" r:id="rId13"/>
  </p:sldLayoutIdLst>
  <p:hf hdr="0" ftr="0" dt="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ni@utm.my"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oleObject4.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oleObject" Target="../embeddings/oleObject8.bin"/><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oleObject" Target="../embeddings/oleObject12.bin"/><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2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ubtitle 16"/>
          <p:cNvSpPr>
            <a:spLocks noGrp="1"/>
          </p:cNvSpPr>
          <p:nvPr>
            <p:ph type="subTitle" idx="1"/>
          </p:nvPr>
        </p:nvSpPr>
        <p:spPr>
          <a:xfrm>
            <a:off x="1066800" y="2362200"/>
            <a:ext cx="7162800" cy="3581400"/>
          </a:xfrm>
        </p:spPr>
        <p:txBody>
          <a:bodyPr>
            <a:normAutofit fontScale="70000" lnSpcReduction="20000"/>
          </a:bodyPr>
          <a:lstStyle/>
          <a:p>
            <a:r>
              <a:rPr lang="en-MY" sz="3400" b="1" dirty="0" smtClean="0">
                <a:solidFill>
                  <a:schemeClr val="accent2">
                    <a:lumMod val="75000"/>
                  </a:schemeClr>
                </a:solidFill>
              </a:rPr>
              <a:t> </a:t>
            </a:r>
            <a:r>
              <a:rPr lang="en-MY" sz="3400" b="1" dirty="0" err="1" smtClean="0">
                <a:solidFill>
                  <a:schemeClr val="accent2">
                    <a:lumMod val="75000"/>
                  </a:schemeClr>
                </a:solidFill>
              </a:rPr>
              <a:t>Ani</a:t>
            </a:r>
            <a:r>
              <a:rPr lang="en-MY" sz="3400" b="1" dirty="0" smtClean="0">
                <a:solidFill>
                  <a:schemeClr val="accent2">
                    <a:lumMod val="75000"/>
                  </a:schemeClr>
                </a:solidFill>
              </a:rPr>
              <a:t> </a:t>
            </a:r>
            <a:r>
              <a:rPr lang="en-MY" sz="3400" b="1" dirty="0" err="1" smtClean="0">
                <a:solidFill>
                  <a:schemeClr val="accent2">
                    <a:lumMod val="75000"/>
                  </a:schemeClr>
                </a:solidFill>
              </a:rPr>
              <a:t>Shabri</a:t>
            </a:r>
            <a:endParaRPr lang="en-MY" sz="3400" b="1" dirty="0" smtClean="0">
              <a:solidFill>
                <a:schemeClr val="accent2">
                  <a:lumMod val="75000"/>
                </a:schemeClr>
              </a:solidFill>
            </a:endParaRPr>
          </a:p>
          <a:p>
            <a:endParaRPr lang="en-MY" sz="2800" dirty="0" smtClean="0">
              <a:solidFill>
                <a:srgbClr val="898989"/>
              </a:solidFill>
            </a:endParaRPr>
          </a:p>
          <a:p>
            <a:r>
              <a:rPr lang="en-US" sz="2800" dirty="0" smtClean="0">
                <a:solidFill>
                  <a:schemeClr val="tx1"/>
                </a:solidFill>
              </a:rPr>
              <a:t>Department of Mathematical Sciences,</a:t>
            </a:r>
          </a:p>
          <a:p>
            <a:r>
              <a:rPr lang="en-US" sz="2800" dirty="0" smtClean="0">
                <a:solidFill>
                  <a:schemeClr val="tx1"/>
                </a:solidFill>
              </a:rPr>
              <a:t>Faculty of Science, </a:t>
            </a:r>
            <a:r>
              <a:rPr lang="en-US" sz="2800" dirty="0" err="1" smtClean="0">
                <a:solidFill>
                  <a:schemeClr val="tx1"/>
                </a:solidFill>
              </a:rPr>
              <a:t>Universiti</a:t>
            </a:r>
            <a:r>
              <a:rPr lang="en-US" sz="2800" dirty="0" smtClean="0">
                <a:solidFill>
                  <a:schemeClr val="tx1"/>
                </a:solidFill>
              </a:rPr>
              <a:t> </a:t>
            </a:r>
            <a:r>
              <a:rPr lang="en-US" sz="2800" dirty="0" err="1" smtClean="0">
                <a:solidFill>
                  <a:schemeClr val="tx1"/>
                </a:solidFill>
              </a:rPr>
              <a:t>Teknologi</a:t>
            </a:r>
            <a:r>
              <a:rPr lang="en-US" sz="2800" dirty="0" smtClean="0">
                <a:solidFill>
                  <a:schemeClr val="tx1"/>
                </a:solidFill>
              </a:rPr>
              <a:t> Malaysia,</a:t>
            </a:r>
          </a:p>
          <a:p>
            <a:r>
              <a:rPr lang="en-US" sz="2800" dirty="0" smtClean="0">
                <a:solidFill>
                  <a:schemeClr val="tx1"/>
                </a:solidFill>
              </a:rPr>
              <a:t>81310 UTM Johor </a:t>
            </a:r>
            <a:r>
              <a:rPr lang="en-US" sz="2800" dirty="0" err="1" smtClean="0">
                <a:solidFill>
                  <a:schemeClr val="tx1"/>
                </a:solidFill>
              </a:rPr>
              <a:t>Bahru</a:t>
            </a:r>
            <a:r>
              <a:rPr lang="en-US" sz="2800" dirty="0" smtClean="0">
                <a:solidFill>
                  <a:schemeClr val="tx1"/>
                </a:solidFill>
              </a:rPr>
              <a:t>, Malaysia</a:t>
            </a:r>
          </a:p>
          <a:p>
            <a:r>
              <a:rPr lang="en-US" sz="2800" dirty="0" smtClean="0">
                <a:solidFill>
                  <a:srgbClr val="898989"/>
                </a:solidFill>
                <a:hlinkClick r:id="rId2"/>
              </a:rPr>
              <a:t>ani@utm.my</a:t>
            </a:r>
            <a:endParaRPr lang="en-US" sz="2800" dirty="0" smtClean="0">
              <a:solidFill>
                <a:srgbClr val="898989"/>
              </a:solidFill>
            </a:endParaRPr>
          </a:p>
          <a:p>
            <a:endParaRPr lang="en-US" sz="2800" dirty="0" smtClean="0">
              <a:solidFill>
                <a:srgbClr val="898989"/>
              </a:solidFill>
            </a:endParaRPr>
          </a:p>
          <a:p>
            <a:endParaRPr lang="en-US" sz="2800" dirty="0" smtClean="0">
              <a:solidFill>
                <a:srgbClr val="898989"/>
              </a:solidFill>
            </a:endParaRPr>
          </a:p>
          <a:p>
            <a:endParaRPr lang="en-US" sz="2800" dirty="0" smtClean="0">
              <a:solidFill>
                <a:srgbClr val="898989"/>
              </a:solidFill>
            </a:endParaRPr>
          </a:p>
          <a:p>
            <a:endParaRPr lang="en-US" sz="2800" dirty="0" smtClean="0">
              <a:solidFill>
                <a:srgbClr val="898989"/>
              </a:solidFill>
            </a:endParaRPr>
          </a:p>
          <a:p>
            <a:r>
              <a:rPr lang="en-US" sz="2800" dirty="0" smtClean="0">
                <a:solidFill>
                  <a:schemeClr val="tx1"/>
                </a:solidFill>
              </a:rPr>
              <a:t>Jun 8, 2014</a:t>
            </a:r>
            <a:endParaRPr lang="en-MY" sz="2800" dirty="0" smtClean="0">
              <a:solidFill>
                <a:schemeClr val="tx1"/>
              </a:solidFill>
            </a:endParaRPr>
          </a:p>
        </p:txBody>
      </p:sp>
      <p:sp>
        <p:nvSpPr>
          <p:cNvPr id="3076" name="Text Placeholder 17"/>
          <p:cNvSpPr>
            <a:spLocks noGrp="1"/>
          </p:cNvSpPr>
          <p:nvPr>
            <p:ph type="body" sz="quarter" idx="13"/>
          </p:nvPr>
        </p:nvSpPr>
        <p:spPr>
          <a:xfrm>
            <a:off x="1331913" y="1052513"/>
            <a:ext cx="6408737" cy="914400"/>
          </a:xfrm>
        </p:spPr>
        <p:txBody>
          <a:bodyPr/>
          <a:lstStyle/>
          <a:p>
            <a:r>
              <a:rPr lang="en-MY" b="1" dirty="0" smtClean="0">
                <a:solidFill>
                  <a:schemeClr val="accent2">
                    <a:lumMod val="75000"/>
                  </a:schemeClr>
                </a:solidFill>
              </a:rPr>
              <a:t>Chap 1: Time Series </a:t>
            </a:r>
          </a:p>
        </p:txBody>
      </p:sp>
      <p:sp>
        <p:nvSpPr>
          <p:cNvPr id="4" name="Slide Number Placeholder 3"/>
          <p:cNvSpPr>
            <a:spLocks noGrp="1"/>
          </p:cNvSpPr>
          <p:nvPr>
            <p:ph type="sldNum" sz="quarter" idx="16"/>
          </p:nvPr>
        </p:nvSpPr>
        <p:spPr>
          <a:xfrm>
            <a:off x="6553200" y="5867400"/>
            <a:ext cx="2133600" cy="365125"/>
          </a:xfrm>
        </p:spPr>
        <p:txBody>
          <a:bodyPr/>
          <a:lstStyle/>
          <a:p>
            <a:pPr>
              <a:defRPr/>
            </a:pPr>
            <a:fld id="{3EDDF6C4-DE32-4277-95DE-F04B732F5920}" type="slidenum">
              <a:rPr lang="en-MY" smtClean="0">
                <a:solidFill>
                  <a:schemeClr val="accent2">
                    <a:lumMod val="75000"/>
                  </a:schemeClr>
                </a:solidFill>
              </a:rPr>
              <a:pPr>
                <a:defRPr/>
              </a:pPr>
              <a:t>1</a:t>
            </a:fld>
            <a:endParaRPr lang="en-MY"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457200" y="274638"/>
            <a:ext cx="8229600" cy="715962"/>
          </a:xfrm>
        </p:spPr>
        <p:txBody>
          <a:bodyPr>
            <a:normAutofit/>
          </a:bodyPr>
          <a:lstStyle/>
          <a:p>
            <a:pPr eaLnBrk="1" fontAlgn="auto" hangingPunct="1">
              <a:spcAft>
                <a:spcPts val="0"/>
              </a:spcAft>
              <a:defRPr/>
            </a:pPr>
            <a:r>
              <a:rPr lang="en-US" sz="3600" b="1" dirty="0" smtClean="0">
                <a:solidFill>
                  <a:schemeClr val="accent2">
                    <a:lumMod val="75000"/>
                  </a:schemeClr>
                </a:solidFill>
                <a:latin typeface="+mn-lt"/>
              </a:rPr>
              <a:t>Time Series</a:t>
            </a:r>
          </a:p>
        </p:txBody>
      </p:sp>
      <p:sp>
        <p:nvSpPr>
          <p:cNvPr id="1028" name="Rectangle 3"/>
          <p:cNvSpPr>
            <a:spLocks noGrp="1" noChangeArrowheads="1"/>
          </p:cNvSpPr>
          <p:nvPr>
            <p:ph idx="1"/>
          </p:nvPr>
        </p:nvSpPr>
        <p:spPr>
          <a:xfrm>
            <a:off x="457200" y="1066800"/>
            <a:ext cx="8229600" cy="5059363"/>
          </a:xfrm>
        </p:spPr>
        <p:txBody>
          <a:bodyPr/>
          <a:lstStyle/>
          <a:p>
            <a:pPr algn="just">
              <a:spcBef>
                <a:spcPts val="0"/>
              </a:spcBef>
              <a:spcAft>
                <a:spcPts val="0"/>
              </a:spcAft>
            </a:pPr>
            <a:r>
              <a:rPr lang="en-US" sz="2400" dirty="0" smtClean="0">
                <a:latin typeface="Garamond" pitchFamily="18" charset="0"/>
              </a:rPr>
              <a:t>A time series containing records of a single variable is termed as univariate. If records containing more than variable called multivariate.</a:t>
            </a:r>
          </a:p>
          <a:p>
            <a:pPr algn="just">
              <a:spcBef>
                <a:spcPts val="0"/>
              </a:spcBef>
              <a:spcAft>
                <a:spcPts val="0"/>
              </a:spcAft>
            </a:pPr>
            <a:endParaRPr lang="en-US" sz="2400" dirty="0" smtClean="0">
              <a:latin typeface="Garamond" pitchFamily="18" charset="0"/>
            </a:endParaRPr>
          </a:p>
          <a:p>
            <a:pPr algn="just">
              <a:spcBef>
                <a:spcPts val="0"/>
              </a:spcBef>
              <a:spcAft>
                <a:spcPts val="0"/>
              </a:spcAft>
            </a:pPr>
            <a:r>
              <a:rPr lang="en-US" sz="2400" dirty="0" smtClean="0">
                <a:latin typeface="Garamond" pitchFamily="18" charset="0"/>
              </a:rPr>
              <a:t>Time series can be discrete and continuous.  </a:t>
            </a:r>
          </a:p>
          <a:p>
            <a:pPr marL="576263" indent="-228600" algn="just">
              <a:spcBef>
                <a:spcPts val="0"/>
              </a:spcBef>
              <a:spcAft>
                <a:spcPts val="0"/>
              </a:spcAft>
              <a:buNone/>
            </a:pPr>
            <a:r>
              <a:rPr lang="en-US" sz="2400" dirty="0" err="1" smtClean="0">
                <a:latin typeface="Garamond" pitchFamily="18" charset="0"/>
              </a:rPr>
              <a:t>i</a:t>
            </a:r>
            <a:r>
              <a:rPr lang="en-US" sz="2400" dirty="0" smtClean="0">
                <a:latin typeface="Garamond" pitchFamily="18" charset="0"/>
              </a:rPr>
              <a:t>. 	Discrete time series-observations measured at discrete points of time.  Example exchange rates between two different country, the number of car in a country, production of a company and so on.</a:t>
            </a:r>
          </a:p>
          <a:p>
            <a:pPr marL="576263" indent="-228600" algn="just">
              <a:spcBef>
                <a:spcPts val="0"/>
              </a:spcBef>
              <a:spcAft>
                <a:spcPts val="0"/>
              </a:spcAft>
              <a:buNone/>
            </a:pPr>
            <a:r>
              <a:rPr lang="en-US" sz="2400" dirty="0" smtClean="0">
                <a:latin typeface="Garamond" pitchFamily="18" charset="0"/>
              </a:rPr>
              <a:t>ii. Continuous time series-observations are measured at every time. For example flow of a river, temperature reading, concentration of a chemical process.</a:t>
            </a:r>
          </a:p>
          <a:p>
            <a:pPr marL="576263" indent="-228600" algn="just">
              <a:spcBef>
                <a:spcPts val="0"/>
              </a:spcBef>
              <a:spcAft>
                <a:spcPts val="0"/>
              </a:spcAft>
              <a:buNone/>
            </a:pPr>
            <a:endParaRPr lang="en-US" sz="2400" dirty="0" smtClean="0">
              <a:latin typeface="Garamond" pitchFamily="18" charset="0"/>
            </a:endParaRPr>
          </a:p>
          <a:p>
            <a:endParaRPr lang="en-US" sz="2400" dirty="0" smtClean="0"/>
          </a:p>
          <a:p>
            <a:pPr eaLnBrk="1" hangingPunct="1">
              <a:buFont typeface="Wingdings 2" pitchFamily="18" charset="2"/>
              <a:buNone/>
            </a:pPr>
            <a:endParaRPr lang="en-US" sz="3600" dirty="0" smtClean="0"/>
          </a:p>
          <a:p>
            <a:pPr eaLnBrk="1" hangingPunct="1">
              <a:buFontTx/>
              <a:buNone/>
            </a:pPr>
            <a:endParaRPr lang="en-US" sz="3600" b="1" dirty="0" smtClean="0"/>
          </a:p>
        </p:txBody>
      </p:sp>
      <p:sp>
        <p:nvSpPr>
          <p:cNvPr id="4" name="Slide Number Placeholder 3"/>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chemeClr val="accent2">
                    <a:lumMod val="75000"/>
                  </a:schemeClr>
                </a:solidFill>
              </a:rPr>
              <a:pPr>
                <a:defRPr/>
              </a:pPr>
              <a:t>10</a:t>
            </a:fld>
            <a:endParaRPr lang="en-MY" dirty="0">
              <a:solidFill>
                <a:schemeClr val="accent2">
                  <a:lumMod val="7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2">
                    <a:lumMod val="75000"/>
                  </a:schemeClr>
                </a:solidFill>
                <a:latin typeface="+mn-lt"/>
              </a:rPr>
              <a:t>Time Series</a:t>
            </a:r>
            <a:endParaRPr lang="en-US" dirty="0">
              <a:solidFill>
                <a:schemeClr val="accent2">
                  <a:lumMod val="75000"/>
                </a:schemeClr>
              </a:solidFill>
              <a:latin typeface="+mn-lt"/>
            </a:endParaRPr>
          </a:p>
        </p:txBody>
      </p:sp>
      <p:sp>
        <p:nvSpPr>
          <p:cNvPr id="3" name="Content Placeholder 2"/>
          <p:cNvSpPr>
            <a:spLocks noGrp="1"/>
          </p:cNvSpPr>
          <p:nvPr>
            <p:ph idx="1"/>
          </p:nvPr>
        </p:nvSpPr>
        <p:spPr>
          <a:xfrm>
            <a:off x="381000" y="1371600"/>
            <a:ext cx="8229600" cy="4525963"/>
          </a:xfrm>
        </p:spPr>
        <p:txBody>
          <a:bodyPr/>
          <a:lstStyle/>
          <a:p>
            <a:pPr algn="just">
              <a:spcBef>
                <a:spcPts val="0"/>
              </a:spcBef>
              <a:spcAft>
                <a:spcPts val="0"/>
              </a:spcAft>
            </a:pPr>
            <a:r>
              <a:rPr lang="en-US" sz="2000" dirty="0" smtClean="0">
                <a:latin typeface="Garamond" pitchFamily="18" charset="0"/>
              </a:rPr>
              <a:t>Usually time series are recorded at equally spaced time intervals such as hourly, daily, weekly, monthly or yearly time separations.  </a:t>
            </a:r>
          </a:p>
          <a:p>
            <a:pPr algn="just">
              <a:spcBef>
                <a:spcPts val="0"/>
              </a:spcBef>
              <a:spcAft>
                <a:spcPts val="0"/>
              </a:spcAft>
            </a:pPr>
            <a:r>
              <a:rPr lang="en-US" sz="2000" dirty="0" smtClean="0">
                <a:latin typeface="Garamond" pitchFamily="18" charset="0"/>
              </a:rPr>
              <a:t>Continuous time series can be transformed to a discrete by merging data together over a specified time interval.</a:t>
            </a:r>
          </a:p>
          <a:p>
            <a:pPr marL="274320" indent="-274320" algn="just" fontAlgn="auto">
              <a:spcBef>
                <a:spcPts val="0"/>
              </a:spcBef>
              <a:spcAft>
                <a:spcPts val="0"/>
              </a:spcAft>
              <a:buClr>
                <a:schemeClr val="accent3"/>
              </a:buClr>
              <a:tabLst>
                <a:tab pos="2635250" algn="r"/>
                <a:tab pos="3609975" algn="r"/>
                <a:tab pos="4629150" algn="r"/>
                <a:tab pos="5603875" algn="r"/>
                <a:tab pos="6623050" algn="r"/>
              </a:tabLst>
              <a:defRPr/>
            </a:pPr>
            <a:r>
              <a:rPr lang="en-US" sz="2000" dirty="0" smtClean="0">
                <a:latin typeface="Garamond" pitchFamily="18" charset="0"/>
              </a:rPr>
              <a:t>	Example time series-Daily data on sales, Monthly salary, Daily Customers, Weekly unemployment rates, Monthly water demand, Daily stream flow, and so on.</a:t>
            </a:r>
          </a:p>
          <a:p>
            <a:endParaRPr lang="en-US" dirty="0"/>
          </a:p>
        </p:txBody>
      </p:sp>
      <p:graphicFrame>
        <p:nvGraphicFramePr>
          <p:cNvPr id="7" name="Chart 6"/>
          <p:cNvGraphicFramePr/>
          <p:nvPr/>
        </p:nvGraphicFramePr>
        <p:xfrm>
          <a:off x="609600" y="3810000"/>
          <a:ext cx="2667000" cy="2133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p:cNvGraphicFramePr/>
          <p:nvPr/>
        </p:nvGraphicFramePr>
        <p:xfrm>
          <a:off x="3200400" y="3733800"/>
          <a:ext cx="3048000" cy="24288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p:nvPr/>
        </p:nvGraphicFramePr>
        <p:xfrm>
          <a:off x="5943600" y="3810000"/>
          <a:ext cx="2667000" cy="2438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Slide Number Placeholder 9"/>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chemeClr val="accent2">
                    <a:lumMod val="75000"/>
                  </a:schemeClr>
                </a:solidFill>
              </a:rPr>
              <a:pPr>
                <a:defRPr/>
              </a:pPr>
              <a:t>11</a:t>
            </a:fld>
            <a:endParaRPr lang="en-MY"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19459"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54291" name="Rectangle 19"/>
          <p:cNvSpPr>
            <a:spLocks noGrp="1" noChangeArrowheads="1"/>
          </p:cNvSpPr>
          <p:nvPr>
            <p:ph type="title"/>
          </p:nvPr>
        </p:nvSpPr>
        <p:spPr>
          <a:xfrm>
            <a:off x="609600" y="304800"/>
            <a:ext cx="8534400" cy="1136650"/>
          </a:xfrm>
          <a:effectLst>
            <a:outerShdw dist="53882" dir="2700000" algn="ctr" rotWithShape="0">
              <a:schemeClr val="bg2"/>
            </a:outerShdw>
          </a:effectLst>
        </p:spPr>
        <p:txBody>
          <a:bodyPr lIns="90488" tIns="44450" rIns="90488" bIns="44450">
            <a:normAutofit/>
          </a:bodyPr>
          <a:lstStyle/>
          <a:p>
            <a:pPr eaLnBrk="1" fontAlgn="auto" hangingPunct="1">
              <a:spcAft>
                <a:spcPts val="0"/>
              </a:spcAft>
              <a:defRPr/>
            </a:pPr>
            <a:r>
              <a:rPr lang="en-US" sz="3600" b="1" dirty="0" smtClean="0">
                <a:solidFill>
                  <a:schemeClr val="accent2">
                    <a:lumMod val="75000"/>
                  </a:schemeClr>
                </a:solidFill>
                <a:latin typeface="+mn-lt"/>
              </a:rPr>
              <a:t>Components of Time Series </a:t>
            </a:r>
          </a:p>
        </p:txBody>
      </p:sp>
      <p:sp>
        <p:nvSpPr>
          <p:cNvPr id="25" name="TextBox 24"/>
          <p:cNvSpPr txBox="1"/>
          <p:nvPr/>
        </p:nvSpPr>
        <p:spPr>
          <a:xfrm>
            <a:off x="838200" y="1219200"/>
            <a:ext cx="7620000" cy="6093976"/>
          </a:xfrm>
          <a:prstGeom prst="rect">
            <a:avLst/>
          </a:prstGeom>
          <a:noFill/>
        </p:spPr>
        <p:txBody>
          <a:bodyPr wrap="square" rtlCol="0">
            <a:spAutoFit/>
          </a:bodyPr>
          <a:lstStyle/>
          <a:p>
            <a:pPr marL="233363" indent="-233363" algn="just">
              <a:buFont typeface="Arial" pitchFamily="34" charset="0"/>
              <a:buChar char="•"/>
            </a:pPr>
            <a:r>
              <a:rPr lang="en-US" sz="2400" dirty="0" smtClean="0">
                <a:latin typeface="Garamond" pitchFamily="18" charset="0"/>
              </a:rPr>
              <a:t>The purpose of analyzing time series data is to expose and   summarize its components before to a model-building process.</a:t>
            </a:r>
          </a:p>
          <a:p>
            <a:pPr marL="233363" indent="-233363" algn="just">
              <a:buFont typeface="Arial" pitchFamily="34" charset="0"/>
              <a:buChar char="•"/>
            </a:pPr>
            <a:r>
              <a:rPr lang="en-US" sz="2400" dirty="0" smtClean="0">
                <a:latin typeface="Garamond" pitchFamily="18" charset="0"/>
              </a:rPr>
              <a:t>An important step in selecting the correct time-series model is  to identify the components in time series through various graphical.</a:t>
            </a:r>
          </a:p>
          <a:p>
            <a:pPr marL="233363" indent="-233363" algn="just">
              <a:buFont typeface="Arial" pitchFamily="34" charset="0"/>
              <a:buChar char="•"/>
            </a:pPr>
            <a:r>
              <a:rPr lang="en-US" sz="2400" dirty="0" smtClean="0">
                <a:latin typeface="Garamond" pitchFamily="18" charset="0"/>
              </a:rPr>
              <a:t>Once these components or combination of components have been identified, the methods that best fitted these patterns can be evaluated.  </a:t>
            </a:r>
          </a:p>
          <a:p>
            <a:pPr marL="233363" indent="-233363" algn="just">
              <a:buFont typeface="Arial" pitchFamily="34" charset="0"/>
              <a:buChar char="•"/>
            </a:pPr>
            <a:r>
              <a:rPr lang="en-US" sz="2400" dirty="0" smtClean="0">
                <a:latin typeface="Garamond" pitchFamily="18" charset="0"/>
              </a:rPr>
              <a:t>A time series can consist of four components</a:t>
            </a:r>
          </a:p>
          <a:p>
            <a:pPr marL="457200" indent="-223838" algn="just"/>
            <a:r>
              <a:rPr lang="en-US" sz="2400" dirty="0" err="1" smtClean="0">
                <a:latin typeface="Garamond" pitchFamily="18" charset="0"/>
              </a:rPr>
              <a:t>i</a:t>
            </a:r>
            <a:r>
              <a:rPr lang="en-US" sz="2400" dirty="0" smtClean="0">
                <a:latin typeface="Garamond" pitchFamily="18" charset="0"/>
              </a:rPr>
              <a:t>. 	trend component</a:t>
            </a:r>
          </a:p>
          <a:p>
            <a:pPr marL="576262" indent="-342900" algn="just">
              <a:buAutoNum type="romanLcPeriod" startAt="2"/>
            </a:pPr>
            <a:r>
              <a:rPr lang="en-US" sz="2400" dirty="0" smtClean="0">
                <a:latin typeface="Garamond" pitchFamily="18" charset="0"/>
              </a:rPr>
              <a:t>Cycle component</a:t>
            </a:r>
          </a:p>
          <a:p>
            <a:pPr marL="576262" indent="-342900" algn="just">
              <a:buFontTx/>
              <a:buAutoNum type="romanLcPeriod" startAt="2"/>
            </a:pPr>
            <a:r>
              <a:rPr lang="en-US" sz="2400" dirty="0" smtClean="0">
                <a:latin typeface="Garamond" pitchFamily="18" charset="0"/>
              </a:rPr>
              <a:t>Seasonal component</a:t>
            </a:r>
          </a:p>
          <a:p>
            <a:pPr marL="576262" indent="-342900" algn="just">
              <a:buAutoNum type="romanLcPeriod" startAt="2"/>
            </a:pPr>
            <a:r>
              <a:rPr lang="en-US" sz="2400" dirty="0" smtClean="0">
                <a:latin typeface="Garamond" pitchFamily="18" charset="0"/>
              </a:rPr>
              <a:t>Irregular or random component </a:t>
            </a:r>
          </a:p>
          <a:p>
            <a:pPr algn="just">
              <a:buFont typeface="Arial" pitchFamily="34" charset="0"/>
              <a:buChar char="•"/>
            </a:pPr>
            <a:endParaRPr lang="en-US" dirty="0" smtClean="0"/>
          </a:p>
          <a:p>
            <a:endParaRPr lang="en-US" dirty="0" smtClean="0"/>
          </a:p>
          <a:p>
            <a:endParaRPr lang="en-US" dirty="0" smtClean="0"/>
          </a:p>
        </p:txBody>
      </p:sp>
      <p:sp>
        <p:nvSpPr>
          <p:cNvPr id="6" name="Slide Number Placeholder 5"/>
          <p:cNvSpPr>
            <a:spLocks noGrp="1"/>
          </p:cNvSpPr>
          <p:nvPr>
            <p:ph type="sldNum" sz="quarter" idx="12"/>
          </p:nvPr>
        </p:nvSpPr>
        <p:spPr>
          <a:xfrm>
            <a:off x="6629400" y="5791200"/>
            <a:ext cx="2133600" cy="365125"/>
          </a:xfrm>
        </p:spPr>
        <p:txBody>
          <a:bodyPr/>
          <a:lstStyle/>
          <a:p>
            <a:pPr>
              <a:defRPr/>
            </a:pPr>
            <a:fld id="{C21B6E7B-64D6-4E98-9E09-9FB0A1222F75}" type="slidenum">
              <a:rPr lang="en-MY" smtClean="0">
                <a:solidFill>
                  <a:schemeClr val="accent2">
                    <a:lumMod val="75000"/>
                  </a:schemeClr>
                </a:solidFill>
              </a:rPr>
              <a:pPr>
                <a:defRPr/>
              </a:pPr>
              <a:t>12</a:t>
            </a:fld>
            <a:endParaRPr lang="en-MY" dirty="0">
              <a:solidFill>
                <a:schemeClr val="accent2">
                  <a:lumMod val="75000"/>
                </a:schemeClr>
              </a:solidFill>
            </a:endParaRP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20483"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56357" name="Rectangle 37"/>
          <p:cNvSpPr>
            <a:spLocks noGrp="1" noChangeArrowheads="1"/>
          </p:cNvSpPr>
          <p:nvPr>
            <p:ph type="title"/>
          </p:nvPr>
        </p:nvSpPr>
        <p:spPr>
          <a:xfrm>
            <a:off x="457200" y="274638"/>
            <a:ext cx="8229600" cy="1096962"/>
          </a:xfrm>
          <a:effectLst>
            <a:outerShdw dist="53882" dir="2700000" algn="ctr" rotWithShape="0">
              <a:schemeClr val="bg2"/>
            </a:outerShdw>
          </a:effectLst>
        </p:spPr>
        <p:txBody>
          <a:bodyPr lIns="90488" tIns="44450" rIns="90488" bIns="44450">
            <a:normAutofit/>
          </a:bodyPr>
          <a:lstStyle/>
          <a:p>
            <a:pPr eaLnBrk="1" fontAlgn="auto" hangingPunct="1">
              <a:spcAft>
                <a:spcPts val="0"/>
              </a:spcAft>
              <a:defRPr/>
            </a:pPr>
            <a:r>
              <a:rPr lang="en-US" sz="3600" b="1" dirty="0" smtClean="0">
                <a:solidFill>
                  <a:schemeClr val="accent2">
                    <a:lumMod val="75000"/>
                  </a:schemeClr>
                </a:solidFill>
                <a:latin typeface="+mn-lt"/>
              </a:rPr>
              <a:t>Trend Component</a:t>
            </a:r>
            <a:endParaRPr lang="en-US" sz="3600" dirty="0" smtClean="0">
              <a:solidFill>
                <a:schemeClr val="accent2">
                  <a:lumMod val="75000"/>
                </a:schemeClr>
              </a:solidFill>
              <a:latin typeface="+mn-lt"/>
            </a:endParaRPr>
          </a:p>
        </p:txBody>
      </p:sp>
      <p:sp>
        <p:nvSpPr>
          <p:cNvPr id="56358" name="Rectangle 38"/>
          <p:cNvSpPr>
            <a:spLocks noGrp="1" noChangeArrowheads="1"/>
          </p:cNvSpPr>
          <p:nvPr>
            <p:ph idx="1"/>
          </p:nvPr>
        </p:nvSpPr>
        <p:spPr>
          <a:xfrm>
            <a:off x="533400" y="1447800"/>
            <a:ext cx="8305800" cy="4419600"/>
          </a:xfrm>
        </p:spPr>
        <p:txBody>
          <a:bodyPr lIns="90488" tIns="44450" rIns="90488" bIns="44450"/>
          <a:lstStyle/>
          <a:p>
            <a:pPr eaLnBrk="1" hangingPunct="1">
              <a:spcBef>
                <a:spcPts val="0"/>
              </a:spcBef>
            </a:pPr>
            <a:r>
              <a:rPr lang="en-US" sz="2800" dirty="0" smtClean="0">
                <a:latin typeface="Garamond" pitchFamily="18" charset="0"/>
              </a:rPr>
              <a:t>Trends represent a  persistent upward or downward movement of the data over a long period of time.</a:t>
            </a:r>
          </a:p>
          <a:p>
            <a:pPr eaLnBrk="1" hangingPunct="1">
              <a:spcBef>
                <a:spcPts val="0"/>
              </a:spcBef>
            </a:pPr>
            <a:r>
              <a:rPr lang="en-US" sz="2800" dirty="0" smtClean="0">
                <a:latin typeface="Garamond" pitchFamily="18" charset="0"/>
              </a:rPr>
              <a:t>Trend is usually due to change in  population, technology, demographics, consumer preferences etc.</a:t>
            </a:r>
          </a:p>
          <a:p>
            <a:pPr>
              <a:spcBef>
                <a:spcPts val="0"/>
              </a:spcBef>
            </a:pPr>
            <a:r>
              <a:rPr lang="en-US" sz="2800" dirty="0" smtClean="0">
                <a:latin typeface="Garamond" pitchFamily="18" charset="0"/>
              </a:rPr>
              <a:t>Trend may be long term or more dynamic and of relatively short duration that persists usually for more than one year.</a:t>
            </a:r>
          </a:p>
          <a:p>
            <a:pPr>
              <a:spcBef>
                <a:spcPts val="0"/>
              </a:spcBef>
            </a:pPr>
            <a:r>
              <a:rPr lang="en-US" sz="2800" dirty="0" smtClean="0">
                <a:latin typeface="Garamond" pitchFamily="18" charset="0"/>
              </a:rPr>
              <a:t>If a time series does not contain any trend component, its called stationary.</a:t>
            </a:r>
          </a:p>
          <a:p>
            <a:pPr>
              <a:buFont typeface="Wingdings 2" pitchFamily="18" charset="2"/>
              <a:buNone/>
            </a:pPr>
            <a:endParaRPr lang="en-US" sz="2400" dirty="0" smtClean="0"/>
          </a:p>
        </p:txBody>
      </p:sp>
      <p:sp>
        <p:nvSpPr>
          <p:cNvPr id="7" name="Slide Number Placeholder 6"/>
          <p:cNvSpPr>
            <a:spLocks noGrp="1"/>
          </p:cNvSpPr>
          <p:nvPr>
            <p:ph type="sldNum" sz="quarter" idx="12"/>
          </p:nvPr>
        </p:nvSpPr>
        <p:spPr>
          <a:xfrm>
            <a:off x="6705600" y="5791200"/>
            <a:ext cx="2133600" cy="365125"/>
          </a:xfrm>
        </p:spPr>
        <p:txBody>
          <a:bodyPr/>
          <a:lstStyle/>
          <a:p>
            <a:pPr>
              <a:defRPr/>
            </a:pPr>
            <a:fld id="{C21B6E7B-64D6-4E98-9E09-9FB0A1222F75}" type="slidenum">
              <a:rPr lang="en-MY" smtClean="0">
                <a:solidFill>
                  <a:schemeClr val="accent2">
                    <a:lumMod val="75000"/>
                  </a:schemeClr>
                </a:solidFill>
              </a:rPr>
              <a:pPr>
                <a:defRPr/>
              </a:pPr>
              <a:t>13</a:t>
            </a:fld>
            <a:endParaRPr lang="en-MY" dirty="0">
              <a:solidFill>
                <a:schemeClr val="accent2">
                  <a:lumMod val="75000"/>
                </a:schemeClr>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6358">
                                            <p:txEl>
                                              <p:pRg st="0" end="0"/>
                                            </p:txEl>
                                          </p:spTgt>
                                        </p:tgtEl>
                                        <p:attrNameLst>
                                          <p:attrName>style.visibility</p:attrName>
                                        </p:attrNameLst>
                                      </p:cBhvr>
                                      <p:to>
                                        <p:strVal val="visible"/>
                                      </p:to>
                                    </p:set>
                                    <p:animEffect transition="in" filter="wipe(left)">
                                      <p:cBhvr>
                                        <p:cTn id="7" dur="500"/>
                                        <p:tgtEl>
                                          <p:spTgt spid="56358">
                                            <p:txEl>
                                              <p:pRg st="0" end="0"/>
                                            </p:txEl>
                                          </p:spTgt>
                                        </p:tgtEl>
                                      </p:cBhvr>
                                    </p:animEffect>
                                  </p:childTnLst>
                                  <p:subTnLst>
                                    <p:animClr>
                                      <p:cBhvr override="childStyle">
                                        <p:cTn dur="1" fill="hold" display="0" masterRel="nextClick" afterEffect="1"/>
                                        <p:tgtEl>
                                          <p:spTgt spid="56358">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6358">
                                            <p:txEl>
                                              <p:pRg st="1" end="1"/>
                                            </p:txEl>
                                          </p:spTgt>
                                        </p:tgtEl>
                                        <p:attrNameLst>
                                          <p:attrName>style.visibility</p:attrName>
                                        </p:attrNameLst>
                                      </p:cBhvr>
                                      <p:to>
                                        <p:strVal val="visible"/>
                                      </p:to>
                                    </p:set>
                                    <p:animEffect transition="in" filter="wipe(left)">
                                      <p:cBhvr>
                                        <p:cTn id="12" dur="500"/>
                                        <p:tgtEl>
                                          <p:spTgt spid="56358">
                                            <p:txEl>
                                              <p:pRg st="1" end="1"/>
                                            </p:txEl>
                                          </p:spTgt>
                                        </p:tgtEl>
                                      </p:cBhvr>
                                    </p:animEffect>
                                  </p:childTnLst>
                                  <p:subTnLst>
                                    <p:animClr>
                                      <p:cBhvr override="childStyle">
                                        <p:cTn dur="1" fill="hold" display="0" masterRel="nextClick" afterEffect="1"/>
                                        <p:tgtEl>
                                          <p:spTgt spid="56358">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58"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1026"/>
          <p:cNvSpPr>
            <a:spLocks noGrp="1" noChangeArrowheads="1"/>
          </p:cNvSpPr>
          <p:nvPr>
            <p:ph type="title"/>
          </p:nvPr>
        </p:nvSpPr>
        <p:spPr/>
        <p:txBody>
          <a:bodyPr lIns="90488" tIns="44450" rIns="90488" bIns="44450" anchorCtr="1">
            <a:normAutofit/>
          </a:bodyPr>
          <a:lstStyle/>
          <a:p>
            <a:pPr eaLnBrk="1" fontAlgn="auto" hangingPunct="1">
              <a:spcAft>
                <a:spcPts val="0"/>
              </a:spcAft>
              <a:defRPr/>
            </a:pPr>
            <a:r>
              <a:rPr lang="en-US" sz="3600" b="1" dirty="0" smtClean="0">
                <a:solidFill>
                  <a:schemeClr val="accent2">
                    <a:lumMod val="75000"/>
                  </a:schemeClr>
                </a:solidFill>
              </a:rPr>
              <a:t>Trend Component</a:t>
            </a:r>
            <a:endParaRPr lang="en-US" sz="3600" dirty="0" smtClean="0">
              <a:solidFill>
                <a:schemeClr val="accent2">
                  <a:lumMod val="75000"/>
                </a:schemeClr>
              </a:solidFill>
            </a:endParaRPr>
          </a:p>
        </p:txBody>
      </p:sp>
      <p:sp>
        <p:nvSpPr>
          <p:cNvPr id="21507" name="Rectangle 1027"/>
          <p:cNvSpPr>
            <a:spLocks noGrp="1" noChangeArrowheads="1"/>
          </p:cNvSpPr>
          <p:nvPr>
            <p:ph idx="1"/>
          </p:nvPr>
        </p:nvSpPr>
        <p:spPr>
          <a:xfrm>
            <a:off x="685800" y="1600200"/>
            <a:ext cx="8077200" cy="4114800"/>
          </a:xfrm>
        </p:spPr>
        <p:txBody>
          <a:bodyPr lIns="90488" tIns="44450" rIns="90488" bIns="44450"/>
          <a:lstStyle/>
          <a:p>
            <a:pPr marL="571500" indent="-571500" eaLnBrk="1" hangingPunct="1"/>
            <a:r>
              <a:rPr lang="en-US" dirty="0" smtClean="0"/>
              <a:t>Overall Upward or Downward Movement</a:t>
            </a:r>
          </a:p>
          <a:p>
            <a:pPr marL="571500" indent="-571500" eaLnBrk="1" hangingPunct="1"/>
            <a:r>
              <a:rPr lang="en-US" dirty="0" smtClean="0"/>
              <a:t>Data Taken Over a Period of Years</a:t>
            </a:r>
          </a:p>
          <a:p>
            <a:pPr marL="571500" indent="-571500" eaLnBrk="1" hangingPunct="1"/>
            <a:endParaRPr lang="en-US" dirty="0" smtClean="0"/>
          </a:p>
        </p:txBody>
      </p:sp>
      <p:pic>
        <p:nvPicPr>
          <p:cNvPr id="14338" name="Picture 2"/>
          <p:cNvPicPr>
            <a:picLocks noChangeAspect="1" noChangeArrowheads="1"/>
          </p:cNvPicPr>
          <p:nvPr/>
        </p:nvPicPr>
        <p:blipFill>
          <a:blip r:embed="rId3" cstate="print"/>
          <a:srcRect/>
          <a:stretch>
            <a:fillRect/>
          </a:stretch>
        </p:blipFill>
        <p:spPr bwMode="auto">
          <a:xfrm>
            <a:off x="1143000" y="2819400"/>
            <a:ext cx="7033215" cy="3003550"/>
          </a:xfrm>
          <a:prstGeom prst="rect">
            <a:avLst/>
          </a:prstGeom>
          <a:noFill/>
          <a:ln w="9525">
            <a:noFill/>
            <a:miter lim="800000"/>
            <a:headEnd/>
            <a:tailEnd/>
          </a:ln>
          <a:effectLst/>
        </p:spPr>
      </p:pic>
      <p:sp>
        <p:nvSpPr>
          <p:cNvPr id="5" name="Slide Number Placeholder 4"/>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chemeClr val="accent2">
                    <a:lumMod val="75000"/>
                  </a:schemeClr>
                </a:solidFill>
              </a:rPr>
              <a:pPr>
                <a:defRPr/>
              </a:pPr>
              <a:t>14</a:t>
            </a:fld>
            <a:endParaRPr lang="en-MY" dirty="0">
              <a:solidFill>
                <a:schemeClr val="accent2">
                  <a:lumMod val="75000"/>
                </a:schemeClr>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22531"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58405" name="Rectangle 37"/>
          <p:cNvSpPr>
            <a:spLocks noGrp="1" noChangeArrowheads="1"/>
          </p:cNvSpPr>
          <p:nvPr>
            <p:ph type="title"/>
          </p:nvPr>
        </p:nvSpPr>
        <p:spPr>
          <a:effectLst>
            <a:outerShdw dist="53882" dir="2700000" algn="ctr" rotWithShape="0">
              <a:schemeClr val="bg2"/>
            </a:outerShdw>
          </a:effectLst>
        </p:spPr>
        <p:txBody>
          <a:bodyPr lIns="90488" tIns="44450" rIns="90488" bIns="44450">
            <a:normAutofit/>
          </a:bodyPr>
          <a:lstStyle/>
          <a:p>
            <a:pPr eaLnBrk="1" fontAlgn="auto" hangingPunct="1">
              <a:spcAft>
                <a:spcPts val="0"/>
              </a:spcAft>
              <a:defRPr/>
            </a:pPr>
            <a:r>
              <a:rPr lang="en-US" sz="3600" b="1" dirty="0" smtClean="0">
                <a:solidFill>
                  <a:schemeClr val="accent2">
                    <a:lumMod val="75000"/>
                  </a:schemeClr>
                </a:solidFill>
                <a:latin typeface="+mn-lt"/>
              </a:rPr>
              <a:t>Cyclical Component</a:t>
            </a:r>
            <a:endParaRPr lang="en-US" sz="3600" dirty="0" smtClean="0">
              <a:solidFill>
                <a:schemeClr val="accent2">
                  <a:lumMod val="75000"/>
                </a:schemeClr>
              </a:solidFill>
              <a:latin typeface="+mn-lt"/>
            </a:endParaRPr>
          </a:p>
        </p:txBody>
      </p:sp>
      <p:sp>
        <p:nvSpPr>
          <p:cNvPr id="58406" name="Rectangle 38"/>
          <p:cNvSpPr>
            <a:spLocks noGrp="1" noChangeArrowheads="1"/>
          </p:cNvSpPr>
          <p:nvPr>
            <p:ph idx="1"/>
          </p:nvPr>
        </p:nvSpPr>
        <p:spPr>
          <a:xfrm>
            <a:off x="609600" y="1524000"/>
            <a:ext cx="7696200" cy="4343400"/>
          </a:xfrm>
        </p:spPr>
        <p:txBody>
          <a:bodyPr lIns="90488" tIns="44450" rIns="90488" bIns="44450"/>
          <a:lstStyle/>
          <a:p>
            <a:pPr algn="just" eaLnBrk="1" hangingPunct="1">
              <a:spcBef>
                <a:spcPts val="0"/>
              </a:spcBef>
            </a:pPr>
            <a:r>
              <a:rPr lang="en-US" sz="2800" dirty="0" smtClean="0">
                <a:latin typeface="Garamond" pitchFamily="18" charset="0"/>
              </a:rPr>
              <a:t>It represents repeating up and down movements in the data pattern that occurs over a duration of 2 to 10 years or longer  but not periodic in nature (not constant). </a:t>
            </a:r>
          </a:p>
          <a:p>
            <a:pPr algn="just" eaLnBrk="1" hangingPunct="1">
              <a:spcBef>
                <a:spcPts val="0"/>
              </a:spcBef>
            </a:pPr>
            <a:r>
              <a:rPr lang="en-US" sz="2800" dirty="0" smtClean="0">
                <a:latin typeface="Garamond" pitchFamily="18" charset="0"/>
              </a:rPr>
              <a:t>Cyclical component is usually due to interactions of factors influencing economy and represents by multiyear cyclical movements in the economy.</a:t>
            </a:r>
          </a:p>
          <a:p>
            <a:pPr algn="just" eaLnBrk="1" hangingPunct="1">
              <a:spcBef>
                <a:spcPts val="0"/>
              </a:spcBef>
            </a:pPr>
            <a:r>
              <a:rPr lang="en-US" sz="2800" dirty="0" smtClean="0">
                <a:latin typeface="Garamond" pitchFamily="18" charset="0"/>
              </a:rPr>
              <a:t>A cycle is measured from peak to peak or trough to trough.</a:t>
            </a:r>
          </a:p>
          <a:p>
            <a:pPr algn="just" eaLnBrk="1" hangingPunct="1">
              <a:spcBef>
                <a:spcPts val="0"/>
              </a:spcBef>
            </a:pPr>
            <a:r>
              <a:rPr lang="en-US" sz="2800" dirty="0" smtClean="0">
                <a:latin typeface="Garamond" pitchFamily="18" charset="0"/>
              </a:rPr>
              <a:t>Cycle is one of the most difficult components to forecast because of its longer time frame.</a:t>
            </a:r>
          </a:p>
        </p:txBody>
      </p:sp>
      <p:sp>
        <p:nvSpPr>
          <p:cNvPr id="6" name="Slide Number Placeholder 5"/>
          <p:cNvSpPr>
            <a:spLocks noGrp="1"/>
          </p:cNvSpPr>
          <p:nvPr>
            <p:ph type="sldNum" sz="quarter" idx="12"/>
          </p:nvPr>
        </p:nvSpPr>
        <p:spPr>
          <a:xfrm>
            <a:off x="6629400" y="5867400"/>
            <a:ext cx="2133600" cy="365125"/>
          </a:xfrm>
        </p:spPr>
        <p:txBody>
          <a:bodyPr/>
          <a:lstStyle/>
          <a:p>
            <a:pPr>
              <a:defRPr/>
            </a:pPr>
            <a:fld id="{C21B6E7B-64D6-4E98-9E09-9FB0A1222F75}" type="slidenum">
              <a:rPr lang="en-MY" smtClean="0">
                <a:solidFill>
                  <a:schemeClr val="accent2">
                    <a:lumMod val="75000"/>
                  </a:schemeClr>
                </a:solidFill>
              </a:rPr>
              <a:pPr>
                <a:defRPr/>
              </a:pPr>
              <a:t>15</a:t>
            </a:fld>
            <a:endParaRPr lang="en-MY" dirty="0">
              <a:solidFill>
                <a:schemeClr val="accent2">
                  <a:lumMod val="75000"/>
                </a:schemeClr>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8406">
                                            <p:txEl>
                                              <p:pRg st="0" end="0"/>
                                            </p:txEl>
                                          </p:spTgt>
                                        </p:tgtEl>
                                        <p:attrNameLst>
                                          <p:attrName>style.visibility</p:attrName>
                                        </p:attrNameLst>
                                      </p:cBhvr>
                                      <p:to>
                                        <p:strVal val="visible"/>
                                      </p:to>
                                    </p:set>
                                    <p:animEffect transition="in" filter="wipe(left)">
                                      <p:cBhvr>
                                        <p:cTn id="7" dur="500"/>
                                        <p:tgtEl>
                                          <p:spTgt spid="58406">
                                            <p:txEl>
                                              <p:pRg st="0" end="0"/>
                                            </p:txEl>
                                          </p:spTgt>
                                        </p:tgtEl>
                                      </p:cBhvr>
                                    </p:animEffect>
                                  </p:childTnLst>
                                  <p:subTnLst>
                                    <p:animClr>
                                      <p:cBhvr override="childStyle">
                                        <p:cTn dur="1" fill="hold" display="0" masterRel="nextClick" afterEffect="1"/>
                                        <p:tgtEl>
                                          <p:spTgt spid="58406">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8406">
                                            <p:txEl>
                                              <p:pRg st="1" end="1"/>
                                            </p:txEl>
                                          </p:spTgt>
                                        </p:tgtEl>
                                        <p:attrNameLst>
                                          <p:attrName>style.visibility</p:attrName>
                                        </p:attrNameLst>
                                      </p:cBhvr>
                                      <p:to>
                                        <p:strVal val="visible"/>
                                      </p:to>
                                    </p:set>
                                    <p:animEffect transition="in" filter="wipe(left)">
                                      <p:cBhvr>
                                        <p:cTn id="12" dur="500"/>
                                        <p:tgtEl>
                                          <p:spTgt spid="58406">
                                            <p:txEl>
                                              <p:pRg st="1" end="1"/>
                                            </p:txEl>
                                          </p:spTgt>
                                        </p:tgtEl>
                                      </p:cBhvr>
                                    </p:animEffect>
                                  </p:childTnLst>
                                  <p:subTnLst>
                                    <p:animClr>
                                      <p:cBhvr override="childStyle">
                                        <p:cTn dur="1" fill="hold" display="0" masterRel="nextClick" afterEffect="1"/>
                                        <p:tgtEl>
                                          <p:spTgt spid="58406">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8406">
                                            <p:txEl>
                                              <p:pRg st="2" end="2"/>
                                            </p:txEl>
                                          </p:spTgt>
                                        </p:tgtEl>
                                        <p:attrNameLst>
                                          <p:attrName>style.visibility</p:attrName>
                                        </p:attrNameLst>
                                      </p:cBhvr>
                                      <p:to>
                                        <p:strVal val="visible"/>
                                      </p:to>
                                    </p:set>
                                    <p:animEffect transition="in" filter="wipe(left)">
                                      <p:cBhvr>
                                        <p:cTn id="17" dur="500"/>
                                        <p:tgtEl>
                                          <p:spTgt spid="58406">
                                            <p:txEl>
                                              <p:pRg st="2" end="2"/>
                                            </p:txEl>
                                          </p:spTgt>
                                        </p:tgtEl>
                                      </p:cBhvr>
                                    </p:animEffect>
                                  </p:childTnLst>
                                  <p:subTnLst>
                                    <p:animClr>
                                      <p:cBhvr override="childStyle">
                                        <p:cTn dur="1" fill="hold" display="0" masterRel="nextClick" afterEffect="1"/>
                                        <p:tgtEl>
                                          <p:spTgt spid="58406">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58406">
                                            <p:txEl>
                                              <p:pRg st="3" end="3"/>
                                            </p:txEl>
                                          </p:spTgt>
                                        </p:tgtEl>
                                        <p:attrNameLst>
                                          <p:attrName>style.visibility</p:attrName>
                                        </p:attrNameLst>
                                      </p:cBhvr>
                                      <p:to>
                                        <p:strVal val="visible"/>
                                      </p:to>
                                    </p:set>
                                    <p:animEffect transition="in" filter="wipe(left)">
                                      <p:cBhvr>
                                        <p:cTn id="22" dur="500"/>
                                        <p:tgtEl>
                                          <p:spTgt spid="58406">
                                            <p:txEl>
                                              <p:pRg st="3" end="3"/>
                                            </p:txEl>
                                          </p:spTgt>
                                        </p:tgtEl>
                                      </p:cBhvr>
                                    </p:animEffect>
                                  </p:childTnLst>
                                  <p:subTnLst>
                                    <p:animClr>
                                      <p:cBhvr override="childStyle">
                                        <p:cTn dur="1" fill="hold" display="0" masterRel="nextClick" afterEffect="1"/>
                                        <p:tgtEl>
                                          <p:spTgt spid="58406">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40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lIns="90488" tIns="44450" rIns="90488" bIns="44450" anchorCtr="1">
            <a:normAutofit/>
          </a:bodyPr>
          <a:lstStyle/>
          <a:p>
            <a:pPr eaLnBrk="1" fontAlgn="auto" hangingPunct="1">
              <a:spcAft>
                <a:spcPts val="0"/>
              </a:spcAft>
              <a:defRPr/>
            </a:pPr>
            <a:r>
              <a:rPr lang="en-US" sz="3600" b="1" dirty="0" smtClean="0">
                <a:solidFill>
                  <a:schemeClr val="accent2">
                    <a:lumMod val="75000"/>
                  </a:schemeClr>
                </a:solidFill>
                <a:latin typeface="+mn-lt"/>
              </a:rPr>
              <a:t>Cyclical Component</a:t>
            </a:r>
            <a:endParaRPr lang="en-US" sz="3600" dirty="0" smtClean="0">
              <a:solidFill>
                <a:schemeClr val="accent2">
                  <a:lumMod val="75000"/>
                </a:schemeClr>
              </a:solidFill>
              <a:latin typeface="+mn-lt"/>
            </a:endParaRPr>
          </a:p>
        </p:txBody>
      </p:sp>
      <p:sp>
        <p:nvSpPr>
          <p:cNvPr id="23555" name="Rectangle 3"/>
          <p:cNvSpPr>
            <a:spLocks noGrp="1" noChangeArrowheads="1"/>
          </p:cNvSpPr>
          <p:nvPr>
            <p:ph idx="1"/>
          </p:nvPr>
        </p:nvSpPr>
        <p:spPr>
          <a:xfrm>
            <a:off x="381000" y="1371600"/>
            <a:ext cx="8001000" cy="2133600"/>
          </a:xfrm>
        </p:spPr>
        <p:txBody>
          <a:bodyPr lIns="90488" tIns="44450" rIns="90488" bIns="44450"/>
          <a:lstStyle/>
          <a:p>
            <a:pPr marL="571500" indent="-571500" eaLnBrk="1" hangingPunct="1">
              <a:spcBef>
                <a:spcPts val="0"/>
              </a:spcBef>
            </a:pPr>
            <a:r>
              <a:rPr lang="en-US" sz="2400" dirty="0" smtClean="0">
                <a:latin typeface="Garamond" pitchFamily="18" charset="0"/>
              </a:rPr>
              <a:t>Upward or Downward Swings the trend line</a:t>
            </a:r>
          </a:p>
          <a:p>
            <a:pPr marL="571500" indent="-571500" eaLnBrk="1" hangingPunct="1">
              <a:spcBef>
                <a:spcPts val="0"/>
              </a:spcBef>
            </a:pPr>
            <a:r>
              <a:rPr lang="en-US" sz="2400" dirty="0" smtClean="0">
                <a:latin typeface="Garamond" pitchFamily="18" charset="0"/>
              </a:rPr>
              <a:t>May Vary in Length</a:t>
            </a:r>
          </a:p>
          <a:p>
            <a:pPr marL="571500" indent="-571500" eaLnBrk="1" hangingPunct="1">
              <a:spcBef>
                <a:spcPts val="0"/>
              </a:spcBef>
            </a:pPr>
            <a:r>
              <a:rPr lang="en-US" sz="2400" dirty="0" smtClean="0">
                <a:latin typeface="Garamond" pitchFamily="18" charset="0"/>
              </a:rPr>
              <a:t>Usually Lasts 2 - 10 Years</a:t>
            </a:r>
          </a:p>
          <a:p>
            <a:pPr marL="571500" indent="-571500" eaLnBrk="1" hangingPunct="1">
              <a:spcBef>
                <a:spcPts val="0"/>
              </a:spcBef>
            </a:pPr>
            <a:r>
              <a:rPr lang="en-US" sz="2400" dirty="0" smtClean="0">
                <a:solidFill>
                  <a:srgbClr val="000000"/>
                </a:solidFill>
                <a:latin typeface="Garamond" pitchFamily="18" charset="0"/>
              </a:rPr>
              <a:t>Cycles are seldom regular, and often appear in combination with other components</a:t>
            </a:r>
            <a:endParaRPr lang="en-US" sz="2400" dirty="0" smtClean="0">
              <a:latin typeface="Garamond" pitchFamily="18" charset="0"/>
            </a:endParaRPr>
          </a:p>
          <a:p>
            <a:pPr marL="571500" indent="-571500" eaLnBrk="1" hangingPunct="1"/>
            <a:endParaRPr lang="en-US" dirty="0" smtClean="0"/>
          </a:p>
        </p:txBody>
      </p:sp>
      <p:sp>
        <p:nvSpPr>
          <p:cNvPr id="23556" name="Line 4"/>
          <p:cNvSpPr>
            <a:spLocks noChangeShapeType="1"/>
          </p:cNvSpPr>
          <p:nvPr/>
        </p:nvSpPr>
        <p:spPr bwMode="auto">
          <a:xfrm>
            <a:off x="1905000" y="3821113"/>
            <a:ext cx="0" cy="2490787"/>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23557" name="Line 5"/>
          <p:cNvSpPr>
            <a:spLocks noChangeShapeType="1"/>
          </p:cNvSpPr>
          <p:nvPr/>
        </p:nvSpPr>
        <p:spPr bwMode="auto">
          <a:xfrm>
            <a:off x="1992313" y="6248400"/>
            <a:ext cx="5475287" cy="0"/>
          </a:xfrm>
          <a:prstGeom prst="line">
            <a:avLst/>
          </a:prstGeom>
          <a:noFill/>
          <a:ln w="25400">
            <a:solidFill>
              <a:schemeClr val="tx1"/>
            </a:solidFill>
            <a:round/>
            <a:headEnd type="none" w="sm" len="sm"/>
            <a:tailEnd type="none" w="sm" len="sm"/>
          </a:ln>
        </p:spPr>
        <p:txBody>
          <a:bodyPr wrap="none" anchor="ctr"/>
          <a:lstStyle/>
          <a:p>
            <a:endParaRPr lang="en-US"/>
          </a:p>
        </p:txBody>
      </p:sp>
      <p:sp>
        <p:nvSpPr>
          <p:cNvPr id="23558" name="Rectangle 6"/>
          <p:cNvSpPr>
            <a:spLocks noChangeArrowheads="1"/>
          </p:cNvSpPr>
          <p:nvPr/>
        </p:nvSpPr>
        <p:spPr bwMode="auto">
          <a:xfrm>
            <a:off x="915988" y="3659188"/>
            <a:ext cx="1444625" cy="458787"/>
          </a:xfrm>
          <a:prstGeom prst="rect">
            <a:avLst/>
          </a:prstGeom>
          <a:noFill/>
          <a:ln w="9525">
            <a:noFill/>
            <a:miter lim="800000"/>
            <a:headEnd/>
            <a:tailEnd/>
          </a:ln>
        </p:spPr>
        <p:txBody>
          <a:bodyPr lIns="90488" tIns="44450" rIns="90488" bIns="44450">
            <a:spAutoFit/>
          </a:bodyPr>
          <a:lstStyle/>
          <a:p>
            <a:pPr>
              <a:spcBef>
                <a:spcPct val="50000"/>
              </a:spcBef>
            </a:pPr>
            <a:r>
              <a:rPr lang="en-US" b="1">
                <a:latin typeface="Arial" pitchFamily="34" charset="0"/>
              </a:rPr>
              <a:t>Sales</a:t>
            </a:r>
          </a:p>
        </p:txBody>
      </p:sp>
      <p:sp>
        <p:nvSpPr>
          <p:cNvPr id="23559" name="Rectangle 7"/>
          <p:cNvSpPr>
            <a:spLocks noChangeArrowheads="1"/>
          </p:cNvSpPr>
          <p:nvPr/>
        </p:nvSpPr>
        <p:spPr bwMode="auto">
          <a:xfrm>
            <a:off x="6781800" y="5867400"/>
            <a:ext cx="1444625" cy="458787"/>
          </a:xfrm>
          <a:prstGeom prst="rect">
            <a:avLst/>
          </a:prstGeom>
          <a:noFill/>
          <a:ln w="9525">
            <a:noFill/>
            <a:miter lim="800000"/>
            <a:headEnd/>
            <a:tailEnd/>
          </a:ln>
        </p:spPr>
        <p:txBody>
          <a:bodyPr lIns="90488" tIns="44450" rIns="90488" bIns="44450">
            <a:spAutoFit/>
          </a:bodyPr>
          <a:lstStyle/>
          <a:p>
            <a:pPr>
              <a:spcBef>
                <a:spcPct val="50000"/>
              </a:spcBef>
            </a:pPr>
            <a:r>
              <a:rPr lang="en-US" b="1" dirty="0">
                <a:latin typeface="Arial" pitchFamily="34" charset="0"/>
              </a:rPr>
              <a:t>Time </a:t>
            </a:r>
          </a:p>
        </p:txBody>
      </p:sp>
      <p:sp>
        <p:nvSpPr>
          <p:cNvPr id="21" name="Freeform 7"/>
          <p:cNvSpPr>
            <a:spLocks/>
          </p:cNvSpPr>
          <p:nvPr/>
        </p:nvSpPr>
        <p:spPr bwMode="auto">
          <a:xfrm>
            <a:off x="1981200" y="3581400"/>
            <a:ext cx="3276600" cy="2438400"/>
          </a:xfrm>
          <a:custGeom>
            <a:avLst/>
            <a:gdLst>
              <a:gd name="T0" fmla="*/ 0 w 2064"/>
              <a:gd name="T1" fmla="*/ 2438400 h 1536"/>
              <a:gd name="T2" fmla="*/ 152400 w 2064"/>
              <a:gd name="T3" fmla="*/ 1524000 h 1536"/>
              <a:gd name="T4" fmla="*/ 304800 w 2064"/>
              <a:gd name="T5" fmla="*/ 1600200 h 1536"/>
              <a:gd name="T6" fmla="*/ 381000 w 2064"/>
              <a:gd name="T7" fmla="*/ 1295400 h 1536"/>
              <a:gd name="T8" fmla="*/ 838200 w 2064"/>
              <a:gd name="T9" fmla="*/ 228600 h 1536"/>
              <a:gd name="T10" fmla="*/ 914400 w 2064"/>
              <a:gd name="T11" fmla="*/ 685800 h 1536"/>
              <a:gd name="T12" fmla="*/ 1066800 w 2064"/>
              <a:gd name="T13" fmla="*/ 609600 h 1536"/>
              <a:gd name="T14" fmla="*/ 1371600 w 2064"/>
              <a:gd name="T15" fmla="*/ 1524000 h 1536"/>
              <a:gd name="T16" fmla="*/ 1600200 w 2064"/>
              <a:gd name="T17" fmla="*/ 1676400 h 1536"/>
              <a:gd name="T18" fmla="*/ 1905000 w 2064"/>
              <a:gd name="T19" fmla="*/ 838200 h 1536"/>
              <a:gd name="T20" fmla="*/ 1981200 w 2064"/>
              <a:gd name="T21" fmla="*/ 685800 h 1536"/>
              <a:gd name="T22" fmla="*/ 2286000 w 2064"/>
              <a:gd name="T23" fmla="*/ 457200 h 1536"/>
              <a:gd name="T24" fmla="*/ 2362200 w 2064"/>
              <a:gd name="T25" fmla="*/ 0 h 1536"/>
              <a:gd name="T26" fmla="*/ 2514600 w 2064"/>
              <a:gd name="T27" fmla="*/ 152400 h 1536"/>
              <a:gd name="T28" fmla="*/ 2590800 w 2064"/>
              <a:gd name="T29" fmla="*/ 762000 h 1536"/>
              <a:gd name="T30" fmla="*/ 2895599 w 2064"/>
              <a:gd name="T31" fmla="*/ 1295400 h 1536"/>
              <a:gd name="T32" fmla="*/ 3276600 w 2064"/>
              <a:gd name="T33" fmla="*/ 838200 h 1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64"/>
              <a:gd name="T52" fmla="*/ 0 h 1536"/>
              <a:gd name="T53" fmla="*/ 2064 w 2064"/>
              <a:gd name="T54" fmla="*/ 1536 h 1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64" h="1536">
                <a:moveTo>
                  <a:pt x="0" y="1536"/>
                </a:moveTo>
                <a:lnTo>
                  <a:pt x="96" y="960"/>
                </a:lnTo>
                <a:lnTo>
                  <a:pt x="192" y="1008"/>
                </a:lnTo>
                <a:lnTo>
                  <a:pt x="240" y="816"/>
                </a:lnTo>
                <a:lnTo>
                  <a:pt x="528" y="144"/>
                </a:lnTo>
                <a:lnTo>
                  <a:pt x="576" y="432"/>
                </a:lnTo>
                <a:lnTo>
                  <a:pt x="672" y="384"/>
                </a:lnTo>
                <a:lnTo>
                  <a:pt x="864" y="960"/>
                </a:lnTo>
                <a:lnTo>
                  <a:pt x="1008" y="1056"/>
                </a:lnTo>
                <a:lnTo>
                  <a:pt x="1200" y="528"/>
                </a:lnTo>
                <a:lnTo>
                  <a:pt x="1248" y="432"/>
                </a:lnTo>
                <a:lnTo>
                  <a:pt x="1440" y="288"/>
                </a:lnTo>
                <a:lnTo>
                  <a:pt x="1488" y="0"/>
                </a:lnTo>
                <a:lnTo>
                  <a:pt x="1584" y="96"/>
                </a:lnTo>
                <a:lnTo>
                  <a:pt x="1632" y="480"/>
                </a:lnTo>
                <a:lnTo>
                  <a:pt x="1824" y="816"/>
                </a:lnTo>
                <a:lnTo>
                  <a:pt x="2064" y="528"/>
                </a:lnTo>
              </a:path>
            </a:pathLst>
          </a:custGeom>
          <a:noFill/>
          <a:ln w="28575">
            <a:solidFill>
              <a:schemeClr val="tx1"/>
            </a:solidFill>
            <a:round/>
            <a:headEnd/>
            <a:tailEnd/>
          </a:ln>
        </p:spPr>
        <p:txBody>
          <a:bodyPr wrap="none" anchor="ctr"/>
          <a:lstStyle/>
          <a:p>
            <a:endParaRPr lang="en-US"/>
          </a:p>
        </p:txBody>
      </p:sp>
      <p:sp>
        <p:nvSpPr>
          <p:cNvPr id="22" name="Freeform 7"/>
          <p:cNvSpPr>
            <a:spLocks/>
          </p:cNvSpPr>
          <p:nvPr/>
        </p:nvSpPr>
        <p:spPr bwMode="auto">
          <a:xfrm>
            <a:off x="5257800" y="3276600"/>
            <a:ext cx="2895600" cy="1143000"/>
          </a:xfrm>
          <a:custGeom>
            <a:avLst/>
            <a:gdLst>
              <a:gd name="T0" fmla="*/ 0 w 2064"/>
              <a:gd name="T1" fmla="*/ 1143000 h 1536"/>
              <a:gd name="T2" fmla="*/ 134679 w 2064"/>
              <a:gd name="T3" fmla="*/ 714375 h 1536"/>
              <a:gd name="T4" fmla="*/ 269358 w 2064"/>
              <a:gd name="T5" fmla="*/ 750094 h 1536"/>
              <a:gd name="T6" fmla="*/ 336698 w 2064"/>
              <a:gd name="T7" fmla="*/ 607219 h 1536"/>
              <a:gd name="T8" fmla="*/ 740735 w 2064"/>
              <a:gd name="T9" fmla="*/ 107156 h 1536"/>
              <a:gd name="T10" fmla="*/ 808074 w 2064"/>
              <a:gd name="T11" fmla="*/ 321469 h 1536"/>
              <a:gd name="T12" fmla="*/ 942753 w 2064"/>
              <a:gd name="T13" fmla="*/ 285750 h 1536"/>
              <a:gd name="T14" fmla="*/ 1212111 w 2064"/>
              <a:gd name="T15" fmla="*/ 714375 h 1536"/>
              <a:gd name="T16" fmla="*/ 1414130 w 2064"/>
              <a:gd name="T17" fmla="*/ 785813 h 1536"/>
              <a:gd name="T18" fmla="*/ 1683488 w 2064"/>
              <a:gd name="T19" fmla="*/ 392906 h 1536"/>
              <a:gd name="T20" fmla="*/ 1750828 w 2064"/>
              <a:gd name="T21" fmla="*/ 321469 h 1536"/>
              <a:gd name="T22" fmla="*/ 2020186 w 2064"/>
              <a:gd name="T23" fmla="*/ 214313 h 1536"/>
              <a:gd name="T24" fmla="*/ 2087525 w 2064"/>
              <a:gd name="T25" fmla="*/ 0 h 1536"/>
              <a:gd name="T26" fmla="*/ 2222204 w 2064"/>
              <a:gd name="T27" fmla="*/ 71438 h 1536"/>
              <a:gd name="T28" fmla="*/ 2289544 w 2064"/>
              <a:gd name="T29" fmla="*/ 357187 h 1536"/>
              <a:gd name="T30" fmla="*/ 2558902 w 2064"/>
              <a:gd name="T31" fmla="*/ 607219 h 1536"/>
              <a:gd name="T32" fmla="*/ 2895600 w 2064"/>
              <a:gd name="T33" fmla="*/ 392906 h 1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064"/>
              <a:gd name="T52" fmla="*/ 0 h 1536"/>
              <a:gd name="T53" fmla="*/ 2064 w 2064"/>
              <a:gd name="T54" fmla="*/ 1536 h 1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064" h="1536">
                <a:moveTo>
                  <a:pt x="0" y="1536"/>
                </a:moveTo>
                <a:lnTo>
                  <a:pt x="96" y="960"/>
                </a:lnTo>
                <a:lnTo>
                  <a:pt x="192" y="1008"/>
                </a:lnTo>
                <a:lnTo>
                  <a:pt x="240" y="816"/>
                </a:lnTo>
                <a:lnTo>
                  <a:pt x="528" y="144"/>
                </a:lnTo>
                <a:lnTo>
                  <a:pt x="576" y="432"/>
                </a:lnTo>
                <a:lnTo>
                  <a:pt x="672" y="384"/>
                </a:lnTo>
                <a:lnTo>
                  <a:pt x="864" y="960"/>
                </a:lnTo>
                <a:lnTo>
                  <a:pt x="1008" y="1056"/>
                </a:lnTo>
                <a:lnTo>
                  <a:pt x="1200" y="528"/>
                </a:lnTo>
                <a:lnTo>
                  <a:pt x="1248" y="432"/>
                </a:lnTo>
                <a:lnTo>
                  <a:pt x="1440" y="288"/>
                </a:lnTo>
                <a:lnTo>
                  <a:pt x="1488" y="0"/>
                </a:lnTo>
                <a:lnTo>
                  <a:pt x="1584" y="96"/>
                </a:lnTo>
                <a:lnTo>
                  <a:pt x="1632" y="480"/>
                </a:lnTo>
                <a:lnTo>
                  <a:pt x="1824" y="816"/>
                </a:lnTo>
                <a:lnTo>
                  <a:pt x="2064" y="528"/>
                </a:lnTo>
              </a:path>
            </a:pathLst>
          </a:custGeom>
          <a:noFill/>
          <a:ln w="28575">
            <a:solidFill>
              <a:schemeClr val="tx1"/>
            </a:solidFill>
            <a:round/>
            <a:headEnd/>
            <a:tailEnd/>
          </a:ln>
        </p:spPr>
        <p:txBody>
          <a:bodyPr wrap="none" anchor="ctr"/>
          <a:lstStyle/>
          <a:p>
            <a:endParaRPr lang="en-US"/>
          </a:p>
        </p:txBody>
      </p:sp>
      <p:sp>
        <p:nvSpPr>
          <p:cNvPr id="10" name="Slide Number Placeholder 9"/>
          <p:cNvSpPr>
            <a:spLocks noGrp="1"/>
          </p:cNvSpPr>
          <p:nvPr>
            <p:ph type="sldNum" sz="quarter" idx="12"/>
          </p:nvPr>
        </p:nvSpPr>
        <p:spPr>
          <a:xfrm>
            <a:off x="6629400" y="5791200"/>
            <a:ext cx="2133600" cy="365125"/>
          </a:xfrm>
        </p:spPr>
        <p:txBody>
          <a:bodyPr/>
          <a:lstStyle/>
          <a:p>
            <a:pPr>
              <a:defRPr/>
            </a:pPr>
            <a:fld id="{C21B6E7B-64D6-4E98-9E09-9FB0A1222F75}" type="slidenum">
              <a:rPr lang="en-MY" smtClean="0">
                <a:solidFill>
                  <a:schemeClr val="accent2">
                    <a:lumMod val="75000"/>
                  </a:schemeClr>
                </a:solidFill>
              </a:rPr>
              <a:pPr>
                <a:defRPr/>
              </a:pPr>
              <a:t>16</a:t>
            </a:fld>
            <a:endParaRPr lang="en-MY" dirty="0">
              <a:solidFill>
                <a:schemeClr val="accent2">
                  <a:lumMod val="75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left)">
                                      <p:cBhvr>
                                        <p:cTn id="7" dur="500"/>
                                        <p:tgtEl>
                                          <p:spTgt spid="21"/>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left)">
                                      <p:cBhvr>
                                        <p:cTn id="1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24579" name="Rectangle 3"/>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60453" name="Rectangle 37"/>
          <p:cNvSpPr>
            <a:spLocks noGrp="1" noChangeArrowheads="1"/>
          </p:cNvSpPr>
          <p:nvPr>
            <p:ph type="title"/>
          </p:nvPr>
        </p:nvSpPr>
        <p:spPr>
          <a:effectLst>
            <a:outerShdw dist="53882" dir="2700000" algn="ctr" rotWithShape="0">
              <a:schemeClr val="bg2"/>
            </a:outerShdw>
          </a:effectLst>
        </p:spPr>
        <p:txBody>
          <a:bodyPr lIns="90488" tIns="44450" rIns="90488" bIns="44450">
            <a:normAutofit/>
          </a:bodyPr>
          <a:lstStyle/>
          <a:p>
            <a:pPr eaLnBrk="1" fontAlgn="auto" hangingPunct="1">
              <a:spcAft>
                <a:spcPts val="0"/>
              </a:spcAft>
              <a:defRPr/>
            </a:pPr>
            <a:r>
              <a:rPr lang="en-US" sz="3600" b="1" dirty="0" smtClean="0">
                <a:solidFill>
                  <a:schemeClr val="accent2">
                    <a:lumMod val="75000"/>
                  </a:schemeClr>
                </a:solidFill>
                <a:latin typeface="+mn-lt"/>
              </a:rPr>
              <a:t>Seasonal Component</a:t>
            </a:r>
            <a:endParaRPr lang="en-US" sz="3600" dirty="0" smtClean="0">
              <a:solidFill>
                <a:schemeClr val="accent2">
                  <a:lumMod val="75000"/>
                </a:schemeClr>
              </a:solidFill>
              <a:latin typeface="+mn-lt"/>
            </a:endParaRPr>
          </a:p>
        </p:txBody>
      </p:sp>
      <p:sp>
        <p:nvSpPr>
          <p:cNvPr id="60454" name="Rectangle 38"/>
          <p:cNvSpPr>
            <a:spLocks noGrp="1" noChangeArrowheads="1"/>
          </p:cNvSpPr>
          <p:nvPr>
            <p:ph idx="1"/>
          </p:nvPr>
        </p:nvSpPr>
        <p:spPr>
          <a:xfrm>
            <a:off x="457200" y="1524001"/>
            <a:ext cx="7924800" cy="3200400"/>
          </a:xfrm>
        </p:spPr>
        <p:txBody>
          <a:bodyPr lIns="90488" tIns="44450" rIns="90488" bIns="44450"/>
          <a:lstStyle/>
          <a:p>
            <a:pPr algn="just" eaLnBrk="1" hangingPunct="1"/>
            <a:r>
              <a:rPr lang="en-US" dirty="0" smtClean="0">
                <a:latin typeface="Garamond" pitchFamily="18" charset="0"/>
              </a:rPr>
              <a:t>Seasonality is the component  time series represents that repeats on  a regular pattern of up and down fluctuations occur within one year, and then is repeated on a yearly basis.</a:t>
            </a:r>
          </a:p>
          <a:p>
            <a:pPr algn="just" eaLnBrk="1" hangingPunct="1"/>
            <a:r>
              <a:rPr lang="en-US" dirty="0" smtClean="0">
                <a:latin typeface="Garamond" pitchFamily="18" charset="0"/>
              </a:rPr>
              <a:t>Seasonal component is usually influenced by seasonal factor such as weather or customs.</a:t>
            </a:r>
          </a:p>
          <a:p>
            <a:pPr algn="just" eaLnBrk="1" hangingPunct="1"/>
            <a:r>
              <a:rPr lang="en-US" dirty="0" smtClean="0">
                <a:latin typeface="Garamond" pitchFamily="18" charset="0"/>
              </a:rPr>
              <a:t>The pattern duration can be as short as an hour, or even less. </a:t>
            </a:r>
          </a:p>
        </p:txBody>
      </p:sp>
      <p:sp>
        <p:nvSpPr>
          <p:cNvPr id="7" name="Slide Number Placeholder 6"/>
          <p:cNvSpPr>
            <a:spLocks noGrp="1"/>
          </p:cNvSpPr>
          <p:nvPr>
            <p:ph type="sldNum" sz="quarter" idx="12"/>
          </p:nvPr>
        </p:nvSpPr>
        <p:spPr>
          <a:xfrm>
            <a:off x="6705600" y="5715000"/>
            <a:ext cx="2133600" cy="365125"/>
          </a:xfrm>
        </p:spPr>
        <p:txBody>
          <a:bodyPr/>
          <a:lstStyle/>
          <a:p>
            <a:pPr>
              <a:defRPr/>
            </a:pPr>
            <a:fld id="{C21B6E7B-64D6-4E98-9E09-9FB0A1222F75}" type="slidenum">
              <a:rPr lang="en-MY" smtClean="0">
                <a:solidFill>
                  <a:schemeClr val="accent2">
                    <a:lumMod val="75000"/>
                  </a:schemeClr>
                </a:solidFill>
              </a:rPr>
              <a:pPr>
                <a:defRPr/>
              </a:pPr>
              <a:t>17</a:t>
            </a:fld>
            <a:endParaRPr lang="en-MY" dirty="0">
              <a:solidFill>
                <a:schemeClr val="accent2">
                  <a:lumMod val="75000"/>
                </a:schemeClr>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0454">
                                            <p:txEl>
                                              <p:pRg st="0" end="0"/>
                                            </p:txEl>
                                          </p:spTgt>
                                        </p:tgtEl>
                                        <p:attrNameLst>
                                          <p:attrName>style.visibility</p:attrName>
                                        </p:attrNameLst>
                                      </p:cBhvr>
                                      <p:to>
                                        <p:strVal val="visible"/>
                                      </p:to>
                                    </p:set>
                                    <p:animEffect transition="in" filter="wipe(left)">
                                      <p:cBhvr>
                                        <p:cTn id="7" dur="500"/>
                                        <p:tgtEl>
                                          <p:spTgt spid="60454">
                                            <p:txEl>
                                              <p:pRg st="0" end="0"/>
                                            </p:txEl>
                                          </p:spTgt>
                                        </p:tgtEl>
                                      </p:cBhvr>
                                    </p:animEffect>
                                  </p:childTnLst>
                                  <p:subTnLst>
                                    <p:animClr>
                                      <p:cBhvr override="childStyle">
                                        <p:cTn dur="1" fill="hold" display="0" masterRel="nextClick" afterEffect="1"/>
                                        <p:tgtEl>
                                          <p:spTgt spid="60454">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0454">
                                            <p:txEl>
                                              <p:pRg st="1" end="1"/>
                                            </p:txEl>
                                          </p:spTgt>
                                        </p:tgtEl>
                                        <p:attrNameLst>
                                          <p:attrName>style.visibility</p:attrName>
                                        </p:attrNameLst>
                                      </p:cBhvr>
                                      <p:to>
                                        <p:strVal val="visible"/>
                                      </p:to>
                                    </p:set>
                                    <p:animEffect transition="in" filter="wipe(left)">
                                      <p:cBhvr>
                                        <p:cTn id="12" dur="500"/>
                                        <p:tgtEl>
                                          <p:spTgt spid="60454">
                                            <p:txEl>
                                              <p:pRg st="1" end="1"/>
                                            </p:txEl>
                                          </p:spTgt>
                                        </p:tgtEl>
                                      </p:cBhvr>
                                    </p:animEffect>
                                  </p:childTnLst>
                                  <p:subTnLst>
                                    <p:animClr>
                                      <p:cBhvr override="childStyle">
                                        <p:cTn dur="1" fill="hold" display="0" masterRel="nextClick" afterEffect="1"/>
                                        <p:tgtEl>
                                          <p:spTgt spid="60454">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0454">
                                            <p:txEl>
                                              <p:pRg st="2" end="2"/>
                                            </p:txEl>
                                          </p:spTgt>
                                        </p:tgtEl>
                                        <p:attrNameLst>
                                          <p:attrName>style.visibility</p:attrName>
                                        </p:attrNameLst>
                                      </p:cBhvr>
                                      <p:to>
                                        <p:strVal val="visible"/>
                                      </p:to>
                                    </p:set>
                                    <p:animEffect transition="in" filter="wipe(left)">
                                      <p:cBhvr>
                                        <p:cTn id="17" dur="500"/>
                                        <p:tgtEl>
                                          <p:spTgt spid="60454">
                                            <p:txEl>
                                              <p:pRg st="2" end="2"/>
                                            </p:txEl>
                                          </p:spTgt>
                                        </p:tgtEl>
                                      </p:cBhvr>
                                    </p:animEffect>
                                  </p:childTnLst>
                                  <p:subTnLst>
                                    <p:animClr>
                                      <p:cBhvr override="childStyle">
                                        <p:cTn dur="1" fill="hold" display="0" masterRel="nextClick" afterEffect="1"/>
                                        <p:tgtEl>
                                          <p:spTgt spid="60454">
                                            <p:txEl>
                                              <p:pRg st="2" end="2"/>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5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lIns="90488" tIns="44450" rIns="90488" bIns="44450" anchorCtr="1">
            <a:normAutofit/>
          </a:bodyPr>
          <a:lstStyle/>
          <a:p>
            <a:pPr eaLnBrk="1" fontAlgn="auto" hangingPunct="1">
              <a:spcAft>
                <a:spcPts val="0"/>
              </a:spcAft>
              <a:defRPr/>
            </a:pPr>
            <a:r>
              <a:rPr lang="en-US" sz="3600" b="1" dirty="0" smtClean="0">
                <a:solidFill>
                  <a:schemeClr val="accent2">
                    <a:lumMod val="75000"/>
                  </a:schemeClr>
                </a:solidFill>
                <a:latin typeface="+mn-lt"/>
              </a:rPr>
              <a:t>Seasonal Component</a:t>
            </a:r>
            <a:endParaRPr lang="en-US" sz="3600" dirty="0" smtClean="0">
              <a:solidFill>
                <a:schemeClr val="accent2">
                  <a:lumMod val="75000"/>
                </a:schemeClr>
              </a:solidFill>
              <a:latin typeface="+mn-lt"/>
            </a:endParaRPr>
          </a:p>
        </p:txBody>
      </p:sp>
      <p:sp>
        <p:nvSpPr>
          <p:cNvPr id="25603" name="Rectangle 3"/>
          <p:cNvSpPr>
            <a:spLocks noGrp="1" noChangeArrowheads="1"/>
          </p:cNvSpPr>
          <p:nvPr>
            <p:ph idx="1"/>
          </p:nvPr>
        </p:nvSpPr>
        <p:spPr>
          <a:xfrm>
            <a:off x="457200" y="1295400"/>
            <a:ext cx="8305800" cy="1905000"/>
          </a:xfrm>
        </p:spPr>
        <p:txBody>
          <a:bodyPr lIns="90488" tIns="44450" rIns="90488" bIns="44450"/>
          <a:lstStyle/>
          <a:p>
            <a:pPr eaLnBrk="1" hangingPunct="1"/>
            <a:r>
              <a:rPr lang="en-US" sz="2400" dirty="0" smtClean="0">
                <a:latin typeface="Garamond" pitchFamily="18" charset="0"/>
              </a:rPr>
              <a:t>Upward or Downward Swings</a:t>
            </a:r>
          </a:p>
          <a:p>
            <a:pPr eaLnBrk="1" hangingPunct="1"/>
            <a:r>
              <a:rPr lang="en-US" sz="2400" dirty="0" smtClean="0">
                <a:latin typeface="Garamond" pitchFamily="18" charset="0"/>
              </a:rPr>
              <a:t>Regular Patterns recur during months, weeks or days.</a:t>
            </a:r>
          </a:p>
          <a:p>
            <a:r>
              <a:rPr lang="en-US" sz="2400" dirty="0" smtClean="0">
                <a:latin typeface="Garamond" pitchFamily="18" charset="0"/>
              </a:rPr>
              <a:t>Exhibits a short term (less than one year) calendar repetitive behavior</a:t>
            </a:r>
          </a:p>
        </p:txBody>
      </p:sp>
      <p:cxnSp>
        <p:nvCxnSpPr>
          <p:cNvPr id="13" name="Straight Arrow Connector 12"/>
          <p:cNvCxnSpPr/>
          <p:nvPr/>
        </p:nvCxnSpPr>
        <p:spPr>
          <a:xfrm rot="5400000" flipH="1" flipV="1">
            <a:off x="-190500" y="4686300"/>
            <a:ext cx="26670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1066800" y="5867400"/>
            <a:ext cx="6629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4" name="Freeform 33"/>
          <p:cNvSpPr/>
          <p:nvPr/>
        </p:nvSpPr>
        <p:spPr>
          <a:xfrm>
            <a:off x="1160060" y="3159457"/>
            <a:ext cx="6250674" cy="2106304"/>
          </a:xfrm>
          <a:custGeom>
            <a:avLst/>
            <a:gdLst>
              <a:gd name="connsiteX0" fmla="*/ 0 w 6250674"/>
              <a:gd name="connsiteY0" fmla="*/ 1685498 h 2106304"/>
              <a:gd name="connsiteX1" fmla="*/ 191068 w 6250674"/>
              <a:gd name="connsiteY1" fmla="*/ 1180531 h 2106304"/>
              <a:gd name="connsiteX2" fmla="*/ 586853 w 6250674"/>
              <a:gd name="connsiteY2" fmla="*/ 2081283 h 2106304"/>
              <a:gd name="connsiteX3" fmla="*/ 900752 w 6250674"/>
              <a:gd name="connsiteY3" fmla="*/ 1030406 h 2106304"/>
              <a:gd name="connsiteX4" fmla="*/ 1378424 w 6250674"/>
              <a:gd name="connsiteY4" fmla="*/ 2026692 h 2106304"/>
              <a:gd name="connsiteX5" fmla="*/ 1637731 w 6250674"/>
              <a:gd name="connsiteY5" fmla="*/ 852985 h 2106304"/>
              <a:gd name="connsiteX6" fmla="*/ 2183641 w 6250674"/>
              <a:gd name="connsiteY6" fmla="*/ 1999397 h 2106304"/>
              <a:gd name="connsiteX7" fmla="*/ 2524836 w 6250674"/>
              <a:gd name="connsiteY7" fmla="*/ 648268 h 2106304"/>
              <a:gd name="connsiteX8" fmla="*/ 3070746 w 6250674"/>
              <a:gd name="connsiteY8" fmla="*/ 1985749 h 2106304"/>
              <a:gd name="connsiteX9" fmla="*/ 3357349 w 6250674"/>
              <a:gd name="connsiteY9" fmla="*/ 443552 h 2106304"/>
              <a:gd name="connsiteX10" fmla="*/ 4107976 w 6250674"/>
              <a:gd name="connsiteY10" fmla="*/ 1876567 h 2106304"/>
              <a:gd name="connsiteX11" fmla="*/ 4367283 w 6250674"/>
              <a:gd name="connsiteY11" fmla="*/ 307074 h 2106304"/>
              <a:gd name="connsiteX12" fmla="*/ 5145206 w 6250674"/>
              <a:gd name="connsiteY12" fmla="*/ 1753737 h 2106304"/>
              <a:gd name="connsiteX13" fmla="*/ 5418161 w 6250674"/>
              <a:gd name="connsiteY13" fmla="*/ 6824 h 2106304"/>
              <a:gd name="connsiteX14" fmla="*/ 6223379 w 6250674"/>
              <a:gd name="connsiteY14" fmla="*/ 1712794 h 2106304"/>
              <a:gd name="connsiteX15" fmla="*/ 6223379 w 6250674"/>
              <a:gd name="connsiteY15" fmla="*/ 1712794 h 2106304"/>
              <a:gd name="connsiteX16" fmla="*/ 6250674 w 6250674"/>
              <a:gd name="connsiteY16" fmla="*/ 1726442 h 2106304"/>
              <a:gd name="connsiteX0" fmla="*/ 0 w 6250674"/>
              <a:gd name="connsiteY0" fmla="*/ 1685498 h 2106304"/>
              <a:gd name="connsiteX1" fmla="*/ 191068 w 6250674"/>
              <a:gd name="connsiteY1" fmla="*/ 1180531 h 2106304"/>
              <a:gd name="connsiteX2" fmla="*/ 586853 w 6250674"/>
              <a:gd name="connsiteY2" fmla="*/ 2081283 h 2106304"/>
              <a:gd name="connsiteX3" fmla="*/ 900752 w 6250674"/>
              <a:gd name="connsiteY3" fmla="*/ 1030406 h 2106304"/>
              <a:gd name="connsiteX4" fmla="*/ 1378424 w 6250674"/>
              <a:gd name="connsiteY4" fmla="*/ 2026692 h 2106304"/>
              <a:gd name="connsiteX5" fmla="*/ 1637731 w 6250674"/>
              <a:gd name="connsiteY5" fmla="*/ 852985 h 2106304"/>
              <a:gd name="connsiteX6" fmla="*/ 2183641 w 6250674"/>
              <a:gd name="connsiteY6" fmla="*/ 1999397 h 2106304"/>
              <a:gd name="connsiteX7" fmla="*/ 2524836 w 6250674"/>
              <a:gd name="connsiteY7" fmla="*/ 648268 h 2106304"/>
              <a:gd name="connsiteX8" fmla="*/ 3070746 w 6250674"/>
              <a:gd name="connsiteY8" fmla="*/ 1985749 h 2106304"/>
              <a:gd name="connsiteX9" fmla="*/ 3357349 w 6250674"/>
              <a:gd name="connsiteY9" fmla="*/ 443552 h 2106304"/>
              <a:gd name="connsiteX10" fmla="*/ 4107976 w 6250674"/>
              <a:gd name="connsiteY10" fmla="*/ 1876567 h 2106304"/>
              <a:gd name="connsiteX11" fmla="*/ 4367283 w 6250674"/>
              <a:gd name="connsiteY11" fmla="*/ 307074 h 2106304"/>
              <a:gd name="connsiteX12" fmla="*/ 5145206 w 6250674"/>
              <a:gd name="connsiteY12" fmla="*/ 1753737 h 2106304"/>
              <a:gd name="connsiteX13" fmla="*/ 5418161 w 6250674"/>
              <a:gd name="connsiteY13" fmla="*/ 6824 h 2106304"/>
              <a:gd name="connsiteX14" fmla="*/ 6223379 w 6250674"/>
              <a:gd name="connsiteY14" fmla="*/ 1712794 h 2106304"/>
              <a:gd name="connsiteX15" fmla="*/ 6223379 w 6250674"/>
              <a:gd name="connsiteY15" fmla="*/ 1712794 h 2106304"/>
              <a:gd name="connsiteX16" fmla="*/ 6250674 w 6250674"/>
              <a:gd name="connsiteY16" fmla="*/ 1726442 h 2106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50674" h="2106304">
                <a:moveTo>
                  <a:pt x="0" y="1685498"/>
                </a:moveTo>
                <a:cubicBezTo>
                  <a:pt x="46629" y="1400032"/>
                  <a:pt x="93259" y="1114567"/>
                  <a:pt x="191068" y="1180531"/>
                </a:cubicBezTo>
                <a:cubicBezTo>
                  <a:pt x="288877" y="1246495"/>
                  <a:pt x="468572" y="2106304"/>
                  <a:pt x="586853" y="2081283"/>
                </a:cubicBezTo>
                <a:cubicBezTo>
                  <a:pt x="705134" y="2056262"/>
                  <a:pt x="768824" y="1039505"/>
                  <a:pt x="900752" y="1030406"/>
                </a:cubicBezTo>
                <a:cubicBezTo>
                  <a:pt x="1032681" y="1021308"/>
                  <a:pt x="1255594" y="2056262"/>
                  <a:pt x="1378424" y="2026692"/>
                </a:cubicBezTo>
                <a:cubicBezTo>
                  <a:pt x="1501254" y="1997122"/>
                  <a:pt x="1503528" y="857534"/>
                  <a:pt x="1637731" y="852985"/>
                </a:cubicBezTo>
                <a:cubicBezTo>
                  <a:pt x="1771934" y="848436"/>
                  <a:pt x="2035790" y="2033516"/>
                  <a:pt x="2183641" y="1999397"/>
                </a:cubicBezTo>
                <a:cubicBezTo>
                  <a:pt x="2331492" y="1965278"/>
                  <a:pt x="2376985" y="650543"/>
                  <a:pt x="2524836" y="648268"/>
                </a:cubicBezTo>
                <a:cubicBezTo>
                  <a:pt x="2672687" y="645993"/>
                  <a:pt x="2931994" y="2019868"/>
                  <a:pt x="3070746" y="1985749"/>
                </a:cubicBezTo>
                <a:cubicBezTo>
                  <a:pt x="3209498" y="1951630"/>
                  <a:pt x="3184477" y="461749"/>
                  <a:pt x="3357349" y="443552"/>
                </a:cubicBezTo>
                <a:cubicBezTo>
                  <a:pt x="3530221" y="425355"/>
                  <a:pt x="3939654" y="1899313"/>
                  <a:pt x="4107976" y="1876567"/>
                </a:cubicBezTo>
                <a:cubicBezTo>
                  <a:pt x="4276298" y="1853821"/>
                  <a:pt x="4194411" y="327546"/>
                  <a:pt x="4367283" y="307074"/>
                </a:cubicBezTo>
                <a:cubicBezTo>
                  <a:pt x="4540155" y="286602"/>
                  <a:pt x="4970060" y="1803779"/>
                  <a:pt x="5145206" y="1753737"/>
                </a:cubicBezTo>
                <a:cubicBezTo>
                  <a:pt x="5320352" y="1703695"/>
                  <a:pt x="5238465" y="13648"/>
                  <a:pt x="5418161" y="6824"/>
                </a:cubicBezTo>
                <a:cubicBezTo>
                  <a:pt x="5597857" y="0"/>
                  <a:pt x="6089176" y="1428466"/>
                  <a:pt x="6223379" y="1712794"/>
                </a:cubicBezTo>
                <a:lnTo>
                  <a:pt x="6223379" y="1712794"/>
                </a:lnTo>
                <a:lnTo>
                  <a:pt x="6250674" y="1726442"/>
                </a:lnTo>
              </a:path>
            </a:pathLst>
          </a:custGeom>
          <a:ln w="3175">
            <a:solidFill>
              <a:schemeClr val="tx1"/>
            </a:solidFill>
          </a:ln>
        </p:spPr>
        <p:style>
          <a:lnRef idx="3">
            <a:schemeClr val="dk1"/>
          </a:lnRef>
          <a:fillRef idx="0">
            <a:schemeClr val="dk1"/>
          </a:fillRef>
          <a:effectRef idx="2">
            <a:schemeClr val="dk1"/>
          </a:effectRef>
          <a:fontRef idx="minor">
            <a:schemeClr val="tx1"/>
          </a:fontRef>
        </p:style>
        <p:txBody>
          <a:bodyPr rtlCol="0" anchor="ctr"/>
          <a:lstStyle/>
          <a:p>
            <a:pPr algn="ctr"/>
            <a:endParaRPr lang="en-US" b="1" dirty="0"/>
          </a:p>
        </p:txBody>
      </p:sp>
      <p:sp>
        <p:nvSpPr>
          <p:cNvPr id="35" name="TextBox 34"/>
          <p:cNvSpPr txBox="1"/>
          <p:nvPr/>
        </p:nvSpPr>
        <p:spPr>
          <a:xfrm>
            <a:off x="4343400" y="5943600"/>
            <a:ext cx="992579" cy="369332"/>
          </a:xfrm>
          <a:prstGeom prst="rect">
            <a:avLst/>
          </a:prstGeom>
          <a:noFill/>
        </p:spPr>
        <p:txBody>
          <a:bodyPr wrap="none" rtlCol="0">
            <a:spAutoFit/>
          </a:bodyPr>
          <a:lstStyle/>
          <a:p>
            <a:r>
              <a:rPr lang="en-US" dirty="0" smtClean="0"/>
              <a:t>Monthly</a:t>
            </a:r>
            <a:endParaRPr lang="en-US" dirty="0"/>
          </a:p>
        </p:txBody>
      </p:sp>
      <p:sp>
        <p:nvSpPr>
          <p:cNvPr id="36" name="TextBox 35"/>
          <p:cNvSpPr txBox="1"/>
          <p:nvPr/>
        </p:nvSpPr>
        <p:spPr>
          <a:xfrm>
            <a:off x="381000" y="3352800"/>
            <a:ext cx="761747" cy="369332"/>
          </a:xfrm>
          <a:prstGeom prst="rect">
            <a:avLst/>
          </a:prstGeom>
          <a:noFill/>
        </p:spPr>
        <p:txBody>
          <a:bodyPr wrap="none" rtlCol="0">
            <a:spAutoFit/>
          </a:bodyPr>
          <a:lstStyle/>
          <a:p>
            <a:r>
              <a:rPr lang="en-US" dirty="0" smtClean="0"/>
              <a:t>Sales</a:t>
            </a:r>
            <a:endParaRPr lang="en-US" dirty="0"/>
          </a:p>
        </p:txBody>
      </p:sp>
      <p:sp>
        <p:nvSpPr>
          <p:cNvPr id="9" name="Slide Number Placeholder 8"/>
          <p:cNvSpPr>
            <a:spLocks noGrp="1"/>
          </p:cNvSpPr>
          <p:nvPr>
            <p:ph type="sldNum" sz="quarter" idx="12"/>
          </p:nvPr>
        </p:nvSpPr>
        <p:spPr>
          <a:xfrm>
            <a:off x="6781800" y="5867400"/>
            <a:ext cx="2133600" cy="365125"/>
          </a:xfrm>
        </p:spPr>
        <p:txBody>
          <a:bodyPr/>
          <a:lstStyle/>
          <a:p>
            <a:pPr>
              <a:defRPr/>
            </a:pPr>
            <a:fld id="{C21B6E7B-64D6-4E98-9E09-9FB0A1222F75}" type="slidenum">
              <a:rPr lang="en-MY" smtClean="0">
                <a:solidFill>
                  <a:schemeClr val="accent2">
                    <a:lumMod val="75000"/>
                  </a:schemeClr>
                </a:solidFill>
              </a:rPr>
              <a:pPr>
                <a:defRPr/>
              </a:pPr>
              <a:t>18</a:t>
            </a:fld>
            <a:endParaRPr lang="en-MY" dirty="0">
              <a:solidFill>
                <a:schemeClr val="accent2">
                  <a:lumMod val="75000"/>
                </a:schemeClr>
              </a:solidFill>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1026"/>
          <p:cNvSpPr>
            <a:spLocks noGrp="1" noChangeArrowheads="1"/>
          </p:cNvSpPr>
          <p:nvPr>
            <p:ph type="title"/>
          </p:nvPr>
        </p:nvSpPr>
        <p:spPr>
          <a:xfrm>
            <a:off x="457200" y="685800"/>
            <a:ext cx="8229600" cy="731838"/>
          </a:xfrm>
        </p:spPr>
        <p:txBody>
          <a:bodyPr lIns="90488" tIns="44450" rIns="90488" bIns="44450" anchorCtr="1">
            <a:noAutofit/>
          </a:bodyPr>
          <a:lstStyle/>
          <a:p>
            <a:pPr eaLnBrk="1" fontAlgn="auto" hangingPunct="1">
              <a:spcAft>
                <a:spcPts val="0"/>
              </a:spcAft>
              <a:defRPr/>
            </a:pPr>
            <a:r>
              <a:rPr lang="en-US" sz="3600" b="1" dirty="0" smtClean="0">
                <a:solidFill>
                  <a:schemeClr val="accent2">
                    <a:lumMod val="75000"/>
                  </a:schemeClr>
                </a:solidFill>
                <a:latin typeface="+mn-lt"/>
              </a:rPr>
              <a:t>Random or Irregular Component</a:t>
            </a:r>
          </a:p>
        </p:txBody>
      </p:sp>
      <p:sp>
        <p:nvSpPr>
          <p:cNvPr id="28675" name="Rectangle 1027"/>
          <p:cNvSpPr>
            <a:spLocks noGrp="1" noChangeArrowheads="1"/>
          </p:cNvSpPr>
          <p:nvPr>
            <p:ph idx="1"/>
          </p:nvPr>
        </p:nvSpPr>
        <p:spPr/>
        <p:txBody>
          <a:bodyPr lIns="90488" tIns="44450" rIns="90488" bIns="44450"/>
          <a:lstStyle/>
          <a:p>
            <a:pPr eaLnBrk="1" hangingPunct="1">
              <a:spcBef>
                <a:spcPts val="0"/>
              </a:spcBef>
              <a:defRPr/>
            </a:pPr>
            <a:r>
              <a:rPr lang="en-US" sz="2800" dirty="0" smtClean="0">
                <a:latin typeface="Garamond" pitchFamily="18" charset="0"/>
              </a:rPr>
              <a:t>It represents erratic, nonsystematic, random, ‘Residual’ Fluctuations or definable pattern.</a:t>
            </a:r>
          </a:p>
          <a:p>
            <a:pPr eaLnBrk="1" hangingPunct="1">
              <a:spcBef>
                <a:spcPts val="0"/>
              </a:spcBef>
              <a:defRPr/>
            </a:pPr>
            <a:r>
              <a:rPr lang="en-US" sz="2800" dirty="0" smtClean="0">
                <a:latin typeface="Garamond" pitchFamily="18" charset="0"/>
              </a:rPr>
              <a:t>It is caused by the influence of “outside” events on the </a:t>
            </a:r>
          </a:p>
          <a:p>
            <a:pPr eaLnBrk="1" hangingPunct="1">
              <a:spcBef>
                <a:spcPts val="0"/>
              </a:spcBef>
              <a:buNone/>
              <a:defRPr/>
            </a:pPr>
            <a:r>
              <a:rPr lang="en-US" sz="2800" dirty="0" smtClean="0">
                <a:latin typeface="Garamond" pitchFamily="18" charset="0"/>
              </a:rPr>
              <a:t>	data such as nature flood, drought, tsunami, accidents, </a:t>
            </a:r>
          </a:p>
          <a:p>
            <a:pPr eaLnBrk="1" hangingPunct="1">
              <a:spcBef>
                <a:spcPts val="0"/>
              </a:spcBef>
              <a:buNone/>
              <a:defRPr/>
            </a:pPr>
            <a:r>
              <a:rPr lang="en-US" sz="2800" dirty="0" smtClean="0">
                <a:latin typeface="Garamond" pitchFamily="18" charset="0"/>
              </a:rPr>
              <a:t>	war and so on.</a:t>
            </a:r>
          </a:p>
          <a:p>
            <a:pPr eaLnBrk="1" hangingPunct="1">
              <a:spcBef>
                <a:spcPts val="0"/>
              </a:spcBef>
              <a:defRPr/>
            </a:pPr>
            <a:r>
              <a:rPr lang="en-US" sz="2800" dirty="0" smtClean="0">
                <a:latin typeface="Garamond" pitchFamily="18" charset="0"/>
              </a:rPr>
              <a:t>The pattern  duration is usually occur in short duration and non-repeating.</a:t>
            </a:r>
          </a:p>
          <a:p>
            <a:pPr>
              <a:spcBef>
                <a:spcPts val="0"/>
              </a:spcBef>
              <a:defRPr/>
            </a:pPr>
            <a:r>
              <a:rPr lang="en-US" sz="2800" dirty="0" smtClean="0">
                <a:latin typeface="Garamond" pitchFamily="18" charset="0"/>
              </a:rPr>
              <a:t>Random variation comprises the irregular unpredictable changes in the time series.</a:t>
            </a:r>
          </a:p>
          <a:p>
            <a:pPr marL="571500" indent="-571500" eaLnBrk="1" hangingPunct="1">
              <a:lnSpc>
                <a:spcPct val="130000"/>
              </a:lnSpc>
              <a:buFont typeface="Wingdings 2" pitchFamily="18" charset="2"/>
              <a:buNone/>
              <a:defRPr/>
            </a:pPr>
            <a:endParaRPr lang="en-US" dirty="0" smtClean="0"/>
          </a:p>
        </p:txBody>
      </p:sp>
      <p:sp>
        <p:nvSpPr>
          <p:cNvPr id="4" name="Slide Number Placeholder 3"/>
          <p:cNvSpPr>
            <a:spLocks noGrp="1"/>
          </p:cNvSpPr>
          <p:nvPr>
            <p:ph type="sldNum" sz="quarter" idx="12"/>
          </p:nvPr>
        </p:nvSpPr>
        <p:spPr>
          <a:xfrm>
            <a:off x="6553200" y="5791200"/>
            <a:ext cx="2133600" cy="365125"/>
          </a:xfrm>
        </p:spPr>
        <p:txBody>
          <a:bodyPr/>
          <a:lstStyle/>
          <a:p>
            <a:pPr>
              <a:defRPr/>
            </a:pPr>
            <a:fld id="{C21B6E7B-64D6-4E98-9E09-9FB0A1222F75}" type="slidenum">
              <a:rPr lang="en-MY" smtClean="0">
                <a:solidFill>
                  <a:schemeClr val="accent2">
                    <a:lumMod val="75000"/>
                  </a:schemeClr>
                </a:solidFill>
              </a:rPr>
              <a:pPr>
                <a:defRPr/>
              </a:pPr>
              <a:t>19</a:t>
            </a:fld>
            <a:endParaRPr lang="en-MY" dirty="0">
              <a:solidFill>
                <a:schemeClr val="accent2">
                  <a:lumMod val="75000"/>
                </a:schemeClr>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85800"/>
            <a:ext cx="8229600" cy="884238"/>
          </a:xfrm>
        </p:spPr>
        <p:txBody>
          <a:bodyPr/>
          <a:lstStyle/>
          <a:p>
            <a:r>
              <a:rPr lang="en-MY" sz="3600" b="1" dirty="0" smtClean="0">
                <a:solidFill>
                  <a:schemeClr val="accent2">
                    <a:lumMod val="75000"/>
                  </a:schemeClr>
                </a:solidFill>
                <a:latin typeface="+mn-lt"/>
              </a:rPr>
              <a:t>Chap 1: Time Series </a:t>
            </a:r>
            <a:r>
              <a:rPr lang="en-MY" sz="3600" b="1" dirty="0" smtClean="0">
                <a:solidFill>
                  <a:schemeClr val="accent2">
                    <a:lumMod val="75000"/>
                  </a:schemeClr>
                </a:solidFill>
              </a:rPr>
              <a:t/>
            </a:r>
            <a:br>
              <a:rPr lang="en-MY" sz="3600" b="1" dirty="0" smtClean="0">
                <a:solidFill>
                  <a:schemeClr val="accent2">
                    <a:lumMod val="75000"/>
                  </a:schemeClr>
                </a:solidFill>
              </a:rPr>
            </a:br>
            <a:endParaRPr lang="en-US" sz="3600" dirty="0"/>
          </a:p>
        </p:txBody>
      </p:sp>
      <p:sp>
        <p:nvSpPr>
          <p:cNvPr id="3" name="Content Placeholder 2"/>
          <p:cNvSpPr>
            <a:spLocks noGrp="1"/>
          </p:cNvSpPr>
          <p:nvPr>
            <p:ph idx="1"/>
          </p:nvPr>
        </p:nvSpPr>
        <p:spPr/>
        <p:txBody>
          <a:bodyPr/>
          <a:lstStyle/>
          <a:p>
            <a:pPr>
              <a:buNone/>
            </a:pPr>
            <a:r>
              <a:rPr lang="en-US" sz="2400" dirty="0" smtClean="0">
                <a:latin typeface="Garamond" pitchFamily="18" charset="0"/>
              </a:rPr>
              <a:t>Outline:</a:t>
            </a:r>
          </a:p>
          <a:p>
            <a:pPr marL="685800" indent="-334963"/>
            <a:r>
              <a:rPr lang="en-US" sz="2400" dirty="0" smtClean="0">
                <a:latin typeface="Garamond" pitchFamily="18" charset="0"/>
              </a:rPr>
              <a:t>Introduction to forecasting</a:t>
            </a:r>
          </a:p>
          <a:p>
            <a:pPr marL="685800" indent="-334963"/>
            <a:r>
              <a:rPr lang="en-US" sz="2400" dirty="0" smtClean="0">
                <a:latin typeface="Garamond" pitchFamily="18" charset="0"/>
              </a:rPr>
              <a:t>Forecasting time horizons</a:t>
            </a:r>
          </a:p>
          <a:p>
            <a:pPr marL="685800" indent="-334963"/>
            <a:r>
              <a:rPr lang="en-US" sz="2400" dirty="0" smtClean="0">
                <a:latin typeface="Garamond" pitchFamily="18" charset="0"/>
              </a:rPr>
              <a:t>Important of forecasting</a:t>
            </a:r>
          </a:p>
          <a:p>
            <a:pPr marL="685800" indent="-334963"/>
            <a:r>
              <a:rPr lang="en-US" sz="2400" dirty="0" smtClean="0">
                <a:latin typeface="Garamond" pitchFamily="18" charset="0"/>
              </a:rPr>
              <a:t>Forecasting methods</a:t>
            </a:r>
          </a:p>
          <a:p>
            <a:pPr marL="685800" indent="-334963"/>
            <a:r>
              <a:rPr lang="en-US" sz="2400" dirty="0" smtClean="0">
                <a:latin typeface="Garamond" pitchFamily="18" charset="0"/>
              </a:rPr>
              <a:t>Forecasting process</a:t>
            </a:r>
          </a:p>
          <a:p>
            <a:pPr marL="685800" indent="-334963"/>
            <a:r>
              <a:rPr lang="en-US" sz="2400" dirty="0" smtClean="0">
                <a:latin typeface="Garamond" pitchFamily="18" charset="0"/>
              </a:rPr>
              <a:t>Time series</a:t>
            </a:r>
          </a:p>
          <a:p>
            <a:pPr marL="685800" indent="-334963"/>
            <a:r>
              <a:rPr lang="en-US" sz="2400" dirty="0" smtClean="0">
                <a:latin typeface="Garamond" pitchFamily="18" charset="0"/>
              </a:rPr>
              <a:t>Components of time series </a:t>
            </a:r>
          </a:p>
          <a:p>
            <a:pPr marL="685800" indent="-334963"/>
            <a:r>
              <a:rPr lang="en-US" sz="2400" dirty="0" smtClean="0">
                <a:latin typeface="Garamond" pitchFamily="18" charset="0"/>
              </a:rPr>
              <a:t>Stationary time series models</a:t>
            </a:r>
            <a:endParaRPr lang="en-US" sz="2400" dirty="0">
              <a:latin typeface="Garamond" pitchFamily="18" charset="0"/>
            </a:endParaRPr>
          </a:p>
        </p:txBody>
      </p:sp>
      <p:sp>
        <p:nvSpPr>
          <p:cNvPr id="4" name="Slide Number Placeholder 3"/>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chemeClr val="accent2">
                    <a:lumMod val="75000"/>
                  </a:schemeClr>
                </a:solidFill>
              </a:rPr>
              <a:pPr>
                <a:defRPr/>
              </a:pPr>
              <a:t>2</a:t>
            </a:fld>
            <a:endParaRPr lang="en-MY" dirty="0">
              <a:solidFill>
                <a:schemeClr val="accent2">
                  <a:lumMod val="7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lstStyle/>
          <a:p>
            <a:r>
              <a:rPr lang="en-US" sz="3600" b="1" dirty="0" smtClean="0">
                <a:solidFill>
                  <a:schemeClr val="accent2">
                    <a:lumMod val="75000"/>
                  </a:schemeClr>
                </a:solidFill>
                <a:latin typeface="+mn-lt"/>
              </a:rPr>
              <a:t>Random or Irregular Component</a:t>
            </a:r>
            <a:endParaRPr lang="en-US" sz="3600" dirty="0">
              <a:solidFill>
                <a:schemeClr val="accent2">
                  <a:lumMod val="75000"/>
                </a:schemeClr>
              </a:solidFill>
              <a:latin typeface="+mn-lt"/>
            </a:endParaRPr>
          </a:p>
        </p:txBody>
      </p:sp>
      <p:sp>
        <p:nvSpPr>
          <p:cNvPr id="3" name="Content Placeholder 2"/>
          <p:cNvSpPr>
            <a:spLocks noGrp="1"/>
          </p:cNvSpPr>
          <p:nvPr>
            <p:ph idx="1"/>
          </p:nvPr>
        </p:nvSpPr>
        <p:spPr/>
        <p:txBody>
          <a:bodyPr/>
          <a:lstStyle/>
          <a:p>
            <a:pPr>
              <a:spcBef>
                <a:spcPts val="0"/>
              </a:spcBef>
            </a:pPr>
            <a:r>
              <a:rPr lang="en-US" sz="2800" dirty="0" smtClean="0">
                <a:latin typeface="Garamond" pitchFamily="18" charset="0"/>
              </a:rPr>
              <a:t>Caused by unusual or rare events</a:t>
            </a:r>
          </a:p>
          <a:p>
            <a:pPr>
              <a:spcBef>
                <a:spcPts val="0"/>
              </a:spcBef>
            </a:pPr>
            <a:r>
              <a:rPr lang="en-US" sz="2800" dirty="0" smtClean="0">
                <a:latin typeface="Garamond" pitchFamily="18" charset="0"/>
              </a:rPr>
              <a:t>Does not any systematic variation</a:t>
            </a:r>
          </a:p>
          <a:p>
            <a:pPr>
              <a:spcBef>
                <a:spcPts val="0"/>
              </a:spcBef>
            </a:pPr>
            <a:r>
              <a:rPr lang="en-US" sz="2800" dirty="0" smtClean="0">
                <a:latin typeface="Garamond" pitchFamily="18" charset="0"/>
              </a:rPr>
              <a:t>The greatest difficulty for forecaster because they are generally unexplainable</a:t>
            </a:r>
            <a:r>
              <a:rPr lang="en-US" dirty="0" smtClean="0"/>
              <a:t>.</a:t>
            </a:r>
            <a:endParaRPr lang="en-US" dirty="0"/>
          </a:p>
        </p:txBody>
      </p:sp>
      <p:pic>
        <p:nvPicPr>
          <p:cNvPr id="45058" name="Picture 2"/>
          <p:cNvPicPr>
            <a:picLocks noChangeAspect="1" noChangeArrowheads="1"/>
          </p:cNvPicPr>
          <p:nvPr/>
        </p:nvPicPr>
        <p:blipFill>
          <a:blip r:embed="rId2" cstate="print"/>
          <a:srcRect/>
          <a:stretch>
            <a:fillRect/>
          </a:stretch>
        </p:blipFill>
        <p:spPr bwMode="auto">
          <a:xfrm>
            <a:off x="1524000" y="3505200"/>
            <a:ext cx="5890962" cy="2586037"/>
          </a:xfrm>
          <a:prstGeom prst="rect">
            <a:avLst/>
          </a:prstGeom>
          <a:noFill/>
          <a:ln w="9525">
            <a:noFill/>
            <a:miter lim="800000"/>
            <a:headEnd/>
            <a:tailEnd/>
          </a:ln>
          <a:effectLst/>
        </p:spPr>
      </p:pic>
      <p:sp>
        <p:nvSpPr>
          <p:cNvPr id="5" name="Slide Number Placeholder 4"/>
          <p:cNvSpPr>
            <a:spLocks noGrp="1"/>
          </p:cNvSpPr>
          <p:nvPr>
            <p:ph type="sldNum" sz="quarter" idx="12"/>
          </p:nvPr>
        </p:nvSpPr>
        <p:spPr>
          <a:xfrm>
            <a:off x="6553200" y="5867400"/>
            <a:ext cx="2133600" cy="365125"/>
          </a:xfrm>
        </p:spPr>
        <p:txBody>
          <a:bodyPr/>
          <a:lstStyle/>
          <a:p>
            <a:pPr>
              <a:defRPr/>
            </a:pPr>
            <a:fld id="{C21B6E7B-64D6-4E98-9E09-9FB0A1222F75}" type="slidenum">
              <a:rPr lang="en-MY" smtClean="0">
                <a:solidFill>
                  <a:schemeClr val="accent2">
                    <a:lumMod val="75000"/>
                  </a:schemeClr>
                </a:solidFill>
              </a:rPr>
              <a:pPr>
                <a:defRPr/>
              </a:pPr>
              <a:t>20</a:t>
            </a:fld>
            <a:endParaRPr lang="en-MY" dirty="0">
              <a:solidFill>
                <a:schemeClr val="accent2">
                  <a:lumMod val="75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a:xfrm>
            <a:off x="1905000" y="762000"/>
            <a:ext cx="6629400" cy="533400"/>
          </a:xfrm>
        </p:spPr>
        <p:txBody>
          <a:bodyPr/>
          <a:lstStyle/>
          <a:p>
            <a:pPr eaLnBrk="1" hangingPunct="1"/>
            <a:r>
              <a:rPr lang="en-US" sz="3600" b="1" dirty="0" smtClean="0">
                <a:solidFill>
                  <a:schemeClr val="accent2">
                    <a:lumMod val="75000"/>
                  </a:schemeClr>
                </a:solidFill>
                <a:latin typeface="+mn-lt"/>
              </a:rPr>
              <a:t>Stationary Time Series Models: The Naïve Model</a:t>
            </a:r>
          </a:p>
        </p:txBody>
      </p:sp>
      <p:sp>
        <p:nvSpPr>
          <p:cNvPr id="2053" name="Rectangle 3"/>
          <p:cNvSpPr>
            <a:spLocks noGrp="1" noChangeArrowheads="1"/>
          </p:cNvSpPr>
          <p:nvPr>
            <p:ph type="body" sz="half" idx="1"/>
          </p:nvPr>
        </p:nvSpPr>
        <p:spPr>
          <a:xfrm>
            <a:off x="304800" y="1676400"/>
            <a:ext cx="8305800" cy="1447800"/>
          </a:xfrm>
        </p:spPr>
        <p:txBody>
          <a:bodyPr/>
          <a:lstStyle/>
          <a:p>
            <a:pPr lvl="1" eaLnBrk="1" hangingPunct="1">
              <a:lnSpc>
                <a:spcPct val="90000"/>
              </a:lnSpc>
              <a:buFont typeface="Wingdings" pitchFamily="2" charset="2"/>
              <a:buChar char="§"/>
            </a:pPr>
            <a:r>
              <a:rPr lang="en-US" dirty="0" smtClean="0">
                <a:latin typeface="Garamond" pitchFamily="18" charset="0"/>
              </a:rPr>
              <a:t>Idea “what happened last period will happen again this time </a:t>
            </a:r>
          </a:p>
          <a:p>
            <a:pPr lvl="1">
              <a:lnSpc>
                <a:spcPct val="90000"/>
              </a:lnSpc>
              <a:buFont typeface="Wingdings" pitchFamily="2" charset="2"/>
              <a:buChar char="§"/>
            </a:pPr>
            <a:r>
              <a:rPr lang="en-US" dirty="0" smtClean="0">
                <a:latin typeface="Garamond" pitchFamily="18" charset="0"/>
              </a:rPr>
              <a:t>The simplest time series forecasting model </a:t>
            </a:r>
          </a:p>
          <a:p>
            <a:pPr lvl="1">
              <a:lnSpc>
                <a:spcPct val="90000"/>
              </a:lnSpc>
              <a:buFont typeface="Wingdings" pitchFamily="2" charset="2"/>
              <a:buChar char="§"/>
            </a:pPr>
            <a:r>
              <a:rPr lang="en-US" dirty="0" smtClean="0">
                <a:latin typeface="Garamond" pitchFamily="18" charset="0"/>
              </a:rPr>
              <a:t>Provides a baseline to measure other models</a:t>
            </a:r>
          </a:p>
        </p:txBody>
      </p:sp>
      <p:graphicFrame>
        <p:nvGraphicFramePr>
          <p:cNvPr id="2050" name="Object 4"/>
          <p:cNvGraphicFramePr>
            <a:graphicFrameLocks noChangeAspect="1"/>
          </p:cNvGraphicFramePr>
          <p:nvPr>
            <p:ph sz="half" idx="2"/>
          </p:nvPr>
        </p:nvGraphicFramePr>
        <p:xfrm>
          <a:off x="2590800" y="4419600"/>
          <a:ext cx="2895600" cy="854503"/>
        </p:xfrm>
        <a:graphic>
          <a:graphicData uri="http://schemas.openxmlformats.org/presentationml/2006/ole">
            <p:oleObj spid="_x0000_s197634" name="Equation" r:id="rId3" imgW="1549080" imgH="457200" progId="Equation.3">
              <p:embed/>
            </p:oleObj>
          </a:graphicData>
        </a:graphic>
      </p:graphicFrame>
      <p:graphicFrame>
        <p:nvGraphicFramePr>
          <p:cNvPr id="2051" name="Object 5"/>
          <p:cNvGraphicFramePr>
            <a:graphicFrameLocks noChangeAspect="1"/>
          </p:cNvGraphicFramePr>
          <p:nvPr/>
        </p:nvGraphicFramePr>
        <p:xfrm>
          <a:off x="3276600" y="3581400"/>
          <a:ext cx="1066800" cy="457200"/>
        </p:xfrm>
        <a:graphic>
          <a:graphicData uri="http://schemas.openxmlformats.org/presentationml/2006/ole">
            <p:oleObj spid="_x0000_s197635" name="Equation" r:id="rId4" imgW="533160" imgH="228600" progId="Equation.3">
              <p:embed/>
            </p:oleObj>
          </a:graphicData>
        </a:graphic>
      </p:graphicFrame>
      <p:sp>
        <p:nvSpPr>
          <p:cNvPr id="2054" name="Text Box 6"/>
          <p:cNvSpPr txBox="1">
            <a:spLocks noChangeArrowheads="1"/>
          </p:cNvSpPr>
          <p:nvPr/>
        </p:nvSpPr>
        <p:spPr bwMode="auto">
          <a:xfrm>
            <a:off x="1219200" y="3886200"/>
            <a:ext cx="533400" cy="457200"/>
          </a:xfrm>
          <a:prstGeom prst="rect">
            <a:avLst/>
          </a:prstGeom>
          <a:noFill/>
          <a:ln w="9525">
            <a:noFill/>
            <a:miter lim="800000"/>
            <a:headEnd/>
            <a:tailEnd/>
          </a:ln>
        </p:spPr>
        <p:txBody>
          <a:bodyPr>
            <a:spAutoFit/>
          </a:bodyPr>
          <a:lstStyle/>
          <a:p>
            <a:pPr>
              <a:spcBef>
                <a:spcPct val="50000"/>
              </a:spcBef>
            </a:pPr>
            <a:r>
              <a:rPr lang="en-US" sz="2400" dirty="0"/>
              <a:t>or</a:t>
            </a:r>
          </a:p>
        </p:txBody>
      </p:sp>
      <p:sp>
        <p:nvSpPr>
          <p:cNvPr id="7" name="Slide Number Placeholder 6"/>
          <p:cNvSpPr>
            <a:spLocks noGrp="1"/>
          </p:cNvSpPr>
          <p:nvPr>
            <p:ph type="sldNum" sz="quarter" idx="12"/>
          </p:nvPr>
        </p:nvSpPr>
        <p:spPr>
          <a:xfrm>
            <a:off x="6629400" y="5791200"/>
            <a:ext cx="2133600" cy="365125"/>
          </a:xfrm>
        </p:spPr>
        <p:txBody>
          <a:bodyPr/>
          <a:lstStyle/>
          <a:p>
            <a:pPr>
              <a:defRPr/>
            </a:pPr>
            <a:fld id="{F9F72E32-054A-4EBF-BD0D-576FA84CDD2A}" type="slidenum">
              <a:rPr lang="en-US" smtClean="0">
                <a:solidFill>
                  <a:schemeClr val="accent2">
                    <a:lumMod val="75000"/>
                  </a:schemeClr>
                </a:solidFill>
              </a:rPr>
              <a:pPr>
                <a:defRPr/>
              </a:pPr>
              <a:t>21</a:t>
            </a:fld>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Grp="1" noChangeArrowheads="1"/>
          </p:cNvSpPr>
          <p:nvPr>
            <p:ph type="title"/>
          </p:nvPr>
        </p:nvSpPr>
        <p:spPr>
          <a:xfrm>
            <a:off x="1905000" y="457200"/>
            <a:ext cx="6629400" cy="838200"/>
          </a:xfrm>
        </p:spPr>
        <p:txBody>
          <a:bodyPr/>
          <a:lstStyle/>
          <a:p>
            <a:r>
              <a:rPr lang="en-US" sz="3600" b="1" dirty="0" smtClean="0">
                <a:solidFill>
                  <a:schemeClr val="accent2">
                    <a:lumMod val="75000"/>
                  </a:schemeClr>
                </a:solidFill>
                <a:latin typeface="+mn-lt"/>
              </a:rPr>
              <a:t>Stationary Time Series Models: Moving Averages</a:t>
            </a:r>
          </a:p>
        </p:txBody>
      </p:sp>
      <p:sp>
        <p:nvSpPr>
          <p:cNvPr id="8" name="Rectangle 7"/>
          <p:cNvSpPr/>
          <p:nvPr/>
        </p:nvSpPr>
        <p:spPr>
          <a:xfrm>
            <a:off x="838200" y="1752600"/>
            <a:ext cx="7391400" cy="1569660"/>
          </a:xfrm>
          <a:prstGeom prst="rect">
            <a:avLst/>
          </a:prstGeom>
        </p:spPr>
        <p:txBody>
          <a:bodyPr wrap="square">
            <a:spAutoFit/>
          </a:bodyPr>
          <a:lstStyle/>
          <a:p>
            <a:pPr eaLnBrk="0" hangingPunct="0">
              <a:spcBef>
                <a:spcPts val="0"/>
              </a:spcBef>
            </a:pPr>
            <a:r>
              <a:rPr lang="en-US" sz="3200" dirty="0" smtClean="0">
                <a:latin typeface="Garamond" pitchFamily="18" charset="0"/>
              </a:rPr>
              <a:t>The Moving Average Method (MA) is the average of the last </a:t>
            </a:r>
            <a:r>
              <a:rPr lang="en-US" sz="3200" i="1" dirty="0" smtClean="0">
                <a:latin typeface="Garamond" pitchFamily="18" charset="0"/>
              </a:rPr>
              <a:t>n</a:t>
            </a:r>
            <a:r>
              <a:rPr lang="en-US" sz="3200" dirty="0" smtClean="0">
                <a:latin typeface="Garamond" pitchFamily="18" charset="0"/>
              </a:rPr>
              <a:t> observations of the time series</a:t>
            </a:r>
            <a:r>
              <a:rPr lang="en-US" sz="2800" dirty="0" smtClean="0">
                <a:latin typeface="Arial Narrow" pitchFamily="34" charset="0"/>
              </a:rPr>
              <a:t>.</a:t>
            </a:r>
            <a:endParaRPr lang="en-US" sz="2800" dirty="0">
              <a:latin typeface="Arial Narrow" pitchFamily="34" charset="0"/>
            </a:endParaRPr>
          </a:p>
        </p:txBody>
      </p:sp>
      <p:graphicFrame>
        <p:nvGraphicFramePr>
          <p:cNvPr id="58372" name="Object 4"/>
          <p:cNvGraphicFramePr>
            <a:graphicFrameLocks noChangeAspect="1"/>
          </p:cNvGraphicFramePr>
          <p:nvPr/>
        </p:nvGraphicFramePr>
        <p:xfrm>
          <a:off x="1905000" y="3048000"/>
          <a:ext cx="4745038" cy="990600"/>
        </p:xfrm>
        <a:graphic>
          <a:graphicData uri="http://schemas.openxmlformats.org/presentationml/2006/ole">
            <p:oleObj spid="_x0000_s198658" name="Equation" r:id="rId3" imgW="2311200" imgH="482400" progId="Equation.3">
              <p:embed/>
            </p:oleObj>
          </a:graphicData>
        </a:graphic>
      </p:graphicFrame>
      <p:sp>
        <p:nvSpPr>
          <p:cNvPr id="10" name="TextBox 9"/>
          <p:cNvSpPr txBox="1"/>
          <p:nvPr/>
        </p:nvSpPr>
        <p:spPr>
          <a:xfrm>
            <a:off x="1143000" y="4343400"/>
            <a:ext cx="2486643" cy="369332"/>
          </a:xfrm>
          <a:prstGeom prst="rect">
            <a:avLst/>
          </a:prstGeom>
          <a:noFill/>
        </p:spPr>
        <p:txBody>
          <a:bodyPr wrap="none" rtlCol="0">
            <a:spAutoFit/>
          </a:bodyPr>
          <a:lstStyle/>
          <a:p>
            <a:r>
              <a:rPr lang="en-US" dirty="0" smtClean="0"/>
              <a:t>MA for </a:t>
            </a:r>
            <a:r>
              <a:rPr lang="en-US" i="1" dirty="0" smtClean="0"/>
              <a:t> n = 3, </a:t>
            </a:r>
            <a:r>
              <a:rPr lang="en-US" dirty="0" smtClean="0"/>
              <a:t>MA(3) is</a:t>
            </a:r>
            <a:endParaRPr lang="en-US" dirty="0"/>
          </a:p>
        </p:txBody>
      </p:sp>
      <p:graphicFrame>
        <p:nvGraphicFramePr>
          <p:cNvPr id="58373" name="Object 5"/>
          <p:cNvGraphicFramePr>
            <a:graphicFrameLocks noChangeAspect="1"/>
          </p:cNvGraphicFramePr>
          <p:nvPr/>
        </p:nvGraphicFramePr>
        <p:xfrm>
          <a:off x="2395538" y="4800600"/>
          <a:ext cx="4067175" cy="990600"/>
        </p:xfrm>
        <a:graphic>
          <a:graphicData uri="http://schemas.openxmlformats.org/presentationml/2006/ole">
            <p:oleObj spid="_x0000_s198659" name="Equation" r:id="rId4" imgW="1981080" imgH="482400" progId="Equation.3">
              <p:embed/>
            </p:oleObj>
          </a:graphicData>
        </a:graphic>
      </p:graphicFrame>
      <p:sp>
        <p:nvSpPr>
          <p:cNvPr id="7" name="Slide Number Placeholder 6"/>
          <p:cNvSpPr>
            <a:spLocks noGrp="1"/>
          </p:cNvSpPr>
          <p:nvPr>
            <p:ph type="sldNum" sz="quarter" idx="12"/>
          </p:nvPr>
        </p:nvSpPr>
        <p:spPr>
          <a:xfrm>
            <a:off x="6629400" y="5867400"/>
            <a:ext cx="2133600" cy="365125"/>
          </a:xfrm>
        </p:spPr>
        <p:txBody>
          <a:bodyPr/>
          <a:lstStyle/>
          <a:p>
            <a:pPr>
              <a:defRPr/>
            </a:pPr>
            <a:fld id="{F9F72E32-054A-4EBF-BD0D-576FA84CDD2A}" type="slidenum">
              <a:rPr lang="en-US" smtClean="0">
                <a:solidFill>
                  <a:schemeClr val="accent2">
                    <a:lumMod val="75000"/>
                  </a:schemeClr>
                </a:solidFill>
              </a:rPr>
              <a:pPr>
                <a:defRPr/>
              </a:pPr>
              <a:t>22</a:t>
            </a:fld>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
          <p:cNvSpPr>
            <a:spLocks noGrp="1" noChangeArrowheads="1"/>
          </p:cNvSpPr>
          <p:nvPr>
            <p:ph type="title"/>
          </p:nvPr>
        </p:nvSpPr>
        <p:spPr>
          <a:xfrm>
            <a:off x="609600" y="457200"/>
            <a:ext cx="7772400" cy="838200"/>
          </a:xfrm>
        </p:spPr>
        <p:txBody>
          <a:bodyPr/>
          <a:lstStyle/>
          <a:p>
            <a:pPr eaLnBrk="1" hangingPunct="1"/>
            <a:r>
              <a:rPr lang="en-US" sz="3600" b="1" dirty="0" smtClean="0">
                <a:solidFill>
                  <a:schemeClr val="accent2">
                    <a:lumMod val="75000"/>
                  </a:schemeClr>
                </a:solidFill>
              </a:rPr>
              <a:t>Measures of Forecast Error</a:t>
            </a:r>
          </a:p>
        </p:txBody>
      </p:sp>
      <p:sp>
        <p:nvSpPr>
          <p:cNvPr id="3080" name="Rectangle 3"/>
          <p:cNvSpPr>
            <a:spLocks noGrp="1" noChangeArrowheads="1"/>
          </p:cNvSpPr>
          <p:nvPr>
            <p:ph type="body" sz="half" idx="1"/>
          </p:nvPr>
        </p:nvSpPr>
        <p:spPr>
          <a:xfrm>
            <a:off x="457200" y="1447800"/>
            <a:ext cx="8153400" cy="4191000"/>
          </a:xfrm>
        </p:spPr>
        <p:txBody>
          <a:bodyPr/>
          <a:lstStyle/>
          <a:p>
            <a:pPr>
              <a:lnSpc>
                <a:spcPct val="80000"/>
              </a:lnSpc>
            </a:pPr>
            <a:r>
              <a:rPr lang="en-US" sz="2400" dirty="0" smtClean="0">
                <a:latin typeface="Garamond" pitchFamily="18" charset="0"/>
              </a:rPr>
              <a:t>Bias, MAE, MSE and MAPE – typically used for time series</a:t>
            </a:r>
          </a:p>
          <a:p>
            <a:pPr eaLnBrk="1" hangingPunct="1">
              <a:lnSpc>
                <a:spcPct val="80000"/>
              </a:lnSpc>
            </a:pPr>
            <a:r>
              <a:rPr lang="en-US" sz="2400" dirty="0" smtClean="0">
                <a:latin typeface="Garamond" pitchFamily="18" charset="0"/>
              </a:rPr>
              <a:t>Bias - The arithmetic sum of the errors</a:t>
            </a:r>
          </a:p>
          <a:p>
            <a:pPr eaLnBrk="1" hangingPunct="1">
              <a:lnSpc>
                <a:spcPct val="80000"/>
              </a:lnSpc>
            </a:pPr>
            <a:endParaRPr lang="en-US" sz="2400" dirty="0" smtClean="0">
              <a:latin typeface="Garamond" pitchFamily="18" charset="0"/>
            </a:endParaRPr>
          </a:p>
          <a:p>
            <a:pPr>
              <a:lnSpc>
                <a:spcPct val="80000"/>
              </a:lnSpc>
            </a:pPr>
            <a:endParaRPr lang="en-US" sz="2400" dirty="0" smtClean="0">
              <a:latin typeface="Garamond" pitchFamily="18" charset="0"/>
            </a:endParaRPr>
          </a:p>
          <a:p>
            <a:pPr>
              <a:lnSpc>
                <a:spcPct val="80000"/>
              </a:lnSpc>
            </a:pPr>
            <a:r>
              <a:rPr lang="en-US" sz="2400" dirty="0" smtClean="0">
                <a:latin typeface="Garamond" pitchFamily="18" charset="0"/>
              </a:rPr>
              <a:t>MAE- Mean Absolute Error</a:t>
            </a:r>
          </a:p>
          <a:p>
            <a:pPr eaLnBrk="1" hangingPunct="1">
              <a:lnSpc>
                <a:spcPct val="80000"/>
              </a:lnSpc>
            </a:pPr>
            <a:endParaRPr lang="en-US" sz="2400" dirty="0" smtClean="0">
              <a:latin typeface="Garamond" pitchFamily="18" charset="0"/>
            </a:endParaRPr>
          </a:p>
          <a:p>
            <a:pPr eaLnBrk="1" hangingPunct="1">
              <a:lnSpc>
                <a:spcPct val="80000"/>
              </a:lnSpc>
            </a:pPr>
            <a:endParaRPr lang="en-US" sz="2400" dirty="0" smtClean="0">
              <a:latin typeface="Garamond" pitchFamily="18" charset="0"/>
            </a:endParaRPr>
          </a:p>
          <a:p>
            <a:pPr>
              <a:lnSpc>
                <a:spcPct val="80000"/>
              </a:lnSpc>
            </a:pPr>
            <a:r>
              <a:rPr lang="en-US" sz="2400" dirty="0" smtClean="0">
                <a:latin typeface="Garamond" pitchFamily="18" charset="0"/>
              </a:rPr>
              <a:t>MSE-Mean Square Error </a:t>
            </a:r>
          </a:p>
          <a:p>
            <a:pPr eaLnBrk="1" hangingPunct="1">
              <a:lnSpc>
                <a:spcPct val="80000"/>
              </a:lnSpc>
            </a:pPr>
            <a:endParaRPr lang="en-US" sz="2400" dirty="0" smtClean="0">
              <a:latin typeface="Garamond" pitchFamily="18" charset="0"/>
            </a:endParaRPr>
          </a:p>
          <a:p>
            <a:pPr eaLnBrk="1" hangingPunct="1">
              <a:lnSpc>
                <a:spcPct val="80000"/>
              </a:lnSpc>
            </a:pPr>
            <a:endParaRPr lang="en-US" sz="2400" dirty="0" smtClean="0">
              <a:latin typeface="Garamond" pitchFamily="18" charset="0"/>
            </a:endParaRPr>
          </a:p>
          <a:p>
            <a:pPr eaLnBrk="1" hangingPunct="1">
              <a:lnSpc>
                <a:spcPct val="80000"/>
              </a:lnSpc>
            </a:pPr>
            <a:r>
              <a:rPr lang="en-US" sz="2400" dirty="0" smtClean="0">
                <a:latin typeface="Garamond" pitchFamily="18" charset="0"/>
              </a:rPr>
              <a:t>MAPE – Mean Absolute Percentage Error</a:t>
            </a:r>
          </a:p>
          <a:p>
            <a:pPr eaLnBrk="1" hangingPunct="1">
              <a:lnSpc>
                <a:spcPct val="80000"/>
              </a:lnSpc>
            </a:pPr>
            <a:endParaRPr lang="en-US" sz="2400" dirty="0" smtClean="0">
              <a:latin typeface="Garamond" pitchFamily="18" charset="0"/>
            </a:endParaRPr>
          </a:p>
          <a:p>
            <a:pPr eaLnBrk="1" hangingPunct="1">
              <a:lnSpc>
                <a:spcPct val="80000"/>
              </a:lnSpc>
            </a:pPr>
            <a:endParaRPr lang="en-US" sz="2400" dirty="0" smtClean="0">
              <a:latin typeface="Garamond" pitchFamily="18" charset="0"/>
            </a:endParaRPr>
          </a:p>
          <a:p>
            <a:pPr eaLnBrk="1" hangingPunct="1">
              <a:lnSpc>
                <a:spcPct val="80000"/>
              </a:lnSpc>
              <a:buFontTx/>
              <a:buNone/>
            </a:pPr>
            <a:endParaRPr lang="en-US" sz="1800" dirty="0" smtClean="0"/>
          </a:p>
          <a:p>
            <a:pPr eaLnBrk="1" hangingPunct="1">
              <a:lnSpc>
                <a:spcPct val="80000"/>
              </a:lnSpc>
            </a:pPr>
            <a:endParaRPr lang="en-US" sz="1800" dirty="0" smtClean="0"/>
          </a:p>
          <a:p>
            <a:pPr eaLnBrk="1" hangingPunct="1">
              <a:lnSpc>
                <a:spcPct val="80000"/>
              </a:lnSpc>
            </a:pPr>
            <a:endParaRPr lang="en-US" sz="1800" dirty="0" smtClean="0"/>
          </a:p>
        </p:txBody>
      </p:sp>
      <p:graphicFrame>
        <p:nvGraphicFramePr>
          <p:cNvPr id="3076" name="Object 6"/>
          <p:cNvGraphicFramePr>
            <a:graphicFrameLocks noChangeAspect="1"/>
          </p:cNvGraphicFramePr>
          <p:nvPr/>
        </p:nvGraphicFramePr>
        <p:xfrm>
          <a:off x="3657600" y="5410200"/>
          <a:ext cx="2673350" cy="833437"/>
        </p:xfrm>
        <a:graphic>
          <a:graphicData uri="http://schemas.openxmlformats.org/presentationml/2006/ole">
            <p:oleObj spid="_x0000_s199682" name="Equation" r:id="rId4" imgW="1574640" imgH="482400" progId="Equation.3">
              <p:embed/>
            </p:oleObj>
          </a:graphicData>
        </a:graphic>
      </p:graphicFrame>
      <p:graphicFrame>
        <p:nvGraphicFramePr>
          <p:cNvPr id="3078" name="Object 8"/>
          <p:cNvGraphicFramePr>
            <a:graphicFrameLocks noChangeAspect="1"/>
          </p:cNvGraphicFramePr>
          <p:nvPr/>
        </p:nvGraphicFramePr>
        <p:xfrm>
          <a:off x="3581400" y="4267200"/>
          <a:ext cx="2136775" cy="746125"/>
        </p:xfrm>
        <a:graphic>
          <a:graphicData uri="http://schemas.openxmlformats.org/presentationml/2006/ole">
            <p:oleObj spid="_x0000_s199683" name="Equation" r:id="rId5" imgW="1346040" imgH="469800" progId="Equation.3">
              <p:embed/>
            </p:oleObj>
          </a:graphicData>
        </a:graphic>
      </p:graphicFrame>
      <p:graphicFrame>
        <p:nvGraphicFramePr>
          <p:cNvPr id="57351" name="Object 7"/>
          <p:cNvGraphicFramePr>
            <a:graphicFrameLocks noChangeAspect="1"/>
          </p:cNvGraphicFramePr>
          <p:nvPr/>
        </p:nvGraphicFramePr>
        <p:xfrm>
          <a:off x="3581400" y="2133600"/>
          <a:ext cx="2133600" cy="854180"/>
        </p:xfrm>
        <a:graphic>
          <a:graphicData uri="http://schemas.openxmlformats.org/presentationml/2006/ole">
            <p:oleObj spid="_x0000_s199684" name="Equation" r:id="rId6" imgW="1143000" imgH="457200" progId="Equation.3">
              <p:embed/>
            </p:oleObj>
          </a:graphicData>
        </a:graphic>
      </p:graphicFrame>
      <p:graphicFrame>
        <p:nvGraphicFramePr>
          <p:cNvPr id="57352" name="Object 5"/>
          <p:cNvGraphicFramePr>
            <a:graphicFrameLocks noChangeAspect="1"/>
          </p:cNvGraphicFramePr>
          <p:nvPr/>
        </p:nvGraphicFramePr>
        <p:xfrm>
          <a:off x="3581400" y="3276600"/>
          <a:ext cx="2027237" cy="735012"/>
        </p:xfrm>
        <a:graphic>
          <a:graphicData uri="http://schemas.openxmlformats.org/presentationml/2006/ole">
            <p:oleObj spid="_x0000_s199685" name="Equation" r:id="rId7" imgW="1282680" imgH="457200" progId="Equation.3">
              <p:embed/>
            </p:oleObj>
          </a:graphicData>
        </a:graphic>
      </p:graphicFrame>
      <p:sp>
        <p:nvSpPr>
          <p:cNvPr id="8" name="Slide Number Placeholder 7"/>
          <p:cNvSpPr>
            <a:spLocks noGrp="1"/>
          </p:cNvSpPr>
          <p:nvPr>
            <p:ph type="sldNum" sz="quarter" idx="12"/>
          </p:nvPr>
        </p:nvSpPr>
        <p:spPr>
          <a:xfrm>
            <a:off x="6705600" y="5867400"/>
            <a:ext cx="2133600" cy="365125"/>
          </a:xfrm>
        </p:spPr>
        <p:txBody>
          <a:bodyPr/>
          <a:lstStyle/>
          <a:p>
            <a:pPr>
              <a:defRPr/>
            </a:pPr>
            <a:fld id="{9C8BB766-52DB-45FE-8B96-42CE6A90D8C2}" type="slidenum">
              <a:rPr lang="en-US" smtClean="0">
                <a:solidFill>
                  <a:schemeClr val="accent2">
                    <a:lumMod val="75000"/>
                  </a:schemeClr>
                </a:solidFill>
              </a:rPr>
              <a:pPr>
                <a:defRPr/>
              </a:pPr>
              <a:t>23</a:t>
            </a:fld>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6"/>
          <p:cNvSpPr>
            <a:spLocks noGrp="1"/>
          </p:cNvSpPr>
          <p:nvPr>
            <p:ph type="sldNum" sz="quarter" idx="12"/>
          </p:nvPr>
        </p:nvSpPr>
        <p:spPr>
          <a:xfrm>
            <a:off x="6781800" y="5867400"/>
            <a:ext cx="2133600" cy="365125"/>
          </a:xfrm>
        </p:spPr>
        <p:txBody>
          <a:bodyPr/>
          <a:lstStyle/>
          <a:p>
            <a:pPr>
              <a:defRPr/>
            </a:pPr>
            <a:fld id="{14561236-C912-465C-B974-596ECCA557E3}" type="slidenum">
              <a:rPr lang="en-US" smtClean="0">
                <a:solidFill>
                  <a:schemeClr val="accent2">
                    <a:lumMod val="75000"/>
                  </a:schemeClr>
                </a:solidFill>
              </a:rPr>
              <a:pPr>
                <a:defRPr/>
              </a:pPr>
              <a:t>24</a:t>
            </a:fld>
            <a:endParaRPr lang="en-US" dirty="0">
              <a:solidFill>
                <a:schemeClr val="accent2">
                  <a:lumMod val="75000"/>
                </a:schemeClr>
              </a:solidFill>
            </a:endParaRPr>
          </a:p>
        </p:txBody>
      </p:sp>
      <p:sp>
        <p:nvSpPr>
          <p:cNvPr id="102402" name="Rectangle 2"/>
          <p:cNvSpPr>
            <a:spLocks noGrp="1" noChangeArrowheads="1"/>
          </p:cNvSpPr>
          <p:nvPr>
            <p:ph type="title"/>
          </p:nvPr>
        </p:nvSpPr>
        <p:spPr>
          <a:xfrm>
            <a:off x="609600" y="533400"/>
            <a:ext cx="8305800" cy="762000"/>
          </a:xfrm>
        </p:spPr>
        <p:txBody>
          <a:bodyPr/>
          <a:lstStyle/>
          <a:p>
            <a:pPr>
              <a:defRPr/>
            </a:pPr>
            <a:r>
              <a:rPr lang="en-US" sz="3200" b="1" dirty="0" smtClean="0">
                <a:solidFill>
                  <a:schemeClr val="accent2">
                    <a:lumMod val="75000"/>
                  </a:schemeClr>
                </a:solidFill>
                <a:latin typeface="+mn-lt"/>
              </a:rPr>
              <a:t>Example: Naïve and Moving Average Model</a:t>
            </a:r>
          </a:p>
        </p:txBody>
      </p:sp>
      <p:sp>
        <p:nvSpPr>
          <p:cNvPr id="55300" name="Rectangle 3"/>
          <p:cNvSpPr>
            <a:spLocks noGrp="1" noChangeArrowheads="1"/>
          </p:cNvSpPr>
          <p:nvPr>
            <p:ph type="body" sz="half" idx="1"/>
          </p:nvPr>
        </p:nvSpPr>
        <p:spPr>
          <a:xfrm>
            <a:off x="457200" y="1295400"/>
            <a:ext cx="8077200" cy="4714875"/>
          </a:xfrm>
        </p:spPr>
        <p:txBody>
          <a:bodyPr/>
          <a:lstStyle/>
          <a:p>
            <a:pPr>
              <a:buNone/>
            </a:pPr>
            <a:r>
              <a:rPr lang="es-ES" sz="2400" dirty="0" smtClean="0"/>
              <a:t>	</a:t>
            </a:r>
            <a:r>
              <a:rPr lang="es-ES" sz="2400" dirty="0" err="1" smtClean="0">
                <a:latin typeface="Garamond" pitchFamily="18" charset="0"/>
              </a:rPr>
              <a:t>Monthly</a:t>
            </a:r>
            <a:r>
              <a:rPr lang="es-ES" sz="2400" dirty="0" smtClean="0">
                <a:latin typeface="Garamond" pitchFamily="18" charset="0"/>
              </a:rPr>
              <a:t> sales data </a:t>
            </a:r>
            <a:r>
              <a:rPr lang="es-ES" sz="2400" dirty="0" err="1" smtClean="0">
                <a:latin typeface="Garamond" pitchFamily="18" charset="0"/>
              </a:rPr>
              <a:t>for</a:t>
            </a:r>
            <a:r>
              <a:rPr lang="es-ES" sz="2400" dirty="0" smtClean="0">
                <a:latin typeface="Garamond" pitchFamily="18" charset="0"/>
              </a:rPr>
              <a:t> </a:t>
            </a:r>
            <a:r>
              <a:rPr lang="es-ES" sz="2400" dirty="0" err="1" smtClean="0">
                <a:latin typeface="Garamond" pitchFamily="18" charset="0"/>
              </a:rPr>
              <a:t>certain</a:t>
            </a:r>
            <a:r>
              <a:rPr lang="es-ES" sz="2400" dirty="0" smtClean="0">
                <a:latin typeface="Garamond" pitchFamily="18" charset="0"/>
              </a:rPr>
              <a:t> </a:t>
            </a:r>
            <a:r>
              <a:rPr lang="es-ES" sz="2400" dirty="0" err="1" smtClean="0">
                <a:latin typeface="Garamond" pitchFamily="18" charset="0"/>
              </a:rPr>
              <a:t>product</a:t>
            </a:r>
            <a:r>
              <a:rPr lang="es-ES" sz="2400" dirty="0" smtClean="0">
                <a:latin typeface="Garamond" pitchFamily="18" charset="0"/>
              </a:rPr>
              <a:t> </a:t>
            </a:r>
            <a:r>
              <a:rPr lang="es-ES" sz="2400" dirty="0" err="1" smtClean="0">
                <a:latin typeface="Garamond" pitchFamily="18" charset="0"/>
              </a:rPr>
              <a:t>were</a:t>
            </a:r>
            <a:r>
              <a:rPr lang="es-ES" sz="2400" dirty="0" smtClean="0">
                <a:latin typeface="Garamond" pitchFamily="18" charset="0"/>
              </a:rPr>
              <a:t> </a:t>
            </a:r>
            <a:r>
              <a:rPr lang="es-ES" sz="2400" dirty="0" err="1" smtClean="0">
                <a:latin typeface="Garamond" pitchFamily="18" charset="0"/>
              </a:rPr>
              <a:t>collected</a:t>
            </a:r>
            <a:r>
              <a:rPr lang="es-ES" sz="2400" dirty="0" smtClean="0">
                <a:latin typeface="Garamond" pitchFamily="18" charset="0"/>
              </a:rPr>
              <a:t> </a:t>
            </a:r>
            <a:r>
              <a:rPr lang="es-ES" sz="2400" dirty="0" err="1" smtClean="0">
                <a:latin typeface="Garamond" pitchFamily="18" charset="0"/>
              </a:rPr>
              <a:t>over</a:t>
            </a:r>
            <a:r>
              <a:rPr lang="es-ES" sz="2400" dirty="0" smtClean="0">
                <a:latin typeface="Garamond" pitchFamily="18" charset="0"/>
              </a:rPr>
              <a:t> 10-month </a:t>
            </a:r>
            <a:r>
              <a:rPr lang="es-ES" sz="2400" dirty="0" err="1" smtClean="0">
                <a:latin typeface="Garamond" pitchFamily="18" charset="0"/>
              </a:rPr>
              <a:t>period</a:t>
            </a:r>
            <a:r>
              <a:rPr lang="en-US" sz="2400" dirty="0" smtClean="0">
                <a:latin typeface="Garamond" pitchFamily="18" charset="0"/>
              </a:rPr>
              <a:t>, as given below. </a:t>
            </a:r>
          </a:p>
          <a:p>
            <a:pPr>
              <a:buNone/>
            </a:pPr>
            <a:endParaRPr lang="en-US" sz="2000" dirty="0" smtClean="0"/>
          </a:p>
        </p:txBody>
      </p:sp>
      <p:graphicFrame>
        <p:nvGraphicFramePr>
          <p:cNvPr id="102507" name="Group 107"/>
          <p:cNvGraphicFramePr>
            <a:graphicFrameLocks noGrp="1"/>
          </p:cNvGraphicFramePr>
          <p:nvPr>
            <p:ph sz="half" idx="2"/>
          </p:nvPr>
        </p:nvGraphicFramePr>
        <p:xfrm>
          <a:off x="838200" y="2133600"/>
          <a:ext cx="2362200" cy="4480560"/>
        </p:xfrm>
        <a:graphic>
          <a:graphicData uri="http://schemas.openxmlformats.org/drawingml/2006/table">
            <a:tbl>
              <a:tblPr/>
              <a:tblGrid>
                <a:gridCol w="1018606"/>
                <a:gridCol w="711260"/>
                <a:gridCol w="632334"/>
              </a:tblGrid>
              <a:tr h="288471">
                <a:tc gridSpan="3">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1"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Sales (In RM ‘000)</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cap="flat">
                      <a:noFill/>
                    </a:lnR>
                    <a:lnT cap="flat">
                      <a:noFill/>
                    </a:lnT>
                    <a:lnB>
                      <a:noFill/>
                    </a:lnB>
                    <a:lnTlToBr>
                      <a:noFill/>
                    </a:lnTlToBr>
                    <a:lnBlToTr>
                      <a:noFill/>
                    </a:lnBlToTr>
                    <a:noFill/>
                  </a:tcPr>
                </a:tc>
                <a:tc hMerge="1">
                  <a:txBody>
                    <a:bodyPr/>
                    <a:lstStyle/>
                    <a:p>
                      <a:endParaRPr lang="en-US"/>
                    </a:p>
                  </a:txBody>
                  <a:tcPr/>
                </a:tc>
                <a:tc hMerge="1">
                  <a:txBody>
                    <a:bodyPr/>
                    <a:lstStyle/>
                    <a:p>
                      <a:endParaRPr lang="en-US"/>
                    </a:p>
                  </a:txBody>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1"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Month</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1"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Sales</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January</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10</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February</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11</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March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11</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April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12</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Times New Roman" pitchFamily="18" charset="0"/>
                          <a:ea typeface="新細明體" pitchFamily="18" charset="-120"/>
                          <a:cs typeface="Times New Roman" pitchFamily="18" charset="0"/>
                        </a:rPr>
                        <a:t>May </a:t>
                      </a: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13</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June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11</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July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9</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August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12</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September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11</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smtClean="0">
                          <a:ln>
                            <a:noFill/>
                          </a:ln>
                          <a:solidFill>
                            <a:schemeClr val="tx1"/>
                          </a:solidFill>
                          <a:effectLst/>
                          <a:latin typeface="Times New Roman" pitchFamily="18" charset="0"/>
                          <a:ea typeface="新細明體" pitchFamily="18" charset="-120"/>
                          <a:cs typeface="Times New Roman" pitchFamily="18" charset="0"/>
                        </a:rPr>
                        <a:t>October </a:t>
                      </a:r>
                      <a:endParaRPr kumimoji="0" lang="en-US" altLang="zh-TW" sz="1500" b="0" i="0" u="none" strike="noStrike" cap="none" normalizeH="0" baseline="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rPr>
                        <a:t>10</a:t>
                      </a: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a:noFill/>
                    </a:lnB>
                    <a:lnTlToBr>
                      <a:noFill/>
                    </a:lnTlToBr>
                    <a:lnBlToTr>
                      <a:noFill/>
                    </a:lnBlToTr>
                    <a:noFill/>
                  </a:tcPr>
                </a:tc>
              </a:tr>
              <a:tr h="28847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cap="flat">
                      <a:noFill/>
                    </a:lnL>
                    <a:lnR>
                      <a:noFill/>
                    </a:lnR>
                    <a:lnT>
                      <a:noFill/>
                    </a:lnT>
                    <a:lnB cap="flat">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a:noFill/>
                    </a:lnR>
                    <a:lnT>
                      <a:noFill/>
                    </a:lnT>
                    <a:lnB cap="flat">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endParaRPr kumimoji="0" lang="en-US" altLang="zh-TW" sz="1500" b="0" i="0" u="none" strike="noStrike" cap="none" normalizeH="0" baseline="0" dirty="0" smtClean="0">
                        <a:ln>
                          <a:noFill/>
                        </a:ln>
                        <a:solidFill>
                          <a:schemeClr val="tx1"/>
                        </a:solidFill>
                        <a:effectLst/>
                        <a:latin typeface="Arial" charset="0"/>
                        <a:ea typeface="新細明體" pitchFamily="18" charset="-120"/>
                        <a:cs typeface="Times New Roman" pitchFamily="18" charset="0"/>
                      </a:endParaRPr>
                    </a:p>
                  </a:txBody>
                  <a:tcPr horzOverflow="overflow">
                    <a:lnL>
                      <a:noFill/>
                    </a:lnL>
                    <a:lnR cap="flat">
                      <a:noFill/>
                    </a:lnR>
                    <a:lnT>
                      <a:noFill/>
                    </a:lnT>
                    <a:lnB cap="flat">
                      <a:noFill/>
                    </a:lnB>
                    <a:lnTlToBr>
                      <a:noFill/>
                    </a:lnTlToBr>
                    <a:lnBlToTr>
                      <a:noFill/>
                    </a:lnBlToTr>
                    <a:noFill/>
                  </a:tcPr>
                </a:tc>
              </a:tr>
            </a:tbl>
          </a:graphicData>
        </a:graphic>
      </p:graphicFrame>
      <p:sp>
        <p:nvSpPr>
          <p:cNvPr id="7" name="TextBox 6"/>
          <p:cNvSpPr txBox="1"/>
          <p:nvPr/>
        </p:nvSpPr>
        <p:spPr>
          <a:xfrm>
            <a:off x="3505200" y="5257800"/>
            <a:ext cx="5132046" cy="707886"/>
          </a:xfrm>
          <a:prstGeom prst="rect">
            <a:avLst/>
          </a:prstGeom>
          <a:noFill/>
        </p:spPr>
        <p:txBody>
          <a:bodyPr wrap="none" rtlCol="0">
            <a:spAutoFit/>
          </a:bodyPr>
          <a:lstStyle/>
          <a:p>
            <a:r>
              <a:rPr lang="en-US" sz="2000" dirty="0" smtClean="0">
                <a:latin typeface="Garamond" pitchFamily="18" charset="0"/>
              </a:rPr>
              <a:t>The plot of these data suggests that there is no </a:t>
            </a:r>
          </a:p>
          <a:p>
            <a:r>
              <a:rPr lang="en-US" sz="2000" dirty="0" smtClean="0">
                <a:latin typeface="Garamond" pitchFamily="18" charset="0"/>
              </a:rPr>
              <a:t>trend or seasonal pattern.</a:t>
            </a:r>
            <a:endParaRPr lang="en-US" sz="2000" dirty="0">
              <a:latin typeface="Garamond" pitchFamily="18" charset="0"/>
            </a:endParaRPr>
          </a:p>
        </p:txBody>
      </p:sp>
      <p:cxnSp>
        <p:nvCxnSpPr>
          <p:cNvPr id="9" name="Straight Connector 8"/>
          <p:cNvCxnSpPr/>
          <p:nvPr/>
        </p:nvCxnSpPr>
        <p:spPr>
          <a:xfrm>
            <a:off x="838200" y="2743200"/>
            <a:ext cx="18288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76994" y="4266406"/>
            <a:ext cx="3505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914400" y="6019800"/>
            <a:ext cx="160020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68609" name="Picture 1"/>
          <p:cNvPicPr>
            <a:picLocks noChangeAspect="1" noChangeArrowheads="1"/>
          </p:cNvPicPr>
          <p:nvPr/>
        </p:nvPicPr>
        <p:blipFill>
          <a:blip r:embed="rId2" cstate="print"/>
          <a:srcRect/>
          <a:stretch>
            <a:fillRect/>
          </a:stretch>
        </p:blipFill>
        <p:spPr bwMode="auto">
          <a:xfrm>
            <a:off x="3124200" y="1981200"/>
            <a:ext cx="4962525" cy="2981325"/>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6"/>
          <p:cNvSpPr>
            <a:spLocks noGrp="1"/>
          </p:cNvSpPr>
          <p:nvPr>
            <p:ph type="sldNum" sz="quarter" idx="12"/>
          </p:nvPr>
        </p:nvSpPr>
        <p:spPr>
          <a:xfrm>
            <a:off x="6705600" y="5867400"/>
            <a:ext cx="2133600" cy="365125"/>
          </a:xfrm>
        </p:spPr>
        <p:txBody>
          <a:bodyPr/>
          <a:lstStyle/>
          <a:p>
            <a:pPr>
              <a:defRPr/>
            </a:pPr>
            <a:r>
              <a:rPr lang="en-US" dirty="0" smtClean="0"/>
              <a:t> </a:t>
            </a:r>
            <a:fld id="{14561236-C912-465C-B974-596ECCA557E3}" type="slidenum">
              <a:rPr lang="en-US">
                <a:solidFill>
                  <a:schemeClr val="accent2">
                    <a:lumMod val="75000"/>
                  </a:schemeClr>
                </a:solidFill>
              </a:rPr>
              <a:pPr>
                <a:defRPr/>
              </a:pPr>
              <a:t>25</a:t>
            </a:fld>
            <a:endParaRPr lang="en-US" dirty="0">
              <a:solidFill>
                <a:schemeClr val="accent2">
                  <a:lumMod val="75000"/>
                </a:schemeClr>
              </a:solidFill>
            </a:endParaRPr>
          </a:p>
        </p:txBody>
      </p:sp>
      <p:sp>
        <p:nvSpPr>
          <p:cNvPr id="102402" name="Rectangle 2"/>
          <p:cNvSpPr>
            <a:spLocks noGrp="1" noChangeArrowheads="1"/>
          </p:cNvSpPr>
          <p:nvPr>
            <p:ph type="title"/>
          </p:nvPr>
        </p:nvSpPr>
        <p:spPr>
          <a:xfrm>
            <a:off x="533400" y="381000"/>
            <a:ext cx="8305800" cy="1066800"/>
          </a:xfrm>
        </p:spPr>
        <p:txBody>
          <a:bodyPr/>
          <a:lstStyle/>
          <a:p>
            <a:pPr>
              <a:defRPr/>
            </a:pPr>
            <a:r>
              <a:rPr lang="en-US" sz="3200" b="1" dirty="0" smtClean="0">
                <a:solidFill>
                  <a:schemeClr val="accent2">
                    <a:lumMod val="75000"/>
                  </a:schemeClr>
                </a:solidFill>
                <a:latin typeface="+mn-lt"/>
              </a:rPr>
              <a:t>Example: Naïve and Moving Average Model</a:t>
            </a:r>
          </a:p>
        </p:txBody>
      </p:sp>
      <p:graphicFrame>
        <p:nvGraphicFramePr>
          <p:cNvPr id="62466" name="Object 2"/>
          <p:cNvGraphicFramePr>
            <a:graphicFrameLocks noChangeAspect="1"/>
          </p:cNvGraphicFramePr>
          <p:nvPr/>
        </p:nvGraphicFramePr>
        <p:xfrm>
          <a:off x="838200" y="2286000"/>
          <a:ext cx="2324100" cy="685800"/>
        </p:xfrm>
        <a:graphic>
          <a:graphicData uri="http://schemas.openxmlformats.org/presentationml/2006/ole">
            <p:oleObj spid="_x0000_s200706" name="Equation" r:id="rId3" imgW="1333440" imgH="393480" progId="Equation.3">
              <p:embed/>
            </p:oleObj>
          </a:graphicData>
        </a:graphic>
      </p:graphicFrame>
      <p:graphicFrame>
        <p:nvGraphicFramePr>
          <p:cNvPr id="62467" name="Object 5"/>
          <p:cNvGraphicFramePr>
            <a:graphicFrameLocks noChangeAspect="1"/>
          </p:cNvGraphicFramePr>
          <p:nvPr/>
        </p:nvGraphicFramePr>
        <p:xfrm>
          <a:off x="2819400" y="1447800"/>
          <a:ext cx="914400" cy="315686"/>
        </p:xfrm>
        <a:graphic>
          <a:graphicData uri="http://schemas.openxmlformats.org/presentationml/2006/ole">
            <p:oleObj spid="_x0000_s200707" name="Equation" r:id="rId4" imgW="533160" imgH="228600" progId="Equation.3">
              <p:embed/>
            </p:oleObj>
          </a:graphicData>
        </a:graphic>
      </p:graphicFrame>
      <p:sp>
        <p:nvSpPr>
          <p:cNvPr id="16" name="TextBox 15"/>
          <p:cNvSpPr txBox="1"/>
          <p:nvPr/>
        </p:nvSpPr>
        <p:spPr>
          <a:xfrm>
            <a:off x="762000" y="1371600"/>
            <a:ext cx="2044727" cy="461665"/>
          </a:xfrm>
          <a:prstGeom prst="rect">
            <a:avLst/>
          </a:prstGeom>
          <a:noFill/>
        </p:spPr>
        <p:txBody>
          <a:bodyPr wrap="none" rtlCol="0">
            <a:spAutoFit/>
          </a:bodyPr>
          <a:lstStyle/>
          <a:p>
            <a:r>
              <a:rPr lang="en-US" sz="2400" dirty="0" smtClean="0">
                <a:latin typeface="Garamond" pitchFamily="18" charset="0"/>
              </a:rPr>
              <a:t>Naïve  model is</a:t>
            </a:r>
            <a:endParaRPr lang="en-US" sz="2400" dirty="0">
              <a:latin typeface="Garamond" pitchFamily="18" charset="0"/>
            </a:endParaRPr>
          </a:p>
        </p:txBody>
      </p:sp>
      <p:sp>
        <p:nvSpPr>
          <p:cNvPr id="17" name="TextBox 16"/>
          <p:cNvSpPr txBox="1"/>
          <p:nvPr/>
        </p:nvSpPr>
        <p:spPr>
          <a:xfrm>
            <a:off x="762000" y="1828800"/>
            <a:ext cx="3658566" cy="400110"/>
          </a:xfrm>
          <a:prstGeom prst="rect">
            <a:avLst/>
          </a:prstGeom>
          <a:noFill/>
        </p:spPr>
        <p:txBody>
          <a:bodyPr wrap="none" rtlCol="0">
            <a:spAutoFit/>
          </a:bodyPr>
          <a:lstStyle/>
          <a:p>
            <a:r>
              <a:rPr lang="en-US" sz="2000" dirty="0" smtClean="0">
                <a:latin typeface="Garamond" pitchFamily="18" charset="0"/>
              </a:rPr>
              <a:t>Moving Average for n=3, MA(3) is</a:t>
            </a:r>
            <a:endParaRPr lang="en-US" sz="2000" dirty="0">
              <a:latin typeface="Garamond" pitchFamily="18" charset="0"/>
            </a:endParaRPr>
          </a:p>
        </p:txBody>
      </p:sp>
      <p:sp>
        <p:nvSpPr>
          <p:cNvPr id="18" name="TextBox 17"/>
          <p:cNvSpPr txBox="1"/>
          <p:nvPr/>
        </p:nvSpPr>
        <p:spPr>
          <a:xfrm>
            <a:off x="685800" y="3124200"/>
            <a:ext cx="1447832" cy="369332"/>
          </a:xfrm>
          <a:prstGeom prst="rect">
            <a:avLst/>
          </a:prstGeom>
          <a:noFill/>
        </p:spPr>
        <p:txBody>
          <a:bodyPr wrap="square" rtlCol="0">
            <a:spAutoFit/>
          </a:bodyPr>
          <a:lstStyle/>
          <a:p>
            <a:r>
              <a:rPr lang="en-US" dirty="0" smtClean="0"/>
              <a:t>Start at </a:t>
            </a:r>
            <a:r>
              <a:rPr lang="en-US" i="1" dirty="0" smtClean="0"/>
              <a:t>t </a:t>
            </a:r>
            <a:r>
              <a:rPr lang="en-US" dirty="0" smtClean="0"/>
              <a:t>= 3</a:t>
            </a:r>
            <a:endParaRPr lang="en-US" dirty="0"/>
          </a:p>
        </p:txBody>
      </p:sp>
      <p:graphicFrame>
        <p:nvGraphicFramePr>
          <p:cNvPr id="62469" name="Object 5"/>
          <p:cNvGraphicFramePr>
            <a:graphicFrameLocks noChangeAspect="1"/>
          </p:cNvGraphicFramePr>
          <p:nvPr/>
        </p:nvGraphicFramePr>
        <p:xfrm>
          <a:off x="2209800" y="3048000"/>
          <a:ext cx="2342444" cy="609600"/>
        </p:xfrm>
        <a:graphic>
          <a:graphicData uri="http://schemas.openxmlformats.org/presentationml/2006/ole">
            <p:oleObj spid="_x0000_s200708" name="Equation" r:id="rId5" imgW="1511280" imgH="393480" progId="Equation.3">
              <p:embed/>
            </p:oleObj>
          </a:graphicData>
        </a:graphic>
      </p:graphicFrame>
      <p:graphicFrame>
        <p:nvGraphicFramePr>
          <p:cNvPr id="62470" name="Object 6"/>
          <p:cNvGraphicFramePr>
            <a:graphicFrameLocks noChangeAspect="1"/>
          </p:cNvGraphicFramePr>
          <p:nvPr/>
        </p:nvGraphicFramePr>
        <p:xfrm>
          <a:off x="2286000" y="3733800"/>
          <a:ext cx="2324100" cy="609600"/>
        </p:xfrm>
        <a:graphic>
          <a:graphicData uri="http://schemas.openxmlformats.org/presentationml/2006/ole">
            <p:oleObj spid="_x0000_s200709" name="Equation" r:id="rId6" imgW="1498320" imgH="393480" progId="Equation.3">
              <p:embed/>
            </p:oleObj>
          </a:graphicData>
        </a:graphic>
      </p:graphicFrame>
      <p:sp>
        <p:nvSpPr>
          <p:cNvPr id="21" name="Rectangle 20"/>
          <p:cNvSpPr/>
          <p:nvPr/>
        </p:nvSpPr>
        <p:spPr>
          <a:xfrm>
            <a:off x="685800" y="4572000"/>
            <a:ext cx="3886200" cy="1200329"/>
          </a:xfrm>
          <a:prstGeom prst="rect">
            <a:avLst/>
          </a:prstGeom>
        </p:spPr>
        <p:txBody>
          <a:bodyPr wrap="square">
            <a:spAutoFit/>
          </a:bodyPr>
          <a:lstStyle/>
          <a:p>
            <a:r>
              <a:rPr lang="es-ES" sz="2400" dirty="0" err="1" smtClean="0">
                <a:latin typeface="Garamond" pitchFamily="18" charset="0"/>
              </a:rPr>
              <a:t>The</a:t>
            </a:r>
            <a:r>
              <a:rPr lang="es-ES" sz="2400" dirty="0" smtClean="0">
                <a:latin typeface="Garamond" pitchFamily="18" charset="0"/>
              </a:rPr>
              <a:t> </a:t>
            </a:r>
            <a:r>
              <a:rPr lang="es-ES" sz="2400" dirty="0" err="1" smtClean="0">
                <a:latin typeface="Garamond" pitchFamily="18" charset="0"/>
              </a:rPr>
              <a:t>remaining</a:t>
            </a:r>
            <a:r>
              <a:rPr lang="es-ES" sz="2400" dirty="0" smtClean="0">
                <a:latin typeface="Garamond" pitchFamily="18" charset="0"/>
              </a:rPr>
              <a:t> </a:t>
            </a:r>
            <a:r>
              <a:rPr lang="es-ES" sz="2400" dirty="0" err="1" smtClean="0">
                <a:latin typeface="Garamond" pitchFamily="18" charset="0"/>
              </a:rPr>
              <a:t>forecasts</a:t>
            </a:r>
            <a:r>
              <a:rPr lang="es-ES" sz="2400" dirty="0" smtClean="0">
                <a:latin typeface="Garamond" pitchFamily="18" charset="0"/>
              </a:rPr>
              <a:t> in </a:t>
            </a:r>
            <a:r>
              <a:rPr lang="es-ES" sz="2400" dirty="0" err="1" smtClean="0">
                <a:latin typeface="Garamond" pitchFamily="18" charset="0"/>
              </a:rPr>
              <a:t>Table</a:t>
            </a:r>
            <a:r>
              <a:rPr lang="es-ES" sz="2400" dirty="0" smtClean="0">
                <a:latin typeface="Garamond" pitchFamily="18" charset="0"/>
              </a:rPr>
              <a:t> </a:t>
            </a:r>
            <a:r>
              <a:rPr lang="es-ES" sz="2400" dirty="0" err="1" smtClean="0">
                <a:latin typeface="Garamond" pitchFamily="18" charset="0"/>
              </a:rPr>
              <a:t>were</a:t>
            </a:r>
            <a:r>
              <a:rPr lang="es-ES" sz="2400" dirty="0" smtClean="0">
                <a:latin typeface="Garamond" pitchFamily="18" charset="0"/>
              </a:rPr>
              <a:t> </a:t>
            </a:r>
            <a:r>
              <a:rPr lang="es-ES" sz="2400" dirty="0" err="1" smtClean="0">
                <a:latin typeface="Garamond" pitchFamily="18" charset="0"/>
              </a:rPr>
              <a:t>calculated</a:t>
            </a:r>
            <a:r>
              <a:rPr lang="es-ES" sz="2400" dirty="0" smtClean="0">
                <a:latin typeface="Garamond" pitchFamily="18" charset="0"/>
              </a:rPr>
              <a:t> in </a:t>
            </a:r>
            <a:r>
              <a:rPr lang="es-ES" sz="2400" dirty="0" err="1" smtClean="0">
                <a:latin typeface="Garamond" pitchFamily="18" charset="0"/>
              </a:rPr>
              <a:t>the</a:t>
            </a:r>
            <a:r>
              <a:rPr lang="es-ES" sz="2400" dirty="0" smtClean="0">
                <a:latin typeface="Garamond" pitchFamily="18" charset="0"/>
              </a:rPr>
              <a:t> </a:t>
            </a:r>
            <a:r>
              <a:rPr lang="es-ES" sz="2400" dirty="0" err="1" smtClean="0">
                <a:latin typeface="Garamond" pitchFamily="18" charset="0"/>
              </a:rPr>
              <a:t>same</a:t>
            </a:r>
            <a:r>
              <a:rPr lang="es-ES" sz="2400" dirty="0" smtClean="0">
                <a:latin typeface="Garamond" pitchFamily="18" charset="0"/>
              </a:rPr>
              <a:t> </a:t>
            </a:r>
            <a:r>
              <a:rPr lang="es-ES" sz="2400" dirty="0" err="1" smtClean="0">
                <a:latin typeface="Garamond" pitchFamily="18" charset="0"/>
              </a:rPr>
              <a:t>manner</a:t>
            </a:r>
            <a:r>
              <a:rPr lang="es-ES" sz="2400" dirty="0" smtClean="0">
                <a:latin typeface="Garamond" pitchFamily="18" charset="0"/>
              </a:rPr>
              <a:t>. </a:t>
            </a:r>
            <a:endParaRPr lang="en-US" sz="2400" dirty="0">
              <a:latin typeface="Garamond" pitchFamily="18" charset="0"/>
            </a:endParaRPr>
          </a:p>
        </p:txBody>
      </p:sp>
      <p:graphicFrame>
        <p:nvGraphicFramePr>
          <p:cNvPr id="22" name="Table 21"/>
          <p:cNvGraphicFramePr>
            <a:graphicFrameLocks noGrp="1"/>
          </p:cNvGraphicFramePr>
          <p:nvPr/>
        </p:nvGraphicFramePr>
        <p:xfrm>
          <a:off x="4953000" y="1752600"/>
          <a:ext cx="3733799" cy="3743500"/>
        </p:xfrm>
        <a:graphic>
          <a:graphicData uri="http://schemas.openxmlformats.org/drawingml/2006/table">
            <a:tbl>
              <a:tblPr/>
              <a:tblGrid>
                <a:gridCol w="683601"/>
                <a:gridCol w="840399"/>
                <a:gridCol w="931762"/>
                <a:gridCol w="1278037"/>
              </a:tblGrid>
              <a:tr h="152400">
                <a:tc>
                  <a:txBody>
                    <a:bodyPr/>
                    <a:lstStyle/>
                    <a:p>
                      <a:pPr algn="ctr" fontAlgn="b"/>
                      <a:r>
                        <a:rPr lang="en-US" sz="1600" b="0" i="0" u="none" strike="noStrike" dirty="0">
                          <a:solidFill>
                            <a:srgbClr val="000000"/>
                          </a:solidFill>
                          <a:latin typeface="Garamond"/>
                        </a:rPr>
                        <a:t>Monthly</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endParaRPr lang="en-US" sz="1600" b="0" i="0" u="none" strike="noStrike" dirty="0" smtClean="0">
                        <a:solidFill>
                          <a:srgbClr val="000000"/>
                        </a:solidFill>
                        <a:latin typeface="Garamond"/>
                      </a:endParaRPr>
                    </a:p>
                    <a:p>
                      <a:pPr algn="ctr" fontAlgn="t"/>
                      <a:r>
                        <a:rPr lang="en-US" sz="1600" b="0" i="0" u="none" strike="noStrike" dirty="0" smtClean="0">
                          <a:solidFill>
                            <a:srgbClr val="000000"/>
                          </a:solidFill>
                          <a:latin typeface="Garamond"/>
                        </a:rPr>
                        <a:t>Sales</a:t>
                      </a:r>
                      <a:endParaRPr lang="en-US" sz="1600" b="0" i="0" u="none" strike="noStrike" dirty="0">
                        <a:solidFill>
                          <a:srgbClr val="000000"/>
                        </a:solidFill>
                        <a:latin typeface="Garamond"/>
                      </a:endParaRPr>
                    </a:p>
                  </a:txBody>
                  <a:tcPr marL="0" marR="0" marT="0"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Garamond"/>
                        </a:rPr>
                        <a:t>Naïve Model</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a:rPr>
                        <a:t>MA(3</a:t>
                      </a:r>
                      <a:r>
                        <a:rPr lang="en-US" sz="1600" b="0" i="0" u="none" strike="noStrike" dirty="0" smtClean="0">
                          <a:solidFill>
                            <a:srgbClr val="000000"/>
                          </a:solidFill>
                          <a:latin typeface="Garamond"/>
                        </a:rPr>
                        <a:t>)</a:t>
                      </a:r>
                    </a:p>
                    <a:p>
                      <a:pPr algn="ctr" fontAlgn="b"/>
                      <a:r>
                        <a:rPr lang="en-US" sz="1600" b="0" i="0" u="none" strike="noStrike" dirty="0" smtClean="0">
                          <a:solidFill>
                            <a:srgbClr val="000000"/>
                          </a:solidFill>
                          <a:latin typeface="Garamond"/>
                        </a:rPr>
                        <a:t> </a:t>
                      </a:r>
                      <a:r>
                        <a:rPr lang="en-US" sz="1600" b="0" i="0" u="none" strike="noStrike" dirty="0">
                          <a:solidFill>
                            <a:srgbClr val="000000"/>
                          </a:solidFill>
                          <a:latin typeface="Garamond"/>
                        </a:rPr>
                        <a:t>Model</a:t>
                      </a:r>
                    </a:p>
                  </a:txBody>
                  <a:tcPr marL="0" marR="0" marT="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5582">
                <a:tc>
                  <a:txBody>
                    <a:bodyPr/>
                    <a:lstStyle/>
                    <a:p>
                      <a:pPr algn="ctr" fontAlgn="b"/>
                      <a:r>
                        <a:rPr lang="en-US" sz="1600" b="0" i="0" u="none" strike="noStrike" dirty="0">
                          <a:solidFill>
                            <a:srgbClr val="000000"/>
                          </a:solidFill>
                          <a:latin typeface="Garamond"/>
                        </a:rPr>
                        <a:t>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t"/>
                      <a:r>
                        <a:rPr lang="en-US" sz="1600" b="0" i="0" u="none" strike="noStrike" dirty="0">
                          <a:solidFill>
                            <a:srgbClr val="000000"/>
                          </a:solidFill>
                          <a:latin typeface="Garamond"/>
                        </a:rPr>
                        <a:t>10</a:t>
                      </a:r>
                    </a:p>
                  </a:txBody>
                  <a:tcPr marL="0" marR="0" marT="0" marB="0">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a:solidFill>
                            <a:srgbClr val="000000"/>
                          </a:solidFill>
                          <a:latin typeface="Garamond"/>
                        </a:rPr>
                        <a: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0" i="0" u="none" strike="noStrike">
                          <a:solidFill>
                            <a:srgbClr val="000000"/>
                          </a:solidFill>
                          <a:latin typeface="Garamond"/>
                        </a:rPr>
                        <a:t>-</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r>
              <a:tr h="325582">
                <a:tc>
                  <a:txBody>
                    <a:bodyPr/>
                    <a:lstStyle/>
                    <a:p>
                      <a:pPr algn="ctr" fontAlgn="b"/>
                      <a:r>
                        <a:rPr lang="en-US" sz="1600" b="0" i="0" u="none" strike="noStrike">
                          <a:solidFill>
                            <a:srgbClr val="000000"/>
                          </a:solidFill>
                          <a:latin typeface="Garamond"/>
                        </a:rPr>
                        <a:t>2</a:t>
                      </a:r>
                    </a:p>
                  </a:txBody>
                  <a:tcPr marL="0" marR="0" marT="0" marB="0" anchor="b">
                    <a:lnL>
                      <a:noFill/>
                    </a:lnL>
                    <a:lnR>
                      <a:noFill/>
                    </a:lnR>
                    <a:lnT>
                      <a:noFill/>
                    </a:lnT>
                    <a:lnB>
                      <a:noFill/>
                    </a:lnB>
                  </a:tcPr>
                </a:tc>
                <a:tc>
                  <a:txBody>
                    <a:bodyPr/>
                    <a:lstStyle/>
                    <a:p>
                      <a:pPr algn="ctr" fontAlgn="t"/>
                      <a:r>
                        <a:rPr lang="en-US" sz="1600" b="0" i="0" u="none" strike="noStrike" dirty="0">
                          <a:solidFill>
                            <a:srgbClr val="000000"/>
                          </a:solidFill>
                          <a:latin typeface="Garamond"/>
                        </a:rPr>
                        <a:t>11</a:t>
                      </a:r>
                    </a:p>
                  </a:txBody>
                  <a:tcPr marL="0" marR="0" marT="0" marB="0">
                    <a:lnL>
                      <a:noFill/>
                    </a:lnL>
                    <a:lnR>
                      <a:noFill/>
                    </a:lnR>
                    <a:lnT>
                      <a:noFill/>
                    </a:lnT>
                    <a:lnB>
                      <a:noFill/>
                    </a:lnB>
                  </a:tcPr>
                </a:tc>
                <a:tc>
                  <a:txBody>
                    <a:bodyPr/>
                    <a:lstStyle/>
                    <a:p>
                      <a:pPr algn="ctr" fontAlgn="b"/>
                      <a:r>
                        <a:rPr lang="en-US" sz="1600" b="0" i="0" u="none" strike="noStrike" dirty="0">
                          <a:solidFill>
                            <a:srgbClr val="000000"/>
                          </a:solidFill>
                          <a:latin typeface="Garamond"/>
                        </a:rPr>
                        <a:t>10</a:t>
                      </a:r>
                    </a:p>
                  </a:txBody>
                  <a:tcPr marL="0" marR="0" marT="0" marB="0" anchor="b">
                    <a:lnL>
                      <a:noFill/>
                    </a:lnL>
                    <a:lnR>
                      <a:noFill/>
                    </a:lnR>
                    <a:lnT>
                      <a:noFill/>
                    </a:lnT>
                    <a:lnB>
                      <a:noFill/>
                    </a:lnB>
                  </a:tcPr>
                </a:tc>
                <a:tc>
                  <a:txBody>
                    <a:bodyPr/>
                    <a:lstStyle/>
                    <a:p>
                      <a:pPr algn="ctr" fontAlgn="b"/>
                      <a:r>
                        <a:rPr lang="en-US" sz="1600" b="0" i="0" u="none" strike="noStrike">
                          <a:solidFill>
                            <a:srgbClr val="000000"/>
                          </a:solidFill>
                          <a:latin typeface="Garamond"/>
                        </a:rPr>
                        <a:t>-</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3</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11</a:t>
                      </a:r>
                    </a:p>
                  </a:txBody>
                  <a:tcPr marL="0" marR="0" marT="0" marB="0">
                    <a:lnL>
                      <a:noFill/>
                    </a:lnL>
                    <a:lnR>
                      <a:noFill/>
                    </a:lnR>
                    <a:lnT>
                      <a:noFill/>
                    </a:lnT>
                    <a:lnB>
                      <a:noFill/>
                    </a:lnB>
                  </a:tcPr>
                </a:tc>
                <a:tc>
                  <a:txBody>
                    <a:bodyPr/>
                    <a:lstStyle/>
                    <a:p>
                      <a:pPr algn="ctr" fontAlgn="b"/>
                      <a:r>
                        <a:rPr lang="en-US" sz="1600" b="0" i="0" u="none" strike="noStrike" dirty="0">
                          <a:solidFill>
                            <a:srgbClr val="000000"/>
                          </a:solidFill>
                          <a:latin typeface="Garamond"/>
                        </a:rPr>
                        <a:t>11</a:t>
                      </a:r>
                    </a:p>
                  </a:txBody>
                  <a:tcPr marL="0" marR="0" marT="0" marB="0" anchor="b">
                    <a:lnL>
                      <a:noFill/>
                    </a:lnL>
                    <a:lnR>
                      <a:noFill/>
                    </a:lnR>
                    <a:lnT>
                      <a:noFill/>
                    </a:lnT>
                    <a:lnB>
                      <a:noFill/>
                    </a:lnB>
                  </a:tcPr>
                </a:tc>
                <a:tc>
                  <a:txBody>
                    <a:bodyPr/>
                    <a:lstStyle/>
                    <a:p>
                      <a:pPr algn="ctr" fontAlgn="b"/>
                      <a:r>
                        <a:rPr lang="en-US" sz="1600" b="0" i="0" u="none" strike="noStrike">
                          <a:solidFill>
                            <a:srgbClr val="000000"/>
                          </a:solidFill>
                          <a:latin typeface="Garamond"/>
                        </a:rPr>
                        <a:t>-</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4</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12</a:t>
                      </a:r>
                    </a:p>
                  </a:txBody>
                  <a:tcPr marL="0" marR="0" marT="0" marB="0">
                    <a:lnL>
                      <a:noFill/>
                    </a:lnL>
                    <a:lnR>
                      <a:noFill/>
                    </a:lnR>
                    <a:lnT>
                      <a:noFill/>
                    </a:lnT>
                    <a:lnB>
                      <a:noFill/>
                    </a:lnB>
                  </a:tcPr>
                </a:tc>
                <a:tc>
                  <a:txBody>
                    <a:bodyPr/>
                    <a:lstStyle/>
                    <a:p>
                      <a:pPr algn="ctr" fontAlgn="b"/>
                      <a:r>
                        <a:rPr lang="en-US" sz="1600" b="0" i="0" u="none" strike="noStrike" dirty="0">
                          <a:solidFill>
                            <a:srgbClr val="000000"/>
                          </a:solidFill>
                          <a:latin typeface="Garamond"/>
                        </a:rPr>
                        <a:t>11</a:t>
                      </a:r>
                    </a:p>
                  </a:txBody>
                  <a:tcPr marL="0" marR="0" marT="0" marB="0" anchor="b">
                    <a:lnL>
                      <a:noFill/>
                    </a:lnL>
                    <a:lnR>
                      <a:noFill/>
                    </a:lnR>
                    <a:lnT>
                      <a:noFill/>
                    </a:lnT>
                    <a:lnB>
                      <a:noFill/>
                    </a:lnB>
                  </a:tcPr>
                </a:tc>
                <a:tc>
                  <a:txBody>
                    <a:bodyPr/>
                    <a:lstStyle/>
                    <a:p>
                      <a:pPr algn="ctr" fontAlgn="b"/>
                      <a:r>
                        <a:rPr lang="en-US" sz="1600" b="0" i="0" u="none" strike="noStrike">
                          <a:solidFill>
                            <a:srgbClr val="000000"/>
                          </a:solidFill>
                          <a:latin typeface="Garamond"/>
                        </a:rPr>
                        <a:t>10.67</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5</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13</a:t>
                      </a:r>
                    </a:p>
                  </a:txBody>
                  <a:tcPr marL="0" marR="0" marT="0" marB="0">
                    <a:lnL>
                      <a:noFill/>
                    </a:lnL>
                    <a:lnR>
                      <a:noFill/>
                    </a:lnR>
                    <a:lnT>
                      <a:noFill/>
                    </a:lnT>
                    <a:lnB>
                      <a:noFill/>
                    </a:lnB>
                  </a:tcPr>
                </a:tc>
                <a:tc>
                  <a:txBody>
                    <a:bodyPr/>
                    <a:lstStyle/>
                    <a:p>
                      <a:pPr algn="ctr" fontAlgn="b"/>
                      <a:r>
                        <a:rPr lang="en-US" sz="1600" b="0" i="0" u="none" strike="noStrike" dirty="0">
                          <a:solidFill>
                            <a:srgbClr val="000000"/>
                          </a:solidFill>
                          <a:latin typeface="Garamond"/>
                        </a:rPr>
                        <a:t>12</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latin typeface="Garamond"/>
                        </a:rPr>
                        <a:t>11.33</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6</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11</a:t>
                      </a:r>
                    </a:p>
                  </a:txBody>
                  <a:tcPr marL="0" marR="0" marT="0" marB="0">
                    <a:lnL>
                      <a:noFill/>
                    </a:lnL>
                    <a:lnR>
                      <a:noFill/>
                    </a:lnR>
                    <a:lnT>
                      <a:noFill/>
                    </a:lnT>
                    <a:lnB>
                      <a:noFill/>
                    </a:lnB>
                  </a:tcPr>
                </a:tc>
                <a:tc>
                  <a:txBody>
                    <a:bodyPr/>
                    <a:lstStyle/>
                    <a:p>
                      <a:pPr algn="ctr" fontAlgn="b"/>
                      <a:r>
                        <a:rPr lang="en-US" sz="1600" b="0" i="0" u="none" strike="noStrike">
                          <a:solidFill>
                            <a:srgbClr val="000000"/>
                          </a:solidFill>
                          <a:latin typeface="Garamond"/>
                        </a:rPr>
                        <a:t>13</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latin typeface="Garamond"/>
                        </a:rPr>
                        <a:t>12.00</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7</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9</a:t>
                      </a:r>
                    </a:p>
                  </a:txBody>
                  <a:tcPr marL="0" marR="0" marT="0" marB="0">
                    <a:lnL>
                      <a:noFill/>
                    </a:lnL>
                    <a:lnR>
                      <a:noFill/>
                    </a:lnR>
                    <a:lnT>
                      <a:noFill/>
                    </a:lnT>
                    <a:lnB>
                      <a:noFill/>
                    </a:lnB>
                  </a:tcPr>
                </a:tc>
                <a:tc>
                  <a:txBody>
                    <a:bodyPr/>
                    <a:lstStyle/>
                    <a:p>
                      <a:pPr algn="ctr" fontAlgn="b"/>
                      <a:r>
                        <a:rPr lang="en-US" sz="1600" b="0" i="0" u="none" strike="noStrike">
                          <a:solidFill>
                            <a:srgbClr val="000000"/>
                          </a:solidFill>
                          <a:latin typeface="Garamond"/>
                        </a:rPr>
                        <a:t>11</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latin typeface="Garamond"/>
                        </a:rPr>
                        <a:t>12.00</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8</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12</a:t>
                      </a:r>
                    </a:p>
                  </a:txBody>
                  <a:tcPr marL="0" marR="0" marT="0" marB="0">
                    <a:lnL>
                      <a:noFill/>
                    </a:lnL>
                    <a:lnR>
                      <a:noFill/>
                    </a:lnR>
                    <a:lnT>
                      <a:noFill/>
                    </a:lnT>
                    <a:lnB>
                      <a:noFill/>
                    </a:lnB>
                  </a:tcPr>
                </a:tc>
                <a:tc>
                  <a:txBody>
                    <a:bodyPr/>
                    <a:lstStyle/>
                    <a:p>
                      <a:pPr algn="ctr" fontAlgn="b"/>
                      <a:r>
                        <a:rPr lang="en-US" sz="1600" b="0" i="0" u="none" strike="noStrike">
                          <a:solidFill>
                            <a:srgbClr val="000000"/>
                          </a:solidFill>
                          <a:latin typeface="Garamond"/>
                        </a:rPr>
                        <a:t>9</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latin typeface="Garamond"/>
                        </a:rPr>
                        <a:t>11.00</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9</a:t>
                      </a:r>
                    </a:p>
                  </a:txBody>
                  <a:tcPr marL="0" marR="0" marT="0" marB="0" anchor="b">
                    <a:lnL>
                      <a:noFill/>
                    </a:lnL>
                    <a:lnR>
                      <a:noFill/>
                    </a:lnR>
                    <a:lnT>
                      <a:noFill/>
                    </a:lnT>
                    <a:lnB>
                      <a:noFill/>
                    </a:lnB>
                  </a:tcPr>
                </a:tc>
                <a:tc>
                  <a:txBody>
                    <a:bodyPr/>
                    <a:lstStyle/>
                    <a:p>
                      <a:pPr algn="ctr" fontAlgn="t"/>
                      <a:r>
                        <a:rPr lang="en-US" sz="1600" b="0" i="0" u="none" strike="noStrike">
                          <a:solidFill>
                            <a:srgbClr val="000000"/>
                          </a:solidFill>
                          <a:latin typeface="Garamond"/>
                        </a:rPr>
                        <a:t>11</a:t>
                      </a:r>
                    </a:p>
                  </a:txBody>
                  <a:tcPr marL="0" marR="0" marT="0" marB="0">
                    <a:lnL>
                      <a:noFill/>
                    </a:lnL>
                    <a:lnR>
                      <a:noFill/>
                    </a:lnR>
                    <a:lnT>
                      <a:noFill/>
                    </a:lnT>
                    <a:lnB>
                      <a:noFill/>
                    </a:lnB>
                  </a:tcPr>
                </a:tc>
                <a:tc>
                  <a:txBody>
                    <a:bodyPr/>
                    <a:lstStyle/>
                    <a:p>
                      <a:pPr algn="ctr" fontAlgn="b"/>
                      <a:r>
                        <a:rPr lang="en-US" sz="1600" b="0" i="0" u="none" strike="noStrike">
                          <a:solidFill>
                            <a:srgbClr val="000000"/>
                          </a:solidFill>
                          <a:latin typeface="Garamond"/>
                        </a:rPr>
                        <a:t>12</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latin typeface="Garamond"/>
                        </a:rPr>
                        <a:t>10.67</a:t>
                      </a:r>
                    </a:p>
                  </a:txBody>
                  <a:tcPr marL="0" marR="0" marT="0" marB="0" anchor="b">
                    <a:lnL>
                      <a:noFill/>
                    </a:lnL>
                    <a:lnR>
                      <a:noFill/>
                    </a:lnR>
                    <a:lnT>
                      <a:noFill/>
                    </a:lnT>
                    <a:lnB>
                      <a:noFill/>
                    </a:lnB>
                  </a:tcPr>
                </a:tc>
              </a:tr>
              <a:tr h="325582">
                <a:tc>
                  <a:txBody>
                    <a:bodyPr/>
                    <a:lstStyle/>
                    <a:p>
                      <a:pPr algn="ctr" fontAlgn="b"/>
                      <a:r>
                        <a:rPr lang="en-US" sz="1600" b="0" i="0" u="none" strike="noStrike">
                          <a:solidFill>
                            <a:srgbClr val="000000"/>
                          </a:solidFill>
                          <a:latin typeface="Garamond"/>
                        </a:rPr>
                        <a:t>10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latin typeface="Garamond"/>
                        </a:rPr>
                        <a:t>10</a:t>
                      </a:r>
                    </a:p>
                  </a:txBody>
                  <a:tcPr marL="0" marR="0" marT="0" marB="0">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latin typeface="Garamond"/>
                        </a:rPr>
                        <a:t>11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latin typeface="Garamond"/>
                        </a:rPr>
                        <a:t>10.67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23" name="TextBox 22"/>
          <p:cNvSpPr txBox="1"/>
          <p:nvPr/>
        </p:nvSpPr>
        <p:spPr>
          <a:xfrm>
            <a:off x="762000" y="3810000"/>
            <a:ext cx="1447832" cy="369332"/>
          </a:xfrm>
          <a:prstGeom prst="rect">
            <a:avLst/>
          </a:prstGeom>
          <a:noFill/>
        </p:spPr>
        <p:txBody>
          <a:bodyPr wrap="square" rtlCol="0">
            <a:spAutoFit/>
          </a:bodyPr>
          <a:lstStyle/>
          <a:p>
            <a:r>
              <a:rPr lang="en-US" dirty="0" smtClean="0"/>
              <a:t>Start at </a:t>
            </a:r>
            <a:r>
              <a:rPr lang="en-US" i="1" dirty="0" smtClean="0"/>
              <a:t>t </a:t>
            </a:r>
            <a:r>
              <a:rPr lang="en-US" dirty="0" smtClean="0"/>
              <a:t>= 4</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chemeClr val="accent2">
                    <a:lumMod val="75000"/>
                  </a:schemeClr>
                </a:solidFill>
                <a:latin typeface="+mn-lt"/>
              </a:rPr>
              <a:t>Comparison Naïve and MA(3) Models</a:t>
            </a:r>
            <a:endParaRPr lang="en-US" sz="3200" b="1" dirty="0">
              <a:solidFill>
                <a:schemeClr val="accent2">
                  <a:lumMod val="75000"/>
                </a:schemeClr>
              </a:solidFill>
              <a:latin typeface="+mn-lt"/>
            </a:endParaRPr>
          </a:p>
        </p:txBody>
      </p:sp>
      <p:graphicFrame>
        <p:nvGraphicFramePr>
          <p:cNvPr id="4" name="Table 3"/>
          <p:cNvGraphicFramePr>
            <a:graphicFrameLocks noGrp="1"/>
          </p:cNvGraphicFramePr>
          <p:nvPr/>
        </p:nvGraphicFramePr>
        <p:xfrm>
          <a:off x="2895600" y="4191000"/>
          <a:ext cx="4140200" cy="895350"/>
        </p:xfrm>
        <a:graphic>
          <a:graphicData uri="http://schemas.openxmlformats.org/drawingml/2006/table">
            <a:tbl>
              <a:tblPr/>
              <a:tblGrid>
                <a:gridCol w="1066800"/>
                <a:gridCol w="901700"/>
                <a:gridCol w="977900"/>
                <a:gridCol w="1193800"/>
              </a:tblGrid>
              <a:tr h="295275">
                <a:tc>
                  <a:txBody>
                    <a:bodyPr/>
                    <a:lstStyle/>
                    <a:p>
                      <a:pPr algn="ctr" fontAlgn="b"/>
                      <a:r>
                        <a:rPr lang="en-US" sz="1800" b="0" i="0" u="none" strike="noStrike" dirty="0">
                          <a:solidFill>
                            <a:srgbClr val="000000"/>
                          </a:solidFill>
                          <a:latin typeface="Garamond" pitchFamily="18"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Garamond" pitchFamily="18" charset="0"/>
                        </a:rPr>
                        <a:t>MAE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Garamond" pitchFamily="18" charset="0"/>
                        </a:rPr>
                        <a:t>MSE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Garamond" pitchFamily="18" charset="0"/>
                        </a:rPr>
                        <a:t>MAPE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4800">
                <a:tc>
                  <a:txBody>
                    <a:bodyPr/>
                    <a:lstStyle/>
                    <a:p>
                      <a:pPr algn="ctr" fontAlgn="b"/>
                      <a:r>
                        <a:rPr lang="en-US" sz="1800" b="0" i="0" u="none" strike="noStrike">
                          <a:solidFill>
                            <a:srgbClr val="000000"/>
                          </a:solidFill>
                          <a:latin typeface="Garamond" pitchFamily="18" charset="0"/>
                        </a:rPr>
                        <a:t>Naïve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Garamond" pitchFamily="18" charset="0"/>
                        </a:rPr>
                        <a:t>1.333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Garamond" pitchFamily="18" charset="0"/>
                        </a:rPr>
                        <a:t>2.444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Garamond" pitchFamily="18" charset="0"/>
                        </a:rPr>
                        <a:t>0.122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5275">
                <a:tc>
                  <a:txBody>
                    <a:bodyPr/>
                    <a:lstStyle/>
                    <a:p>
                      <a:pPr algn="ctr" fontAlgn="b"/>
                      <a:r>
                        <a:rPr lang="en-US" sz="1800" b="0" i="0" u="none" strike="noStrike">
                          <a:solidFill>
                            <a:srgbClr val="000000"/>
                          </a:solidFill>
                          <a:latin typeface="Garamond" pitchFamily="18" charset="0"/>
                        </a:rPr>
                        <a:t>MA(3)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Garamond" pitchFamily="18" charset="0"/>
                        </a:rPr>
                        <a:t>1.286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Garamond" pitchFamily="18" charset="0"/>
                        </a:rPr>
                        <a:t>2.302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Garamond" pitchFamily="18" charset="0"/>
                        </a:rPr>
                        <a:t>0.121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 name="TextBox 4"/>
          <p:cNvSpPr txBox="1"/>
          <p:nvPr/>
        </p:nvSpPr>
        <p:spPr>
          <a:xfrm>
            <a:off x="1981200" y="5562600"/>
            <a:ext cx="5830379" cy="400110"/>
          </a:xfrm>
          <a:prstGeom prst="rect">
            <a:avLst/>
          </a:prstGeom>
          <a:noFill/>
        </p:spPr>
        <p:txBody>
          <a:bodyPr wrap="none" rtlCol="0">
            <a:spAutoFit/>
          </a:bodyPr>
          <a:lstStyle/>
          <a:p>
            <a:r>
              <a:rPr lang="en-US" sz="2000" dirty="0" smtClean="0">
                <a:latin typeface="Garamond" pitchFamily="18" charset="0"/>
              </a:rPr>
              <a:t>MA(3) more better than Naïve model in fitting sales data</a:t>
            </a:r>
            <a:endParaRPr lang="en-US" sz="2000" dirty="0">
              <a:latin typeface="Garamond" pitchFamily="18" charset="0"/>
            </a:endParaRPr>
          </a:p>
        </p:txBody>
      </p:sp>
      <p:pic>
        <p:nvPicPr>
          <p:cNvPr id="67585" name="Picture 1"/>
          <p:cNvPicPr>
            <a:picLocks noChangeAspect="1" noChangeArrowheads="1"/>
          </p:cNvPicPr>
          <p:nvPr/>
        </p:nvPicPr>
        <p:blipFill>
          <a:blip r:embed="rId2" cstate="print"/>
          <a:srcRect/>
          <a:stretch>
            <a:fillRect/>
          </a:stretch>
        </p:blipFill>
        <p:spPr bwMode="auto">
          <a:xfrm>
            <a:off x="1295400" y="1143000"/>
            <a:ext cx="6410325" cy="2828925"/>
          </a:xfrm>
          <a:prstGeom prst="rect">
            <a:avLst/>
          </a:prstGeom>
          <a:noFill/>
          <a:ln w="9525">
            <a:noFill/>
            <a:miter lim="800000"/>
            <a:headEnd/>
            <a:tailEnd/>
          </a:ln>
          <a:effectLst/>
        </p:spPr>
      </p:pic>
      <p:sp>
        <p:nvSpPr>
          <p:cNvPr id="6" name="Slide Number Placeholder 5"/>
          <p:cNvSpPr>
            <a:spLocks noGrp="1"/>
          </p:cNvSpPr>
          <p:nvPr>
            <p:ph type="sldNum" sz="quarter" idx="12"/>
          </p:nvPr>
        </p:nvSpPr>
        <p:spPr>
          <a:xfrm>
            <a:off x="6705600" y="5867400"/>
            <a:ext cx="2133600" cy="365125"/>
          </a:xfrm>
        </p:spPr>
        <p:txBody>
          <a:bodyPr/>
          <a:lstStyle/>
          <a:p>
            <a:pPr>
              <a:defRPr/>
            </a:pPr>
            <a:fld id="{27B9AF65-6C50-48E0-B3AA-1AFAF67F2B9C}" type="slidenum">
              <a:rPr lang="en-MY" smtClean="0">
                <a:solidFill>
                  <a:schemeClr val="accent2">
                    <a:lumMod val="75000"/>
                  </a:schemeClr>
                </a:solidFill>
              </a:rPr>
              <a:pPr>
                <a:defRPr/>
              </a:pPr>
              <a:t>26</a:t>
            </a:fld>
            <a:endParaRPr lang="en-MY" dirty="0">
              <a:solidFill>
                <a:schemeClr val="accent2">
                  <a:lumMod val="7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z="3600" b="1" dirty="0" smtClean="0">
                <a:solidFill>
                  <a:schemeClr val="accent2">
                    <a:lumMod val="75000"/>
                  </a:schemeClr>
                </a:solidFill>
                <a:latin typeface="+mn-lt"/>
              </a:rPr>
              <a:t>Introduction to Forecasting</a:t>
            </a:r>
            <a:endParaRPr lang="en-US" sz="3600" b="1" dirty="0">
              <a:solidFill>
                <a:schemeClr val="accent2">
                  <a:lumMod val="75000"/>
                </a:schemeClr>
              </a:solidFill>
              <a:latin typeface="+mn-lt"/>
            </a:endParaRPr>
          </a:p>
        </p:txBody>
      </p:sp>
      <p:sp>
        <p:nvSpPr>
          <p:cNvPr id="4" name="Rectangle 3"/>
          <p:cNvSpPr/>
          <p:nvPr/>
        </p:nvSpPr>
        <p:spPr>
          <a:xfrm>
            <a:off x="762000" y="1447800"/>
            <a:ext cx="7924800" cy="5016758"/>
          </a:xfrm>
          <a:prstGeom prst="rect">
            <a:avLst/>
          </a:prstGeom>
        </p:spPr>
        <p:txBody>
          <a:bodyPr wrap="square">
            <a:spAutoFit/>
          </a:bodyPr>
          <a:lstStyle/>
          <a:p>
            <a:pPr marL="119063" indent="-119063" algn="just" eaLnBrk="1" hangingPunct="1">
              <a:buFont typeface="Arial" pitchFamily="34" charset="0"/>
              <a:buChar char="•"/>
            </a:pPr>
            <a:r>
              <a:rPr lang="en-US" sz="2400" dirty="0" smtClean="0">
                <a:latin typeface="Garamond" pitchFamily="18" charset="0"/>
              </a:rPr>
              <a:t>Forecasting is a prediction of some future event or events  based on past values of the variables  (historical data).</a:t>
            </a:r>
          </a:p>
          <a:p>
            <a:pPr marL="119063" indent="-119063" algn="just" eaLnBrk="1" hangingPunct="1">
              <a:buFont typeface="Arial" pitchFamily="34" charset="0"/>
              <a:buChar char="•"/>
            </a:pPr>
            <a:r>
              <a:rPr lang="en-US" sz="2400" dirty="0" smtClean="0">
                <a:latin typeface="Garamond" pitchFamily="18" charset="0"/>
              </a:rPr>
              <a:t>Forecasting is an important problem in many fields  including government, environmental sciences, medicine, politics, business, industry and finance.</a:t>
            </a:r>
          </a:p>
          <a:p>
            <a:pPr marL="119063" indent="-119063" algn="just" eaLnBrk="1" hangingPunct="1">
              <a:buFont typeface="Arial" pitchFamily="34" charset="0"/>
              <a:buChar char="•"/>
            </a:pPr>
            <a:r>
              <a:rPr lang="en-US" sz="2400" dirty="0" smtClean="0">
                <a:latin typeface="Garamond" pitchFamily="18" charset="0"/>
              </a:rPr>
              <a:t>Forecasting can be classified as short-term, medium-term and long-term.</a:t>
            </a:r>
          </a:p>
          <a:p>
            <a:pPr marL="512763" indent="-284163" algn="just" eaLnBrk="1" hangingPunct="1"/>
            <a:r>
              <a:rPr lang="en-US" sz="2400" dirty="0" err="1" smtClean="0">
                <a:latin typeface="Garamond" pitchFamily="18" charset="0"/>
              </a:rPr>
              <a:t>i</a:t>
            </a:r>
            <a:r>
              <a:rPr lang="en-US" sz="2400" dirty="0" smtClean="0">
                <a:latin typeface="Garamond" pitchFamily="18" charset="0"/>
              </a:rPr>
              <a:t>.	Short-term –forecasting events only a few time periods up to 1 year (days, weeks, months) </a:t>
            </a:r>
          </a:p>
          <a:p>
            <a:pPr marL="512763" indent="-284163" algn="just" eaLnBrk="1" hangingPunct="1"/>
            <a:r>
              <a:rPr lang="en-US" sz="2400" dirty="0" smtClean="0">
                <a:latin typeface="Garamond" pitchFamily="18" charset="0"/>
              </a:rPr>
              <a:t>ii. 	Medium-term-forecasts extend from one to two years</a:t>
            </a:r>
          </a:p>
          <a:p>
            <a:pPr marL="512763" indent="-284163" algn="just" eaLnBrk="1" hangingPunct="1"/>
            <a:r>
              <a:rPr lang="en-US" sz="2400" dirty="0" smtClean="0">
                <a:latin typeface="Garamond" pitchFamily="18" charset="0"/>
              </a:rPr>
              <a:t>iii. Long-term-forecasts extend beyond that by many years.</a:t>
            </a:r>
          </a:p>
          <a:p>
            <a:pPr marL="119063" indent="-119063" algn="just" eaLnBrk="1" hangingPunct="1"/>
            <a:endParaRPr lang="en-US" sz="2000" dirty="0" smtClean="0">
              <a:latin typeface="Garamond" pitchFamily="18" charset="0"/>
            </a:endParaRPr>
          </a:p>
          <a:p>
            <a:pPr marL="119063" indent="-119063" algn="just">
              <a:buFont typeface="Arial" pitchFamily="34" charset="0"/>
              <a:buChar char="•"/>
            </a:pPr>
            <a:endParaRPr lang="en-US" sz="2000" dirty="0" smtClean="0">
              <a:latin typeface="Garamond" pitchFamily="18" charset="0"/>
            </a:endParaRPr>
          </a:p>
          <a:p>
            <a:pPr algn="just" eaLnBrk="1" hangingPunct="1"/>
            <a:endParaRPr lang="en-US" sz="1600" dirty="0" smtClean="0"/>
          </a:p>
        </p:txBody>
      </p:sp>
      <p:sp>
        <p:nvSpPr>
          <p:cNvPr id="5" name="Slide Number Placeholder 4"/>
          <p:cNvSpPr>
            <a:spLocks noGrp="1"/>
          </p:cNvSpPr>
          <p:nvPr>
            <p:ph type="sldNum" sz="quarter" idx="12"/>
          </p:nvPr>
        </p:nvSpPr>
        <p:spPr>
          <a:xfrm>
            <a:off x="6705600" y="5791200"/>
            <a:ext cx="2133600" cy="365125"/>
          </a:xfrm>
        </p:spPr>
        <p:txBody>
          <a:bodyPr/>
          <a:lstStyle/>
          <a:p>
            <a:pPr>
              <a:defRPr/>
            </a:pPr>
            <a:fld id="{C21B6E7B-64D6-4E98-9E09-9FB0A1222F75}" type="slidenum">
              <a:rPr lang="en-MY" smtClean="0">
                <a:solidFill>
                  <a:schemeClr val="accent2">
                    <a:lumMod val="50000"/>
                  </a:schemeClr>
                </a:solidFill>
              </a:rPr>
              <a:pPr>
                <a:defRPr/>
              </a:pPr>
              <a:t>3</a:t>
            </a:fld>
            <a:endParaRPr lang="en-MY" dirty="0">
              <a:solidFill>
                <a:schemeClr val="accent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lstStyle/>
          <a:p>
            <a:r>
              <a:rPr lang="en-US" sz="3600" b="1" dirty="0" smtClean="0">
                <a:solidFill>
                  <a:schemeClr val="accent2">
                    <a:lumMod val="75000"/>
                  </a:schemeClr>
                </a:solidFill>
              </a:rPr>
              <a:t>Forecasting Time Horizons</a:t>
            </a:r>
            <a:endParaRPr lang="en-US" sz="3600" b="1" dirty="0">
              <a:solidFill>
                <a:schemeClr val="accent2">
                  <a:lumMod val="75000"/>
                </a:schemeClr>
              </a:solidFill>
            </a:endParaRPr>
          </a:p>
        </p:txBody>
      </p:sp>
      <p:sp>
        <p:nvSpPr>
          <p:cNvPr id="3" name="Content Placeholder 2"/>
          <p:cNvSpPr>
            <a:spLocks noGrp="1"/>
          </p:cNvSpPr>
          <p:nvPr>
            <p:ph idx="1"/>
          </p:nvPr>
        </p:nvSpPr>
        <p:spPr>
          <a:xfrm>
            <a:off x="457200" y="1524000"/>
            <a:ext cx="8229600" cy="4525963"/>
          </a:xfrm>
        </p:spPr>
        <p:txBody>
          <a:bodyPr/>
          <a:lstStyle/>
          <a:p>
            <a:pPr>
              <a:spcBef>
                <a:spcPts val="0"/>
              </a:spcBef>
              <a:buNone/>
            </a:pPr>
            <a:r>
              <a:rPr lang="en-US" sz="2400" i="1" dirty="0" smtClean="0">
                <a:latin typeface="Garamond" pitchFamily="18" charset="0"/>
              </a:rPr>
              <a:t>1. Short-range forecast </a:t>
            </a:r>
            <a:r>
              <a:rPr lang="en-US" sz="2400" dirty="0" smtClean="0">
                <a:latin typeface="Garamond" pitchFamily="18" charset="0"/>
              </a:rPr>
              <a:t>is used for planning purchasing, job scheduling, workforce levels, job assignments, and product-ion levels.</a:t>
            </a:r>
          </a:p>
          <a:p>
            <a:pPr>
              <a:spcBef>
                <a:spcPts val="0"/>
              </a:spcBef>
            </a:pPr>
            <a:endParaRPr lang="en-US" sz="2400" dirty="0" smtClean="0">
              <a:latin typeface="Garamond" pitchFamily="18" charset="0"/>
            </a:endParaRPr>
          </a:p>
          <a:p>
            <a:pPr>
              <a:spcBef>
                <a:spcPts val="0"/>
              </a:spcBef>
              <a:buNone/>
            </a:pPr>
            <a:r>
              <a:rPr lang="en-US" sz="2400" i="1" dirty="0" smtClean="0">
                <a:latin typeface="Garamond" pitchFamily="18" charset="0"/>
              </a:rPr>
              <a:t>2. Medium-range forecast  i</a:t>
            </a:r>
            <a:r>
              <a:rPr lang="en-US" sz="2400" dirty="0" smtClean="0">
                <a:latin typeface="Garamond" pitchFamily="18" charset="0"/>
              </a:rPr>
              <a:t>s useful in sales planning, production planning /budgeting, cash budgeting, and analysis of various operating plans.</a:t>
            </a:r>
          </a:p>
          <a:p>
            <a:pPr>
              <a:spcBef>
                <a:spcPts val="0"/>
              </a:spcBef>
            </a:pPr>
            <a:endParaRPr lang="en-US" sz="2400" dirty="0" smtClean="0">
              <a:latin typeface="Garamond" pitchFamily="18" charset="0"/>
            </a:endParaRPr>
          </a:p>
          <a:p>
            <a:pPr>
              <a:spcBef>
                <a:spcPts val="0"/>
              </a:spcBef>
              <a:buNone/>
            </a:pPr>
            <a:r>
              <a:rPr lang="en-US" sz="2400" i="1" dirty="0" smtClean="0">
                <a:latin typeface="Garamond" pitchFamily="18" charset="0"/>
              </a:rPr>
              <a:t>3. Long-range forecast </a:t>
            </a:r>
            <a:r>
              <a:rPr lang="en-US" sz="2400" dirty="0" smtClean="0">
                <a:latin typeface="Garamond" pitchFamily="18" charset="0"/>
              </a:rPr>
              <a:t>is used in planning for new products, capital expenditures, facility location or expansion, and research and development.</a:t>
            </a:r>
            <a:endParaRPr lang="en-US" sz="2400" i="1" dirty="0" smtClean="0">
              <a:latin typeface="Garamond" pitchFamily="18" charset="0"/>
            </a:endParaRPr>
          </a:p>
          <a:p>
            <a:endParaRPr lang="en-US" dirty="0">
              <a:latin typeface="Garamond" pitchFamily="18" charset="0"/>
            </a:endParaRPr>
          </a:p>
        </p:txBody>
      </p:sp>
      <p:sp>
        <p:nvSpPr>
          <p:cNvPr id="4" name="Slide Number Placeholder 3"/>
          <p:cNvSpPr>
            <a:spLocks noGrp="1"/>
          </p:cNvSpPr>
          <p:nvPr>
            <p:ph type="sldNum" sz="quarter" idx="12"/>
          </p:nvPr>
        </p:nvSpPr>
        <p:spPr>
          <a:xfrm>
            <a:off x="6705600" y="5867400"/>
            <a:ext cx="2133600" cy="365125"/>
          </a:xfrm>
        </p:spPr>
        <p:txBody>
          <a:bodyPr/>
          <a:lstStyle/>
          <a:p>
            <a:pPr>
              <a:defRPr/>
            </a:pPr>
            <a:fld id="{C21B6E7B-64D6-4E98-9E09-9FB0A1222F75}" type="slidenum">
              <a:rPr lang="en-MY" smtClean="0">
                <a:solidFill>
                  <a:schemeClr val="accent2">
                    <a:lumMod val="75000"/>
                  </a:schemeClr>
                </a:solidFill>
              </a:rPr>
              <a:pPr>
                <a:defRPr/>
              </a:pPr>
              <a:t>4</a:t>
            </a:fld>
            <a:endParaRPr lang="en-MY" dirty="0">
              <a:solidFill>
                <a:schemeClr val="accent2">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accent2">
                    <a:lumMod val="75000"/>
                  </a:schemeClr>
                </a:solidFill>
              </a:rPr>
              <a:t>Important of Forecasting</a:t>
            </a:r>
            <a:endParaRPr lang="en-US" sz="3600" b="1" dirty="0">
              <a:solidFill>
                <a:schemeClr val="accent2">
                  <a:lumMod val="75000"/>
                </a:schemeClr>
              </a:solidFill>
            </a:endParaRPr>
          </a:p>
        </p:txBody>
      </p:sp>
      <p:sp>
        <p:nvSpPr>
          <p:cNvPr id="3" name="Content Placeholder 2"/>
          <p:cNvSpPr>
            <a:spLocks noGrp="1"/>
          </p:cNvSpPr>
          <p:nvPr>
            <p:ph idx="1"/>
          </p:nvPr>
        </p:nvSpPr>
        <p:spPr>
          <a:xfrm>
            <a:off x="457200" y="1219200"/>
            <a:ext cx="8229600" cy="4906963"/>
          </a:xfrm>
        </p:spPr>
        <p:txBody>
          <a:bodyPr/>
          <a:lstStyle/>
          <a:p>
            <a:pPr>
              <a:buAutoNum type="arabicPeriod"/>
            </a:pPr>
            <a:r>
              <a:rPr lang="en-US" sz="2000" dirty="0" smtClean="0">
                <a:latin typeface="Garamond" pitchFamily="18" charset="0"/>
              </a:rPr>
              <a:t>Business -Forecasts used to determine services to be offered, locations at which products are to be produced, staffing requirements, control inventories and plan capacity.</a:t>
            </a:r>
          </a:p>
          <a:p>
            <a:pPr>
              <a:buAutoNum type="arabicPeriod"/>
            </a:pPr>
            <a:r>
              <a:rPr lang="en-US" sz="2000" dirty="0" smtClean="0">
                <a:latin typeface="Garamond" pitchFamily="18" charset="0"/>
              </a:rPr>
              <a:t>Marketing-Forecasting is important for advertising expenditures, new promotion, pricing polices and determine whether goals are being met and make adjustments.</a:t>
            </a:r>
          </a:p>
          <a:p>
            <a:pPr>
              <a:buAutoNum type="arabicPeriod"/>
            </a:pPr>
            <a:r>
              <a:rPr lang="en-US" sz="2000" dirty="0" smtClean="0">
                <a:latin typeface="Garamond" pitchFamily="18" charset="0"/>
              </a:rPr>
              <a:t> Economics-Forecasting such as gross domestic product, unemployment, population growth, inflation, job growth, production and consumption are important instrumental for business organization, financial instrument and governments in the strategic planning decisions and budgeting plans.</a:t>
            </a:r>
          </a:p>
          <a:p>
            <a:pPr>
              <a:buAutoNum type="arabicPeriod"/>
            </a:pPr>
            <a:r>
              <a:rPr lang="en-US" sz="2000" dirty="0" smtClean="0">
                <a:latin typeface="Garamond" pitchFamily="18" charset="0"/>
              </a:rPr>
              <a:t>Demography-Forecasts of gender, age, race, births, deaths and migration patterns of populations are important for governments for planning policy and social service actions such as spending for health care, housing, retirement programs and antipoverty programs.  </a:t>
            </a:r>
            <a:endParaRPr lang="en-US" sz="2000" dirty="0">
              <a:latin typeface="Garamond" pitchFamily="18" charset="0"/>
            </a:endParaRPr>
          </a:p>
        </p:txBody>
      </p:sp>
      <p:sp>
        <p:nvSpPr>
          <p:cNvPr id="4" name="Slide Number Placeholder 3"/>
          <p:cNvSpPr>
            <a:spLocks noGrp="1"/>
          </p:cNvSpPr>
          <p:nvPr>
            <p:ph type="sldNum" sz="quarter" idx="12"/>
          </p:nvPr>
        </p:nvSpPr>
        <p:spPr>
          <a:xfrm>
            <a:off x="6705600" y="5791200"/>
            <a:ext cx="2133600" cy="365125"/>
          </a:xfrm>
        </p:spPr>
        <p:txBody>
          <a:bodyPr/>
          <a:lstStyle/>
          <a:p>
            <a:pPr>
              <a:defRPr/>
            </a:pPr>
            <a:fld id="{C21B6E7B-64D6-4E98-9E09-9FB0A1222F75}" type="slidenum">
              <a:rPr lang="en-MY" smtClean="0">
                <a:solidFill>
                  <a:schemeClr val="accent2">
                    <a:lumMod val="75000"/>
                  </a:schemeClr>
                </a:solidFill>
              </a:rPr>
              <a:pPr>
                <a:defRPr/>
              </a:pPr>
              <a:t>5</a:t>
            </a:fld>
            <a:endParaRPr lang="en-MY" dirty="0">
              <a:solidFill>
                <a:schemeClr val="accent2">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001000" cy="1143000"/>
          </a:xfrm>
        </p:spPr>
        <p:txBody>
          <a:bodyPr/>
          <a:lstStyle/>
          <a:p>
            <a:r>
              <a:rPr lang="en-US" sz="3600" b="1" dirty="0" smtClean="0">
                <a:solidFill>
                  <a:schemeClr val="accent2">
                    <a:lumMod val="75000"/>
                  </a:schemeClr>
                </a:solidFill>
                <a:latin typeface="+mn-lt"/>
              </a:rPr>
              <a:t>Important of Forecasting</a:t>
            </a:r>
            <a:endParaRPr lang="en-US" sz="3600" b="1" dirty="0">
              <a:solidFill>
                <a:schemeClr val="accent2">
                  <a:lumMod val="75000"/>
                </a:schemeClr>
              </a:solidFill>
              <a:latin typeface="+mn-lt"/>
            </a:endParaRPr>
          </a:p>
        </p:txBody>
      </p:sp>
      <p:sp>
        <p:nvSpPr>
          <p:cNvPr id="3" name="Content Placeholder 2"/>
          <p:cNvSpPr>
            <a:spLocks noGrp="1"/>
          </p:cNvSpPr>
          <p:nvPr>
            <p:ph idx="1"/>
          </p:nvPr>
        </p:nvSpPr>
        <p:spPr>
          <a:xfrm>
            <a:off x="457200" y="1295400"/>
            <a:ext cx="8229600" cy="4830763"/>
          </a:xfrm>
        </p:spPr>
        <p:txBody>
          <a:bodyPr/>
          <a:lstStyle/>
          <a:p>
            <a:r>
              <a:rPr lang="en-US" sz="2800" dirty="0" smtClean="0">
                <a:latin typeface="Garamond" pitchFamily="18" charset="0"/>
              </a:rPr>
              <a:t>Forecasts are seldom perfect.  Outside factors we cannot predict or control often impact the forecast.</a:t>
            </a:r>
          </a:p>
          <a:p>
            <a:pPr>
              <a:buClr>
                <a:schemeClr val="tx1"/>
              </a:buClr>
            </a:pPr>
            <a:r>
              <a:rPr lang="en-US" sz="2800" dirty="0" smtClean="0">
                <a:latin typeface="Garamond" pitchFamily="18" charset="0"/>
              </a:rPr>
              <a:t> Most forecasting techniques assume that what happens in the future is a function of what has happened in the past.</a:t>
            </a:r>
          </a:p>
          <a:p>
            <a:r>
              <a:rPr lang="en-US" sz="2800" dirty="0" smtClean="0">
                <a:latin typeface="Garamond" pitchFamily="18" charset="0"/>
              </a:rPr>
              <a:t>When forecasting is inadequate, the resulting shortages can mean undependable delivery, loss of customers, </a:t>
            </a:r>
          </a:p>
          <a:p>
            <a:pPr>
              <a:buNone/>
            </a:pPr>
            <a:r>
              <a:rPr lang="en-US" sz="2800" dirty="0" smtClean="0">
                <a:latin typeface="Garamond" pitchFamily="18" charset="0"/>
              </a:rPr>
              <a:t>	 and loss of market share. </a:t>
            </a:r>
          </a:p>
          <a:p>
            <a:r>
              <a:rPr lang="en-US" sz="2800" dirty="0" smtClean="0">
                <a:latin typeface="Garamond" pitchFamily="18" charset="0"/>
              </a:rPr>
              <a:t>When forecasting is in excess, costs can skyrocket.</a:t>
            </a:r>
          </a:p>
          <a:p>
            <a:pPr>
              <a:buFont typeface="Wingdings" pitchFamily="2" charset="2"/>
              <a:buChar char="q"/>
            </a:pPr>
            <a:endParaRPr lang="en-US" dirty="0" smtClean="0"/>
          </a:p>
          <a:p>
            <a:endParaRPr lang="en-US" dirty="0"/>
          </a:p>
        </p:txBody>
      </p:sp>
      <p:sp>
        <p:nvSpPr>
          <p:cNvPr id="4" name="Slide Number Placeholder 3"/>
          <p:cNvSpPr>
            <a:spLocks noGrp="1"/>
          </p:cNvSpPr>
          <p:nvPr>
            <p:ph type="sldNum" sz="quarter" idx="12"/>
          </p:nvPr>
        </p:nvSpPr>
        <p:spPr>
          <a:xfrm>
            <a:off x="6629400" y="5867400"/>
            <a:ext cx="2133600" cy="365125"/>
          </a:xfrm>
        </p:spPr>
        <p:txBody>
          <a:bodyPr/>
          <a:lstStyle/>
          <a:p>
            <a:pPr>
              <a:defRPr/>
            </a:pPr>
            <a:fld id="{C21B6E7B-64D6-4E98-9E09-9FB0A1222F75}" type="slidenum">
              <a:rPr lang="en-MY" smtClean="0">
                <a:solidFill>
                  <a:schemeClr val="accent2">
                    <a:lumMod val="75000"/>
                  </a:schemeClr>
                </a:solidFill>
              </a:rPr>
              <a:pPr>
                <a:defRPr/>
              </a:pPr>
              <a:t>6</a:t>
            </a:fld>
            <a:endParaRPr lang="en-MY" dirty="0">
              <a:solidFill>
                <a:schemeClr val="accent2">
                  <a:lumMod val="7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sz="3600" b="1" dirty="0" smtClean="0">
                <a:solidFill>
                  <a:schemeClr val="accent2">
                    <a:lumMod val="75000"/>
                  </a:schemeClr>
                </a:solidFill>
              </a:rPr>
              <a:t>Forecasting Methods</a:t>
            </a:r>
            <a:endParaRPr lang="en-US" sz="3600" b="1" dirty="0">
              <a:solidFill>
                <a:schemeClr val="accent2">
                  <a:lumMod val="75000"/>
                </a:schemeClr>
              </a:solidFill>
            </a:endParaRPr>
          </a:p>
        </p:txBody>
      </p:sp>
      <p:sp>
        <p:nvSpPr>
          <p:cNvPr id="3" name="Content Placeholder 2"/>
          <p:cNvSpPr>
            <a:spLocks noGrp="1"/>
          </p:cNvSpPr>
          <p:nvPr>
            <p:ph idx="1"/>
          </p:nvPr>
        </p:nvSpPr>
        <p:spPr>
          <a:xfrm>
            <a:off x="457200" y="1143000"/>
            <a:ext cx="8229600" cy="4983163"/>
          </a:xfrm>
        </p:spPr>
        <p:txBody>
          <a:bodyPr/>
          <a:lstStyle/>
          <a:p>
            <a:pPr>
              <a:spcBef>
                <a:spcPts val="0"/>
              </a:spcBef>
              <a:buNone/>
            </a:pPr>
            <a:r>
              <a:rPr lang="en-US" sz="2000" b="1" dirty="0" smtClean="0">
                <a:latin typeface="Garamond" pitchFamily="18" charset="0"/>
              </a:rPr>
              <a:t>There are two types of forecasting methods</a:t>
            </a:r>
          </a:p>
          <a:p>
            <a:pPr marL="284163" indent="-284163">
              <a:spcBef>
                <a:spcPts val="0"/>
              </a:spcBef>
              <a:buAutoNum type="arabicPeriod"/>
            </a:pPr>
            <a:r>
              <a:rPr lang="en-US" sz="2000" dirty="0" smtClean="0">
                <a:latin typeface="Garamond" pitchFamily="18" charset="0"/>
              </a:rPr>
              <a:t>Qualitative Forecasting method- called judgmental methods</a:t>
            </a:r>
          </a:p>
          <a:p>
            <a:pPr marL="284163" indent="-284163">
              <a:spcBef>
                <a:spcPts val="0"/>
              </a:spcBef>
              <a:buNone/>
            </a:pPr>
            <a:r>
              <a:rPr lang="en-US" sz="2000" dirty="0" smtClean="0">
                <a:latin typeface="Garamond" pitchFamily="18" charset="0"/>
              </a:rPr>
              <a:t>	- there is  little or no historical data.</a:t>
            </a:r>
          </a:p>
          <a:p>
            <a:pPr marL="284163" indent="-284163">
              <a:spcBef>
                <a:spcPts val="0"/>
              </a:spcBef>
              <a:buNone/>
            </a:pPr>
            <a:r>
              <a:rPr lang="en-US" sz="2000" dirty="0" smtClean="0">
                <a:latin typeface="Garamond" pitchFamily="18" charset="0"/>
              </a:rPr>
              <a:t>	- subjective in nature and require judgment based on experts opinion.</a:t>
            </a:r>
          </a:p>
          <a:p>
            <a:pPr marL="284163" indent="-284163">
              <a:spcBef>
                <a:spcPts val="0"/>
              </a:spcBef>
              <a:buNone/>
            </a:pPr>
            <a:r>
              <a:rPr lang="en-US" sz="2000" dirty="0" smtClean="0">
                <a:latin typeface="Garamond" pitchFamily="18" charset="0"/>
              </a:rPr>
              <a:t>	- Delphi Method widely used for this technique</a:t>
            </a:r>
          </a:p>
          <a:p>
            <a:pPr marL="287338" indent="-287338">
              <a:spcBef>
                <a:spcPts val="0"/>
              </a:spcBef>
              <a:buNone/>
            </a:pPr>
            <a:r>
              <a:rPr lang="en-US" sz="2000" dirty="0" smtClean="0">
                <a:latin typeface="Garamond" pitchFamily="18" charset="0"/>
              </a:rPr>
              <a:t>	- involve using the experiences, judgments and opinions of one or several </a:t>
            </a:r>
          </a:p>
          <a:p>
            <a:pPr marL="403225" indent="-403225">
              <a:spcBef>
                <a:spcPts val="0"/>
              </a:spcBef>
              <a:buNone/>
            </a:pPr>
            <a:r>
              <a:rPr lang="en-US" sz="2000" dirty="0" smtClean="0">
                <a:latin typeface="Garamond" pitchFamily="18" charset="0"/>
              </a:rPr>
              <a:t>	experts  in the field. </a:t>
            </a:r>
          </a:p>
          <a:p>
            <a:pPr marL="284163" indent="-284163">
              <a:spcBef>
                <a:spcPts val="0"/>
              </a:spcBef>
              <a:buNone/>
            </a:pPr>
            <a:endParaRPr lang="en-US" sz="2000" dirty="0" smtClean="0">
              <a:latin typeface="Garamond" pitchFamily="18" charset="0"/>
            </a:endParaRPr>
          </a:p>
          <a:p>
            <a:pPr marL="228600" indent="-228600">
              <a:spcBef>
                <a:spcPts val="0"/>
              </a:spcBef>
              <a:buNone/>
            </a:pPr>
            <a:r>
              <a:rPr lang="en-US" sz="2000" dirty="0" smtClean="0">
                <a:latin typeface="Garamond" pitchFamily="18" charset="0"/>
              </a:rPr>
              <a:t>2.  Quantitative Forecasting method</a:t>
            </a:r>
          </a:p>
          <a:p>
            <a:pPr marL="228600" indent="-228600">
              <a:spcBef>
                <a:spcPts val="0"/>
              </a:spcBef>
              <a:buNone/>
            </a:pPr>
            <a:r>
              <a:rPr lang="en-US" sz="2000" dirty="0" smtClean="0">
                <a:latin typeface="Garamond" pitchFamily="18" charset="0"/>
              </a:rPr>
              <a:t>	- use of historical data</a:t>
            </a:r>
          </a:p>
          <a:p>
            <a:pPr marL="228600" indent="-228600" algn="just">
              <a:spcBef>
                <a:spcPts val="0"/>
              </a:spcBef>
              <a:buNone/>
            </a:pPr>
            <a:r>
              <a:rPr lang="en-US" sz="2000" dirty="0" smtClean="0">
                <a:latin typeface="Garamond" pitchFamily="18" charset="0"/>
              </a:rPr>
              <a:t>	- most this technique involve the use of time series data.</a:t>
            </a:r>
          </a:p>
          <a:p>
            <a:pPr marL="401638" indent="-173038" algn="just">
              <a:spcBef>
                <a:spcPts val="0"/>
              </a:spcBef>
              <a:buNone/>
            </a:pPr>
            <a:r>
              <a:rPr lang="en-US" sz="2000" dirty="0" smtClean="0">
                <a:latin typeface="Garamond" pitchFamily="18" charset="0"/>
              </a:rPr>
              <a:t>- this technique formally discover a pattern of the historical data to identify a formal model and then use the method to extrapolate the pattern into the future.</a:t>
            </a:r>
          </a:p>
          <a:p>
            <a:pPr marL="403225" indent="-174625" algn="just">
              <a:spcBef>
                <a:spcPts val="0"/>
              </a:spcBef>
              <a:buFontTx/>
              <a:buChar char="-"/>
            </a:pPr>
            <a:r>
              <a:rPr lang="en-US" sz="2000" dirty="0" smtClean="0">
                <a:latin typeface="Garamond" pitchFamily="18" charset="0"/>
              </a:rPr>
              <a:t>there are several types of forecasting models in general use such as</a:t>
            </a:r>
          </a:p>
          <a:p>
            <a:pPr marL="403225" indent="-174625" algn="just">
              <a:spcBef>
                <a:spcPts val="0"/>
              </a:spcBef>
              <a:buNone/>
            </a:pPr>
            <a:r>
              <a:rPr lang="en-US" sz="2000" dirty="0" smtClean="0">
                <a:latin typeface="Garamond" pitchFamily="18" charset="0"/>
              </a:rPr>
              <a:t>	regression, smoothing models, moving average models and others.</a:t>
            </a:r>
          </a:p>
          <a:p>
            <a:pPr marL="514350" indent="-514350">
              <a:buNone/>
            </a:pPr>
            <a:endParaRPr lang="en-US" sz="2000" dirty="0" smtClean="0">
              <a:latin typeface="Garamond" pitchFamily="18" charset="0"/>
            </a:endParaRPr>
          </a:p>
          <a:p>
            <a:pPr marL="514350" indent="-514350">
              <a:buNone/>
            </a:pPr>
            <a:r>
              <a:rPr lang="en-US" sz="2000" dirty="0" smtClean="0">
                <a:latin typeface="Garamond" pitchFamily="18" charset="0"/>
              </a:rPr>
              <a:t>	</a:t>
            </a:r>
            <a:endParaRPr lang="en-US" sz="2000" dirty="0">
              <a:latin typeface="Garamond" pitchFamily="18" charset="0"/>
            </a:endParaRPr>
          </a:p>
        </p:txBody>
      </p:sp>
      <p:sp>
        <p:nvSpPr>
          <p:cNvPr id="4" name="Slide Number Placeholder 3"/>
          <p:cNvSpPr>
            <a:spLocks noGrp="1"/>
          </p:cNvSpPr>
          <p:nvPr>
            <p:ph type="sldNum" sz="quarter" idx="12"/>
          </p:nvPr>
        </p:nvSpPr>
        <p:spPr>
          <a:xfrm>
            <a:off x="6705600" y="5791200"/>
            <a:ext cx="2133600" cy="365125"/>
          </a:xfrm>
        </p:spPr>
        <p:txBody>
          <a:bodyPr/>
          <a:lstStyle/>
          <a:p>
            <a:pPr>
              <a:defRPr/>
            </a:pPr>
            <a:fld id="{C21B6E7B-64D6-4E98-9E09-9FB0A1222F75}" type="slidenum">
              <a:rPr lang="en-MY" smtClean="0">
                <a:solidFill>
                  <a:schemeClr val="accent2">
                    <a:lumMod val="75000"/>
                  </a:schemeClr>
                </a:solidFill>
              </a:rPr>
              <a:pPr>
                <a:defRPr/>
              </a:pPr>
              <a:t>7</a:t>
            </a:fld>
            <a:endParaRPr lang="en-MY" dirty="0">
              <a:solidFill>
                <a:schemeClr val="accent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marL="514350" indent="-514350">
              <a:spcBef>
                <a:spcPts val="0"/>
              </a:spcBef>
              <a:buNone/>
            </a:pPr>
            <a:r>
              <a:rPr lang="en-US" sz="2400" dirty="0" smtClean="0">
                <a:latin typeface="Garamond" pitchFamily="18" charset="0"/>
              </a:rPr>
              <a:t>There are six forecasting process </a:t>
            </a:r>
          </a:p>
          <a:p>
            <a:pPr marL="457200" indent="-457200">
              <a:spcBef>
                <a:spcPts val="0"/>
              </a:spcBef>
              <a:buAutoNum type="arabicPeriod"/>
            </a:pPr>
            <a:r>
              <a:rPr lang="en-US" sz="2400" dirty="0" smtClean="0">
                <a:latin typeface="Garamond" pitchFamily="18" charset="0"/>
              </a:rPr>
              <a:t>Problem definition-understand how the forecast will be used in meeting the user expectation.</a:t>
            </a:r>
          </a:p>
          <a:p>
            <a:pPr marL="457200" indent="-457200">
              <a:spcBef>
                <a:spcPts val="0"/>
              </a:spcBef>
              <a:buAutoNum type="arabicPeriod"/>
            </a:pPr>
            <a:r>
              <a:rPr lang="en-US" sz="2400" dirty="0" smtClean="0">
                <a:latin typeface="Garamond" pitchFamily="18" charset="0"/>
              </a:rPr>
              <a:t>Data collection-obtaining the relevant history data or information.</a:t>
            </a:r>
          </a:p>
          <a:p>
            <a:pPr marL="457200" indent="-457200">
              <a:spcBef>
                <a:spcPts val="0"/>
              </a:spcBef>
              <a:buAutoNum type="arabicPeriod"/>
            </a:pPr>
            <a:r>
              <a:rPr lang="en-US" sz="2400" dirty="0" smtClean="0">
                <a:latin typeface="Garamond" pitchFamily="18" charset="0"/>
              </a:rPr>
              <a:t>Data analysis –to selection of the forecasting model usually begin with graphical display of time series data.</a:t>
            </a:r>
          </a:p>
          <a:p>
            <a:pPr marL="457200" indent="-457200">
              <a:spcBef>
                <a:spcPts val="0"/>
              </a:spcBef>
              <a:buAutoNum type="arabicPeriod"/>
            </a:pPr>
            <a:r>
              <a:rPr lang="en-US" sz="2400" dirty="0" smtClean="0">
                <a:latin typeface="Garamond" pitchFamily="18" charset="0"/>
              </a:rPr>
              <a:t>Model selection and fitting-choosing one or more forecasting models, estimating the unknown parameters model and fitting the models to the data. </a:t>
            </a:r>
          </a:p>
          <a:p>
            <a:pPr marL="457200" indent="-457200">
              <a:spcBef>
                <a:spcPts val="0"/>
              </a:spcBef>
              <a:buAutoNum type="arabicPeriod"/>
            </a:pPr>
            <a:r>
              <a:rPr lang="en-US" sz="2400" dirty="0" smtClean="0">
                <a:latin typeface="Garamond" pitchFamily="18" charset="0"/>
              </a:rPr>
              <a:t>Model validation-an evaluation of the forecasting model whether the forecasting model is adequate.</a:t>
            </a:r>
          </a:p>
          <a:p>
            <a:pPr marL="457200" indent="-457200">
              <a:spcBef>
                <a:spcPts val="0"/>
              </a:spcBef>
              <a:buAutoNum type="arabicPeriod"/>
            </a:pPr>
            <a:r>
              <a:rPr lang="en-US" sz="2400" dirty="0" smtClean="0">
                <a:latin typeface="Garamond" pitchFamily="18" charset="0"/>
              </a:rPr>
              <a:t>Forecasting-involves getting the adequate model and use this model to forecast.</a:t>
            </a:r>
          </a:p>
          <a:p>
            <a:pPr marL="457200" indent="-457200">
              <a:spcBef>
                <a:spcPts val="0"/>
              </a:spcBef>
              <a:buNone/>
            </a:pPr>
            <a:endParaRPr lang="en-US" sz="2400" dirty="0" smtClean="0">
              <a:latin typeface="Garamond" pitchFamily="18" charset="0"/>
            </a:endParaRPr>
          </a:p>
          <a:p>
            <a:pPr marL="514350" indent="-514350">
              <a:buNone/>
            </a:pPr>
            <a:endParaRPr lang="en-US" sz="2000" dirty="0" smtClean="0"/>
          </a:p>
          <a:p>
            <a:pPr marL="514350" indent="-514350">
              <a:buNone/>
            </a:pPr>
            <a:r>
              <a:rPr lang="en-US" sz="2000" dirty="0" smtClean="0"/>
              <a:t>	</a:t>
            </a:r>
            <a:endParaRPr lang="en-US" sz="2000" dirty="0"/>
          </a:p>
        </p:txBody>
      </p:sp>
      <p:sp>
        <p:nvSpPr>
          <p:cNvPr id="5" name="Rectangle 2"/>
          <p:cNvSpPr>
            <a:spLocks noGrp="1" noChangeArrowheads="1"/>
          </p:cNvSpPr>
          <p:nvPr>
            <p:ph type="title"/>
          </p:nvPr>
        </p:nvSpPr>
        <p:spPr>
          <a:xfrm>
            <a:off x="457200" y="685800"/>
            <a:ext cx="8229600" cy="533400"/>
          </a:xfrm>
        </p:spPr>
        <p:txBody>
          <a:bodyPr>
            <a:noAutofit/>
          </a:bodyPr>
          <a:lstStyle/>
          <a:p>
            <a:pPr eaLnBrk="1" fontAlgn="auto" hangingPunct="1">
              <a:spcAft>
                <a:spcPts val="0"/>
              </a:spcAft>
              <a:defRPr/>
            </a:pPr>
            <a:r>
              <a:rPr lang="en-US" b="1" dirty="0" smtClean="0">
                <a:solidFill>
                  <a:schemeClr val="accent2">
                    <a:lumMod val="75000"/>
                  </a:schemeClr>
                </a:solidFill>
                <a:latin typeface="Garamond" pitchFamily="18" charset="0"/>
              </a:rPr>
              <a:t>Forecasting Process </a:t>
            </a:r>
            <a:r>
              <a:rPr lang="en-US" b="1" dirty="0" smtClean="0">
                <a:latin typeface="Garamond" pitchFamily="18" charset="0"/>
              </a:rPr>
              <a:t/>
            </a:r>
            <a:br>
              <a:rPr lang="en-US" b="1" dirty="0" smtClean="0">
                <a:latin typeface="Garamond" pitchFamily="18" charset="0"/>
              </a:rPr>
            </a:br>
            <a:endParaRPr lang="en-US" dirty="0" smtClean="0">
              <a:latin typeface="Garamond" pitchFamily="18" charset="0"/>
            </a:endParaRPr>
          </a:p>
        </p:txBody>
      </p:sp>
      <p:sp>
        <p:nvSpPr>
          <p:cNvPr id="4" name="Slide Number Placeholder 3"/>
          <p:cNvSpPr>
            <a:spLocks noGrp="1"/>
          </p:cNvSpPr>
          <p:nvPr>
            <p:ph type="sldNum" sz="quarter" idx="12"/>
          </p:nvPr>
        </p:nvSpPr>
        <p:spPr>
          <a:xfrm>
            <a:off x="6629400" y="5791200"/>
            <a:ext cx="2133600" cy="365125"/>
          </a:xfrm>
        </p:spPr>
        <p:txBody>
          <a:bodyPr/>
          <a:lstStyle/>
          <a:p>
            <a:pPr>
              <a:defRPr/>
            </a:pPr>
            <a:fld id="{C21B6E7B-64D6-4E98-9E09-9FB0A1222F75}" type="slidenum">
              <a:rPr lang="en-MY" smtClean="0">
                <a:solidFill>
                  <a:schemeClr val="accent2">
                    <a:lumMod val="75000"/>
                  </a:schemeClr>
                </a:solidFill>
              </a:rPr>
              <a:pPr>
                <a:defRPr/>
              </a:pPr>
              <a:t>8</a:t>
            </a:fld>
            <a:endParaRPr lang="en-MY" dirty="0">
              <a:solidFill>
                <a:schemeClr val="accent2">
                  <a:lumMod val="7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457200" y="533400"/>
            <a:ext cx="7086600" cy="590550"/>
          </a:xfrm>
        </p:spPr>
        <p:txBody>
          <a:bodyPr>
            <a:noAutofit/>
          </a:bodyPr>
          <a:lstStyle/>
          <a:p>
            <a:pPr eaLnBrk="1" fontAlgn="auto" hangingPunct="1">
              <a:spcAft>
                <a:spcPts val="0"/>
              </a:spcAft>
              <a:defRPr/>
            </a:pPr>
            <a:r>
              <a:rPr lang="en-US" sz="3600" b="1" dirty="0" smtClean="0">
                <a:solidFill>
                  <a:schemeClr val="accent2">
                    <a:lumMod val="75000"/>
                  </a:schemeClr>
                </a:solidFill>
                <a:latin typeface="+mn-lt"/>
              </a:rPr>
              <a:t>Time Series</a:t>
            </a:r>
          </a:p>
        </p:txBody>
      </p:sp>
      <p:sp>
        <p:nvSpPr>
          <p:cNvPr id="291843" name="Rectangle 3"/>
          <p:cNvSpPr>
            <a:spLocks noGrp="1" noChangeArrowheads="1"/>
          </p:cNvSpPr>
          <p:nvPr>
            <p:ph idx="1"/>
          </p:nvPr>
        </p:nvSpPr>
        <p:spPr>
          <a:xfrm>
            <a:off x="685800" y="1295400"/>
            <a:ext cx="7772400" cy="4800600"/>
          </a:xfrm>
        </p:spPr>
        <p:txBody>
          <a:bodyPr>
            <a:normAutofit lnSpcReduction="10000"/>
          </a:bodyPr>
          <a:lstStyle/>
          <a:p>
            <a:pPr algn="just" eaLnBrk="1" hangingPunct="1">
              <a:defRPr/>
            </a:pPr>
            <a:r>
              <a:rPr lang="en-US" sz="2400" dirty="0" smtClean="0">
                <a:latin typeface="Garamond" pitchFamily="18" charset="0"/>
              </a:rPr>
              <a:t>A time series is a set of observations collected from a process with equally spaced  periods of time.</a:t>
            </a:r>
          </a:p>
          <a:p>
            <a:pPr algn="just" eaLnBrk="1" hangingPunct="1">
              <a:defRPr/>
            </a:pPr>
            <a:r>
              <a:rPr lang="en-US" sz="2400" dirty="0" smtClean="0">
                <a:latin typeface="Garamond" pitchFamily="18" charset="0"/>
              </a:rPr>
              <a:t>Time series is dynamic, it does change over time.</a:t>
            </a:r>
          </a:p>
          <a:p>
            <a:pPr algn="just"/>
            <a:r>
              <a:rPr lang="en-US" sz="2400" dirty="0" smtClean="0">
                <a:latin typeface="Garamond" pitchFamily="18" charset="0"/>
              </a:rPr>
              <a:t>When working with time series data, the data is usually plotted so the researcher can view the pattern data.</a:t>
            </a:r>
          </a:p>
          <a:p>
            <a:pPr algn="just"/>
            <a:r>
              <a:rPr lang="en-US" sz="2400" dirty="0" smtClean="0">
                <a:latin typeface="Garamond" pitchFamily="18" charset="0"/>
              </a:rPr>
              <a:t>A time series plot of a variable is a plots each observation against the time at which it was measured. Time is marked on the horizontal scale, and the variable of interest is marked on the vertical scale. Connecting sequential data points by lines helps emphasize changes over time.</a:t>
            </a:r>
          </a:p>
          <a:p>
            <a:pPr algn="just" eaLnBrk="1" hangingPunct="1">
              <a:defRPr/>
            </a:pPr>
            <a:r>
              <a:rPr lang="en-US" sz="2400" dirty="0" smtClean="0">
                <a:latin typeface="Garamond" pitchFamily="18" charset="0"/>
              </a:rPr>
              <a:t>Time series plots can reveal pattern such as random, trends, level shifts, cycle, seasonal, unusual observation or a combination of patterns.</a:t>
            </a:r>
          </a:p>
          <a:p>
            <a:pPr marL="274320" indent="-274320" eaLnBrk="1" fontAlgn="auto" hangingPunct="1">
              <a:lnSpc>
                <a:spcPct val="90000"/>
              </a:lnSpc>
              <a:spcAft>
                <a:spcPts val="0"/>
              </a:spcAft>
              <a:buClr>
                <a:schemeClr val="accent3"/>
              </a:buClr>
              <a:buFont typeface="Wingdings 2"/>
              <a:buChar char=""/>
              <a:tabLst>
                <a:tab pos="2635250" algn="r"/>
                <a:tab pos="3609975" algn="r"/>
                <a:tab pos="4629150" algn="r"/>
                <a:tab pos="5603875" algn="r"/>
                <a:tab pos="6623050" algn="r"/>
              </a:tabLst>
              <a:defRPr/>
            </a:pPr>
            <a:endParaRPr lang="en-US" dirty="0" smtClean="0"/>
          </a:p>
        </p:txBody>
      </p:sp>
      <p:sp>
        <p:nvSpPr>
          <p:cNvPr id="4" name="Slide Number Placeholder 3"/>
          <p:cNvSpPr>
            <a:spLocks noGrp="1"/>
          </p:cNvSpPr>
          <p:nvPr>
            <p:ph type="sldNum" sz="quarter" idx="12"/>
          </p:nvPr>
        </p:nvSpPr>
        <p:spPr>
          <a:xfrm>
            <a:off x="6781800" y="5791200"/>
            <a:ext cx="2133600" cy="365125"/>
          </a:xfrm>
        </p:spPr>
        <p:txBody>
          <a:bodyPr/>
          <a:lstStyle/>
          <a:p>
            <a:pPr>
              <a:defRPr/>
            </a:pPr>
            <a:fld id="{C21B6E7B-64D6-4E98-9E09-9FB0A1222F75}" type="slidenum">
              <a:rPr lang="en-MY" smtClean="0">
                <a:solidFill>
                  <a:schemeClr val="accent2">
                    <a:lumMod val="75000"/>
                  </a:schemeClr>
                </a:solidFill>
              </a:rPr>
              <a:pPr>
                <a:defRPr/>
              </a:pPr>
              <a:t>9</a:t>
            </a:fld>
            <a:endParaRPr lang="en-MY" dirty="0">
              <a:solidFill>
                <a:schemeClr val="accent2">
                  <a:lumMod val="75000"/>
                </a:schemeClr>
              </a:solidFill>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291843">
                                            <p:txEl>
                                              <p:pRg st="0" end="0"/>
                                            </p:txEl>
                                          </p:spTgt>
                                        </p:tgtEl>
                                        <p:attrNameLst>
                                          <p:attrName>style.visibility</p:attrName>
                                        </p:attrNameLst>
                                      </p:cBhvr>
                                      <p:to>
                                        <p:strVal val="visible"/>
                                      </p:to>
                                    </p:set>
                                    <p:anim calcmode="lin" valueType="num">
                                      <p:cBhvr additive="base">
                                        <p:cTn id="7" dur="500" fill="hold"/>
                                        <p:tgtEl>
                                          <p:spTgt spid="29184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184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291843">
                                            <p:txEl>
                                              <p:pRg st="1" end="1"/>
                                            </p:txEl>
                                          </p:spTgt>
                                        </p:tgtEl>
                                        <p:attrNameLst>
                                          <p:attrName>style.visibility</p:attrName>
                                        </p:attrNameLst>
                                      </p:cBhvr>
                                      <p:to>
                                        <p:strVal val="visible"/>
                                      </p:to>
                                    </p:set>
                                    <p:anim calcmode="lin" valueType="num">
                                      <p:cBhvr additive="base">
                                        <p:cTn id="13" dur="500" fill="hold"/>
                                        <p:tgtEl>
                                          <p:spTgt spid="29184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184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291843">
                                            <p:txEl>
                                              <p:pRg st="2" end="2"/>
                                            </p:txEl>
                                          </p:spTgt>
                                        </p:tgtEl>
                                        <p:attrNameLst>
                                          <p:attrName>style.visibility</p:attrName>
                                        </p:attrNameLst>
                                      </p:cBhvr>
                                      <p:to>
                                        <p:strVal val="visible"/>
                                      </p:to>
                                    </p:set>
                                    <p:anim calcmode="lin" valueType="num">
                                      <p:cBhvr additive="base">
                                        <p:cTn id="19" dur="500" fill="hold"/>
                                        <p:tgtEl>
                                          <p:spTgt spid="29184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184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291843">
                                            <p:txEl>
                                              <p:pRg st="3" end="3"/>
                                            </p:txEl>
                                          </p:spTgt>
                                        </p:tgtEl>
                                        <p:attrNameLst>
                                          <p:attrName>style.visibility</p:attrName>
                                        </p:attrNameLst>
                                      </p:cBhvr>
                                      <p:to>
                                        <p:strVal val="visible"/>
                                      </p:to>
                                    </p:set>
                                    <p:anim calcmode="lin" valueType="num">
                                      <p:cBhvr additive="base">
                                        <p:cTn id="25" dur="500" fill="hold"/>
                                        <p:tgtEl>
                                          <p:spTgt spid="29184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184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291843">
                                            <p:txEl>
                                              <p:pRg st="4" end="4"/>
                                            </p:txEl>
                                          </p:spTgt>
                                        </p:tgtEl>
                                        <p:attrNameLst>
                                          <p:attrName>style.visibility</p:attrName>
                                        </p:attrNameLst>
                                      </p:cBhvr>
                                      <p:to>
                                        <p:strVal val="visible"/>
                                      </p:to>
                                    </p:set>
                                    <p:anim calcmode="lin" valueType="num">
                                      <p:cBhvr additive="base">
                                        <p:cTn id="31" dur="500" fill="hold"/>
                                        <p:tgtEl>
                                          <p:spTgt spid="29184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184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1843" grpId="0" build="p" autoUpdateAnimBg="0"/>
    </p:bldLst>
  </p:timing>
</p:sld>
</file>

<file path=ppt/theme/theme1.xml><?xml version="1.0" encoding="utf-8"?>
<a:theme xmlns:a="http://schemas.openxmlformats.org/drawingml/2006/main" name="UTMocw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UTMocw template</Template>
  <TotalTime>1883</TotalTime>
  <Words>1504</Words>
  <Application>Microsoft Office PowerPoint</Application>
  <PresentationFormat>On-screen Show (4:3)</PresentationFormat>
  <Paragraphs>307</Paragraphs>
  <Slides>26</Slides>
  <Notes>10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28" baseType="lpstr">
      <vt:lpstr>UTMocw template</vt:lpstr>
      <vt:lpstr>Equation</vt:lpstr>
      <vt:lpstr>Slide 1</vt:lpstr>
      <vt:lpstr>Chap 1: Time Series  </vt:lpstr>
      <vt:lpstr>Introduction to Forecasting</vt:lpstr>
      <vt:lpstr>Forecasting Time Horizons</vt:lpstr>
      <vt:lpstr>Important of Forecasting</vt:lpstr>
      <vt:lpstr>Important of Forecasting</vt:lpstr>
      <vt:lpstr>Forecasting Methods</vt:lpstr>
      <vt:lpstr>Forecasting Process  </vt:lpstr>
      <vt:lpstr>Time Series</vt:lpstr>
      <vt:lpstr>Time Series</vt:lpstr>
      <vt:lpstr>Time Series</vt:lpstr>
      <vt:lpstr>Components of Time Series </vt:lpstr>
      <vt:lpstr>Trend Component</vt:lpstr>
      <vt:lpstr>Trend Component</vt:lpstr>
      <vt:lpstr>Cyclical Component</vt:lpstr>
      <vt:lpstr>Cyclical Component</vt:lpstr>
      <vt:lpstr>Seasonal Component</vt:lpstr>
      <vt:lpstr>Seasonal Component</vt:lpstr>
      <vt:lpstr>Random or Irregular Component</vt:lpstr>
      <vt:lpstr>Random or Irregular Component</vt:lpstr>
      <vt:lpstr>Stationary Time Series Models: The Naïve Model</vt:lpstr>
      <vt:lpstr>Stationary Time Series Models: Moving Averages</vt:lpstr>
      <vt:lpstr>Measures of Forecast Error</vt:lpstr>
      <vt:lpstr>Example: Naïve and Moving Average Model</vt:lpstr>
      <vt:lpstr>Example: Naïve and Moving Average Model</vt:lpstr>
      <vt:lpstr>Comparison Naïve and MA(3) Models</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TIMB PENGARAH 1</dc:creator>
  <cp:lastModifiedBy>User</cp:lastModifiedBy>
  <cp:revision>141</cp:revision>
  <dcterms:created xsi:type="dcterms:W3CDTF">2011-12-01T00:34:53Z</dcterms:created>
  <dcterms:modified xsi:type="dcterms:W3CDTF">2014-06-08T06:09:06Z</dcterms:modified>
</cp:coreProperties>
</file>