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25" r:id="rId2"/>
    <p:sldId id="350"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Lst>
  <p:sldSz cx="9144000" cy="6858000" type="screen4x3"/>
  <p:notesSz cx="6858000" cy="9144000"/>
  <p:defaultTextStyle>
    <a:defPPr>
      <a:defRPr lang="en-MY"/>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52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I:\tourism\singapura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wterD\kluang\k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nota%20timeseries\Seasonal.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3464884771068695"/>
          <c:y val="3.1298203109226791E-2"/>
          <c:w val="0.70612309175663557"/>
          <c:h val="0.77444932364223762"/>
        </c:manualLayout>
      </c:layout>
      <c:scatterChart>
        <c:scatterStyle val="smoothMarker"/>
        <c:ser>
          <c:idx val="0"/>
          <c:order val="0"/>
          <c:spPr>
            <a:ln w="15875">
              <a:solidFill>
                <a:schemeClr val="tx1"/>
              </a:solidFill>
            </a:ln>
          </c:spPr>
          <c:marker>
            <c:symbol val="none"/>
          </c:marker>
          <c:xVal>
            <c:numRef>
              <c:f>singapura1!$C$1:$C$168</c:f>
              <c:numCache>
                <c:formatCode>General</c:formatCode>
                <c:ptCount val="16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numCache>
            </c:numRef>
          </c:xVal>
          <c:yVal>
            <c:numRef>
              <c:f>singapura1!$D$1:$D$168</c:f>
              <c:numCache>
                <c:formatCode>General</c:formatCode>
                <c:ptCount val="168"/>
                <c:pt idx="0">
                  <c:v>44002</c:v>
                </c:pt>
                <c:pt idx="1">
                  <c:v>69284</c:v>
                </c:pt>
                <c:pt idx="2">
                  <c:v>50250</c:v>
                </c:pt>
                <c:pt idx="3">
                  <c:v>64306</c:v>
                </c:pt>
                <c:pt idx="4">
                  <c:v>64891</c:v>
                </c:pt>
                <c:pt idx="5">
                  <c:v>48265</c:v>
                </c:pt>
                <c:pt idx="6">
                  <c:v>42641</c:v>
                </c:pt>
                <c:pt idx="7">
                  <c:v>24173</c:v>
                </c:pt>
                <c:pt idx="8">
                  <c:v>18292</c:v>
                </c:pt>
                <c:pt idx="9">
                  <c:v>31040</c:v>
                </c:pt>
                <c:pt idx="10">
                  <c:v>16600</c:v>
                </c:pt>
                <c:pt idx="11">
                  <c:v>27846</c:v>
                </c:pt>
                <c:pt idx="12">
                  <c:v>50270</c:v>
                </c:pt>
                <c:pt idx="13">
                  <c:v>59257</c:v>
                </c:pt>
                <c:pt idx="14">
                  <c:v>54354</c:v>
                </c:pt>
                <c:pt idx="15">
                  <c:v>65728</c:v>
                </c:pt>
                <c:pt idx="16">
                  <c:v>56745</c:v>
                </c:pt>
                <c:pt idx="17">
                  <c:v>47544</c:v>
                </c:pt>
                <c:pt idx="18">
                  <c:v>59249</c:v>
                </c:pt>
                <c:pt idx="19">
                  <c:v>74402</c:v>
                </c:pt>
                <c:pt idx="20">
                  <c:v>29362</c:v>
                </c:pt>
                <c:pt idx="21">
                  <c:v>35048</c:v>
                </c:pt>
                <c:pt idx="22">
                  <c:v>23688</c:v>
                </c:pt>
                <c:pt idx="23">
                  <c:v>42230</c:v>
                </c:pt>
                <c:pt idx="24">
                  <c:v>38414</c:v>
                </c:pt>
                <c:pt idx="25">
                  <c:v>70514</c:v>
                </c:pt>
                <c:pt idx="26">
                  <c:v>45822</c:v>
                </c:pt>
                <c:pt idx="27">
                  <c:v>82315</c:v>
                </c:pt>
                <c:pt idx="28">
                  <c:v>82893</c:v>
                </c:pt>
                <c:pt idx="29">
                  <c:v>45658</c:v>
                </c:pt>
                <c:pt idx="30">
                  <c:v>59034</c:v>
                </c:pt>
                <c:pt idx="31">
                  <c:v>72092</c:v>
                </c:pt>
                <c:pt idx="32">
                  <c:v>36308</c:v>
                </c:pt>
                <c:pt idx="33">
                  <c:v>51240</c:v>
                </c:pt>
                <c:pt idx="34">
                  <c:v>44562</c:v>
                </c:pt>
                <c:pt idx="35">
                  <c:v>45204</c:v>
                </c:pt>
                <c:pt idx="36">
                  <c:v>34695</c:v>
                </c:pt>
                <c:pt idx="37">
                  <c:v>76621</c:v>
                </c:pt>
                <c:pt idx="38">
                  <c:v>42395</c:v>
                </c:pt>
                <c:pt idx="39">
                  <c:v>19579</c:v>
                </c:pt>
                <c:pt idx="40">
                  <c:v>6016</c:v>
                </c:pt>
                <c:pt idx="41">
                  <c:v>12449</c:v>
                </c:pt>
                <c:pt idx="42">
                  <c:v>18604</c:v>
                </c:pt>
                <c:pt idx="43">
                  <c:v>30322</c:v>
                </c:pt>
                <c:pt idx="44">
                  <c:v>34333</c:v>
                </c:pt>
                <c:pt idx="45">
                  <c:v>42711</c:v>
                </c:pt>
                <c:pt idx="46">
                  <c:v>50396</c:v>
                </c:pt>
                <c:pt idx="47">
                  <c:v>54503</c:v>
                </c:pt>
                <c:pt idx="48">
                  <c:v>59050</c:v>
                </c:pt>
                <c:pt idx="49">
                  <c:v>75777</c:v>
                </c:pt>
                <c:pt idx="50">
                  <c:v>43926</c:v>
                </c:pt>
                <c:pt idx="51">
                  <c:v>46769</c:v>
                </c:pt>
                <c:pt idx="52">
                  <c:v>58573</c:v>
                </c:pt>
                <c:pt idx="53">
                  <c:v>54343</c:v>
                </c:pt>
                <c:pt idx="54">
                  <c:v>50862</c:v>
                </c:pt>
                <c:pt idx="55">
                  <c:v>63480</c:v>
                </c:pt>
                <c:pt idx="56">
                  <c:v>38893</c:v>
                </c:pt>
                <c:pt idx="57">
                  <c:v>47799</c:v>
                </c:pt>
                <c:pt idx="58">
                  <c:v>43784</c:v>
                </c:pt>
                <c:pt idx="59">
                  <c:v>49551</c:v>
                </c:pt>
                <c:pt idx="60">
                  <c:v>30437</c:v>
                </c:pt>
                <c:pt idx="61">
                  <c:v>43934</c:v>
                </c:pt>
                <c:pt idx="62">
                  <c:v>39159</c:v>
                </c:pt>
                <c:pt idx="63">
                  <c:v>21220</c:v>
                </c:pt>
                <c:pt idx="64">
                  <c:v>27936</c:v>
                </c:pt>
                <c:pt idx="65">
                  <c:v>20818</c:v>
                </c:pt>
                <c:pt idx="66">
                  <c:v>34352</c:v>
                </c:pt>
                <c:pt idx="67">
                  <c:v>42411</c:v>
                </c:pt>
                <c:pt idx="68">
                  <c:v>33110</c:v>
                </c:pt>
                <c:pt idx="69">
                  <c:v>30315</c:v>
                </c:pt>
                <c:pt idx="70">
                  <c:v>54268</c:v>
                </c:pt>
                <c:pt idx="71">
                  <c:v>54610</c:v>
                </c:pt>
                <c:pt idx="72">
                  <c:v>47095</c:v>
                </c:pt>
                <c:pt idx="73">
                  <c:v>48707</c:v>
                </c:pt>
                <c:pt idx="74">
                  <c:v>43042</c:v>
                </c:pt>
                <c:pt idx="75">
                  <c:v>34001</c:v>
                </c:pt>
                <c:pt idx="76">
                  <c:v>29397</c:v>
                </c:pt>
                <c:pt idx="77">
                  <c:v>28521</c:v>
                </c:pt>
                <c:pt idx="78">
                  <c:v>33260</c:v>
                </c:pt>
                <c:pt idx="79">
                  <c:v>46302</c:v>
                </c:pt>
                <c:pt idx="80">
                  <c:v>49879</c:v>
                </c:pt>
                <c:pt idx="81">
                  <c:v>45055</c:v>
                </c:pt>
                <c:pt idx="82">
                  <c:v>66410</c:v>
                </c:pt>
                <c:pt idx="83">
                  <c:v>61245</c:v>
                </c:pt>
                <c:pt idx="84">
                  <c:v>68809</c:v>
                </c:pt>
                <c:pt idx="85">
                  <c:v>75730</c:v>
                </c:pt>
                <c:pt idx="86">
                  <c:v>66940</c:v>
                </c:pt>
                <c:pt idx="87">
                  <c:v>62772</c:v>
                </c:pt>
                <c:pt idx="88">
                  <c:v>56816</c:v>
                </c:pt>
                <c:pt idx="89">
                  <c:v>49852</c:v>
                </c:pt>
                <c:pt idx="90">
                  <c:v>54286</c:v>
                </c:pt>
                <c:pt idx="91">
                  <c:v>68831</c:v>
                </c:pt>
                <c:pt idx="92">
                  <c:v>66668</c:v>
                </c:pt>
                <c:pt idx="93">
                  <c:v>60056</c:v>
                </c:pt>
                <c:pt idx="94">
                  <c:v>79418</c:v>
                </c:pt>
                <c:pt idx="95">
                  <c:v>79605</c:v>
                </c:pt>
                <c:pt idx="96">
                  <c:v>73233</c:v>
                </c:pt>
                <c:pt idx="97">
                  <c:v>99599</c:v>
                </c:pt>
                <c:pt idx="98">
                  <c:v>85542</c:v>
                </c:pt>
                <c:pt idx="99">
                  <c:v>81415</c:v>
                </c:pt>
                <c:pt idx="100">
                  <c:v>78538</c:v>
                </c:pt>
                <c:pt idx="101">
                  <c:v>73355</c:v>
                </c:pt>
                <c:pt idx="102">
                  <c:v>76978</c:v>
                </c:pt>
                <c:pt idx="103">
                  <c:v>90976</c:v>
                </c:pt>
                <c:pt idx="104">
                  <c:v>68540</c:v>
                </c:pt>
                <c:pt idx="105">
                  <c:v>74780</c:v>
                </c:pt>
                <c:pt idx="106">
                  <c:v>75342</c:v>
                </c:pt>
                <c:pt idx="107">
                  <c:v>71566</c:v>
                </c:pt>
                <c:pt idx="108">
                  <c:v>100563</c:v>
                </c:pt>
                <c:pt idx="109">
                  <c:v>73938</c:v>
                </c:pt>
                <c:pt idx="110">
                  <c:v>85582</c:v>
                </c:pt>
                <c:pt idx="111">
                  <c:v>86103</c:v>
                </c:pt>
                <c:pt idx="112">
                  <c:v>62148</c:v>
                </c:pt>
                <c:pt idx="113">
                  <c:v>58351</c:v>
                </c:pt>
                <c:pt idx="114">
                  <c:v>89782</c:v>
                </c:pt>
                <c:pt idx="115">
                  <c:v>104473</c:v>
                </c:pt>
                <c:pt idx="116">
                  <c:v>74319</c:v>
                </c:pt>
                <c:pt idx="117">
                  <c:v>95235</c:v>
                </c:pt>
                <c:pt idx="118">
                  <c:v>94322</c:v>
                </c:pt>
                <c:pt idx="119">
                  <c:v>94940</c:v>
                </c:pt>
                <c:pt idx="120">
                  <c:v>95473</c:v>
                </c:pt>
                <c:pt idx="121">
                  <c:v>101517</c:v>
                </c:pt>
                <c:pt idx="122">
                  <c:v>85000</c:v>
                </c:pt>
                <c:pt idx="123">
                  <c:v>95130</c:v>
                </c:pt>
                <c:pt idx="124">
                  <c:v>71914</c:v>
                </c:pt>
                <c:pt idx="125">
                  <c:v>67126</c:v>
                </c:pt>
                <c:pt idx="126">
                  <c:v>90129</c:v>
                </c:pt>
                <c:pt idx="127">
                  <c:v>112996</c:v>
                </c:pt>
                <c:pt idx="128">
                  <c:v>110901</c:v>
                </c:pt>
                <c:pt idx="129">
                  <c:v>100113</c:v>
                </c:pt>
                <c:pt idx="130">
                  <c:v>95977</c:v>
                </c:pt>
                <c:pt idx="131">
                  <c:v>103985</c:v>
                </c:pt>
                <c:pt idx="132">
                  <c:v>116195</c:v>
                </c:pt>
                <c:pt idx="133">
                  <c:v>88549</c:v>
                </c:pt>
                <c:pt idx="134">
                  <c:v>96098</c:v>
                </c:pt>
                <c:pt idx="135">
                  <c:v>87760</c:v>
                </c:pt>
                <c:pt idx="136">
                  <c:v>92916</c:v>
                </c:pt>
                <c:pt idx="137">
                  <c:v>83437</c:v>
                </c:pt>
                <c:pt idx="138">
                  <c:v>142173</c:v>
                </c:pt>
                <c:pt idx="139">
                  <c:v>140854</c:v>
                </c:pt>
                <c:pt idx="140">
                  <c:v>85558</c:v>
                </c:pt>
                <c:pt idx="141">
                  <c:v>101095</c:v>
                </c:pt>
                <c:pt idx="142">
                  <c:v>102231</c:v>
                </c:pt>
                <c:pt idx="143">
                  <c:v>113670</c:v>
                </c:pt>
                <c:pt idx="144">
                  <c:v>142997</c:v>
                </c:pt>
                <c:pt idx="145">
                  <c:v>118464</c:v>
                </c:pt>
                <c:pt idx="146">
                  <c:v>128795</c:v>
                </c:pt>
                <c:pt idx="147">
                  <c:v>130149</c:v>
                </c:pt>
                <c:pt idx="148">
                  <c:v>125489</c:v>
                </c:pt>
                <c:pt idx="149">
                  <c:v>112395</c:v>
                </c:pt>
                <c:pt idx="150">
                  <c:v>161401</c:v>
                </c:pt>
                <c:pt idx="151">
                  <c:v>154688</c:v>
                </c:pt>
                <c:pt idx="152">
                  <c:v>108314</c:v>
                </c:pt>
                <c:pt idx="153">
                  <c:v>127581</c:v>
                </c:pt>
                <c:pt idx="154">
                  <c:v>124985</c:v>
                </c:pt>
                <c:pt idx="155">
                  <c:v>123527</c:v>
                </c:pt>
                <c:pt idx="156">
                  <c:v>138265</c:v>
                </c:pt>
                <c:pt idx="157">
                  <c:v>186866</c:v>
                </c:pt>
                <c:pt idx="158">
                  <c:v>168118</c:v>
                </c:pt>
                <c:pt idx="159">
                  <c:v>164175</c:v>
                </c:pt>
                <c:pt idx="160">
                  <c:v>149331</c:v>
                </c:pt>
                <c:pt idx="161">
                  <c:v>137001</c:v>
                </c:pt>
                <c:pt idx="162">
                  <c:v>186965</c:v>
                </c:pt>
                <c:pt idx="163">
                  <c:v>171449</c:v>
                </c:pt>
                <c:pt idx="164">
                  <c:v>147307</c:v>
                </c:pt>
                <c:pt idx="165">
                  <c:v>111730</c:v>
                </c:pt>
                <c:pt idx="166">
                  <c:v>104772</c:v>
                </c:pt>
                <c:pt idx="167">
                  <c:v>125444</c:v>
                </c:pt>
              </c:numCache>
            </c:numRef>
          </c:yVal>
          <c:smooth val="1"/>
        </c:ser>
        <c:axId val="109168896"/>
        <c:axId val="126048896"/>
      </c:scatterChart>
      <c:valAx>
        <c:axId val="109168896"/>
        <c:scaling>
          <c:orientation val="minMax"/>
          <c:max val="170"/>
          <c:min val="0"/>
        </c:scaling>
        <c:axPos val="b"/>
        <c:title>
          <c:tx>
            <c:rich>
              <a:bodyPr/>
              <a:lstStyle/>
              <a:p>
                <a:pPr>
                  <a:defRPr/>
                </a:pPr>
                <a:r>
                  <a:rPr lang="en-US"/>
                  <a:t>Monthly (Jan 2000-Dec 2013)</a:t>
                </a:r>
              </a:p>
            </c:rich>
          </c:tx>
        </c:title>
        <c:numFmt formatCode="General" sourceLinked="1"/>
        <c:majorTickMark val="none"/>
        <c:tickLblPos val="nextTo"/>
        <c:crossAx val="126048896"/>
        <c:crosses val="autoZero"/>
        <c:crossBetween val="midCat"/>
        <c:majorUnit val="30"/>
      </c:valAx>
      <c:valAx>
        <c:axId val="126048896"/>
        <c:scaling>
          <c:orientation val="minMax"/>
        </c:scaling>
        <c:axPos val="l"/>
        <c:title>
          <c:tx>
            <c:rich>
              <a:bodyPr/>
              <a:lstStyle/>
              <a:p>
                <a:pPr>
                  <a:defRPr/>
                </a:pPr>
                <a:r>
                  <a:rPr lang="en-US"/>
                  <a:t>Visitors</a:t>
                </a:r>
              </a:p>
            </c:rich>
          </c:tx>
        </c:title>
        <c:numFmt formatCode="General" sourceLinked="1"/>
        <c:majorTickMark val="none"/>
        <c:tickLblPos val="nextTo"/>
        <c:crossAx val="109168896"/>
        <c:crosses val="autoZero"/>
        <c:crossBetween val="midCat"/>
        <c:majorUnit val="40000"/>
      </c:valAx>
      <c:spPr>
        <a:ln>
          <a:solidFill>
            <a:schemeClr val="tx1"/>
          </a:solidFill>
        </a:ln>
      </c:spPr>
    </c:plotArea>
    <c:plotVisOnly val="1"/>
  </c:chart>
  <c:spPr>
    <a:ln>
      <a:noFill/>
    </a:ln>
  </c:spPr>
  <c:txPr>
    <a:bodyPr/>
    <a:lstStyle/>
    <a:p>
      <a:pPr>
        <a:defRPr sz="800" b="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2278477690288712"/>
          <c:y val="6.2745123872214037E-2"/>
          <c:w val="0.65187139107611636"/>
          <c:h val="0.69114536200725107"/>
        </c:manualLayout>
      </c:layout>
      <c:scatterChart>
        <c:scatterStyle val="lineMarker"/>
        <c:ser>
          <c:idx val="0"/>
          <c:order val="0"/>
          <c:tx>
            <c:strRef>
              <c:f>kl!$B$1</c:f>
              <c:strCache>
                <c:ptCount val="1"/>
                <c:pt idx="0">
                  <c:v>Data</c:v>
                </c:pt>
              </c:strCache>
            </c:strRef>
          </c:tx>
          <c:spPr>
            <a:ln w="12700">
              <a:solidFill>
                <a:schemeClr val="tx1"/>
              </a:solidFill>
            </a:ln>
          </c:spPr>
          <c:marker>
            <c:symbol val="none"/>
          </c:marker>
          <c:xVal>
            <c:numRef>
              <c:f>kl!$A$2:$A$205</c:f>
              <c:numCache>
                <c:formatCode>General</c:formatCode>
                <c:ptCount val="20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numCache>
            </c:numRef>
          </c:xVal>
          <c:yVal>
            <c:numRef>
              <c:f>kl!$B$2:$B$205</c:f>
              <c:numCache>
                <c:formatCode>General</c:formatCode>
                <c:ptCount val="204"/>
                <c:pt idx="0">
                  <c:v>82.77</c:v>
                </c:pt>
                <c:pt idx="1">
                  <c:v>89.169999999999987</c:v>
                </c:pt>
                <c:pt idx="2">
                  <c:v>82.93</c:v>
                </c:pt>
                <c:pt idx="3">
                  <c:v>81.86999999999999</c:v>
                </c:pt>
                <c:pt idx="4">
                  <c:v>76.02</c:v>
                </c:pt>
                <c:pt idx="5">
                  <c:v>82.710000000000022</c:v>
                </c:pt>
                <c:pt idx="6">
                  <c:v>86.43</c:v>
                </c:pt>
                <c:pt idx="7">
                  <c:v>96.1</c:v>
                </c:pt>
                <c:pt idx="8">
                  <c:v>91.39</c:v>
                </c:pt>
                <c:pt idx="9">
                  <c:v>79.47</c:v>
                </c:pt>
                <c:pt idx="10">
                  <c:v>77.7</c:v>
                </c:pt>
                <c:pt idx="11">
                  <c:v>80.849999999999994</c:v>
                </c:pt>
                <c:pt idx="12">
                  <c:v>78.64</c:v>
                </c:pt>
                <c:pt idx="13">
                  <c:v>83.03</c:v>
                </c:pt>
                <c:pt idx="14">
                  <c:v>79.61</c:v>
                </c:pt>
                <c:pt idx="15">
                  <c:v>81.290000000000006</c:v>
                </c:pt>
                <c:pt idx="16">
                  <c:v>78.63</c:v>
                </c:pt>
                <c:pt idx="17">
                  <c:v>83.86</c:v>
                </c:pt>
                <c:pt idx="18">
                  <c:v>84.440000000000026</c:v>
                </c:pt>
                <c:pt idx="19">
                  <c:v>82.93</c:v>
                </c:pt>
                <c:pt idx="20">
                  <c:v>83.649999999999991</c:v>
                </c:pt>
                <c:pt idx="21">
                  <c:v>86.56</c:v>
                </c:pt>
                <c:pt idx="22">
                  <c:v>88.4</c:v>
                </c:pt>
                <c:pt idx="23">
                  <c:v>87.02</c:v>
                </c:pt>
                <c:pt idx="24">
                  <c:v>82.710000000000022</c:v>
                </c:pt>
                <c:pt idx="25">
                  <c:v>92.55</c:v>
                </c:pt>
                <c:pt idx="26">
                  <c:v>85.2</c:v>
                </c:pt>
                <c:pt idx="27">
                  <c:v>89.88</c:v>
                </c:pt>
                <c:pt idx="28">
                  <c:v>85.45</c:v>
                </c:pt>
                <c:pt idx="29">
                  <c:v>87.47</c:v>
                </c:pt>
                <c:pt idx="30">
                  <c:v>85.85</c:v>
                </c:pt>
                <c:pt idx="31">
                  <c:v>84.39</c:v>
                </c:pt>
                <c:pt idx="32">
                  <c:v>87.31</c:v>
                </c:pt>
                <c:pt idx="33">
                  <c:v>83.31</c:v>
                </c:pt>
                <c:pt idx="34">
                  <c:v>85.710000000000022</c:v>
                </c:pt>
                <c:pt idx="35">
                  <c:v>85.22</c:v>
                </c:pt>
                <c:pt idx="36">
                  <c:v>82.72</c:v>
                </c:pt>
                <c:pt idx="37">
                  <c:v>87.16</c:v>
                </c:pt>
                <c:pt idx="38">
                  <c:v>86.410000000000025</c:v>
                </c:pt>
                <c:pt idx="39">
                  <c:v>88.11</c:v>
                </c:pt>
                <c:pt idx="40">
                  <c:v>76.86999999999999</c:v>
                </c:pt>
                <c:pt idx="41">
                  <c:v>86.73</c:v>
                </c:pt>
                <c:pt idx="42">
                  <c:v>82.669999999999987</c:v>
                </c:pt>
                <c:pt idx="43">
                  <c:v>82.31</c:v>
                </c:pt>
                <c:pt idx="44">
                  <c:v>86.86999999999999</c:v>
                </c:pt>
                <c:pt idx="45">
                  <c:v>83.11999999999999</c:v>
                </c:pt>
                <c:pt idx="46">
                  <c:v>82.02</c:v>
                </c:pt>
                <c:pt idx="47">
                  <c:v>82.04</c:v>
                </c:pt>
                <c:pt idx="48">
                  <c:v>76.63</c:v>
                </c:pt>
                <c:pt idx="49">
                  <c:v>82.55</c:v>
                </c:pt>
                <c:pt idx="50">
                  <c:v>85.59</c:v>
                </c:pt>
                <c:pt idx="51">
                  <c:v>93.78</c:v>
                </c:pt>
                <c:pt idx="52">
                  <c:v>84.19</c:v>
                </c:pt>
                <c:pt idx="53">
                  <c:v>94.78</c:v>
                </c:pt>
                <c:pt idx="54">
                  <c:v>91.04</c:v>
                </c:pt>
                <c:pt idx="55">
                  <c:v>81.86999999999999</c:v>
                </c:pt>
                <c:pt idx="56">
                  <c:v>86.14</c:v>
                </c:pt>
                <c:pt idx="57">
                  <c:v>86.940000000000026</c:v>
                </c:pt>
                <c:pt idx="58">
                  <c:v>93.410000000000025</c:v>
                </c:pt>
                <c:pt idx="59">
                  <c:v>96.09</c:v>
                </c:pt>
                <c:pt idx="60">
                  <c:v>86.81</c:v>
                </c:pt>
                <c:pt idx="61">
                  <c:v>91.84</c:v>
                </c:pt>
                <c:pt idx="62">
                  <c:v>92.09</c:v>
                </c:pt>
                <c:pt idx="63">
                  <c:v>97.490000000000023</c:v>
                </c:pt>
                <c:pt idx="64">
                  <c:v>93.42</c:v>
                </c:pt>
                <c:pt idx="65">
                  <c:v>93.169999999999987</c:v>
                </c:pt>
                <c:pt idx="66">
                  <c:v>97.07</c:v>
                </c:pt>
                <c:pt idx="67">
                  <c:v>96.64</c:v>
                </c:pt>
                <c:pt idx="68">
                  <c:v>94.940000000000026</c:v>
                </c:pt>
                <c:pt idx="69">
                  <c:v>95.84</c:v>
                </c:pt>
                <c:pt idx="70">
                  <c:v>92.179999999999978</c:v>
                </c:pt>
                <c:pt idx="71">
                  <c:v>92.61999999999999</c:v>
                </c:pt>
                <c:pt idx="72">
                  <c:v>94.79</c:v>
                </c:pt>
                <c:pt idx="73">
                  <c:v>88.38</c:v>
                </c:pt>
                <c:pt idx="74">
                  <c:v>96.410000000000025</c:v>
                </c:pt>
                <c:pt idx="75">
                  <c:v>90.9</c:v>
                </c:pt>
                <c:pt idx="76">
                  <c:v>91.54</c:v>
                </c:pt>
                <c:pt idx="77">
                  <c:v>100.32</c:v>
                </c:pt>
                <c:pt idx="78">
                  <c:v>97.669999999999987</c:v>
                </c:pt>
                <c:pt idx="79">
                  <c:v>96.69</c:v>
                </c:pt>
                <c:pt idx="80">
                  <c:v>92.39</c:v>
                </c:pt>
                <c:pt idx="81">
                  <c:v>103.61</c:v>
                </c:pt>
                <c:pt idx="82">
                  <c:v>110.27</c:v>
                </c:pt>
                <c:pt idx="83">
                  <c:v>93.54</c:v>
                </c:pt>
                <c:pt idx="84">
                  <c:v>105.73</c:v>
                </c:pt>
                <c:pt idx="85">
                  <c:v>104.01</c:v>
                </c:pt>
                <c:pt idx="86">
                  <c:v>107.14</c:v>
                </c:pt>
                <c:pt idx="87">
                  <c:v>109.4100000000001</c:v>
                </c:pt>
                <c:pt idx="88">
                  <c:v>99.11</c:v>
                </c:pt>
                <c:pt idx="89">
                  <c:v>108.96000000000002</c:v>
                </c:pt>
                <c:pt idx="90">
                  <c:v>106.13</c:v>
                </c:pt>
                <c:pt idx="91">
                  <c:v>108.98</c:v>
                </c:pt>
                <c:pt idx="92">
                  <c:v>104.54</c:v>
                </c:pt>
                <c:pt idx="93">
                  <c:v>103.46000000000002</c:v>
                </c:pt>
                <c:pt idx="94">
                  <c:v>111.14999999999999</c:v>
                </c:pt>
                <c:pt idx="95">
                  <c:v>103.4400000000001</c:v>
                </c:pt>
                <c:pt idx="96">
                  <c:v>102.9100000000001</c:v>
                </c:pt>
                <c:pt idx="97">
                  <c:v>118.72</c:v>
                </c:pt>
                <c:pt idx="98">
                  <c:v>99.38</c:v>
                </c:pt>
                <c:pt idx="99">
                  <c:v>101.56</c:v>
                </c:pt>
                <c:pt idx="100">
                  <c:v>116.1</c:v>
                </c:pt>
                <c:pt idx="101">
                  <c:v>100.59</c:v>
                </c:pt>
                <c:pt idx="102">
                  <c:v>108.72</c:v>
                </c:pt>
                <c:pt idx="103">
                  <c:v>111.98</c:v>
                </c:pt>
                <c:pt idx="104">
                  <c:v>112.52</c:v>
                </c:pt>
                <c:pt idx="105">
                  <c:v>102.73</c:v>
                </c:pt>
                <c:pt idx="106">
                  <c:v>110.45</c:v>
                </c:pt>
                <c:pt idx="107">
                  <c:v>106.5</c:v>
                </c:pt>
                <c:pt idx="108">
                  <c:v>103</c:v>
                </c:pt>
                <c:pt idx="109">
                  <c:v>104.54</c:v>
                </c:pt>
                <c:pt idx="110">
                  <c:v>101.45</c:v>
                </c:pt>
                <c:pt idx="111">
                  <c:v>99.490000000000023</c:v>
                </c:pt>
                <c:pt idx="112">
                  <c:v>104.48</c:v>
                </c:pt>
                <c:pt idx="113">
                  <c:v>115.7</c:v>
                </c:pt>
                <c:pt idx="114">
                  <c:v>116.74000000000002</c:v>
                </c:pt>
                <c:pt idx="115">
                  <c:v>112.47</c:v>
                </c:pt>
                <c:pt idx="116">
                  <c:v>96.61999999999999</c:v>
                </c:pt>
                <c:pt idx="117">
                  <c:v>98.76</c:v>
                </c:pt>
                <c:pt idx="118">
                  <c:v>95.69</c:v>
                </c:pt>
                <c:pt idx="119">
                  <c:v>95.32</c:v>
                </c:pt>
                <c:pt idx="120">
                  <c:v>103.5</c:v>
                </c:pt>
                <c:pt idx="121">
                  <c:v>113.54</c:v>
                </c:pt>
                <c:pt idx="122">
                  <c:v>106.1</c:v>
                </c:pt>
                <c:pt idx="123">
                  <c:v>105.46000000000002</c:v>
                </c:pt>
                <c:pt idx="124">
                  <c:v>91.960000000000022</c:v>
                </c:pt>
                <c:pt idx="125">
                  <c:v>93.43</c:v>
                </c:pt>
                <c:pt idx="126">
                  <c:v>88.169999999999987</c:v>
                </c:pt>
                <c:pt idx="127">
                  <c:v>82.79</c:v>
                </c:pt>
                <c:pt idx="128">
                  <c:v>91.07</c:v>
                </c:pt>
                <c:pt idx="129">
                  <c:v>87.53</c:v>
                </c:pt>
                <c:pt idx="130">
                  <c:v>97.34</c:v>
                </c:pt>
                <c:pt idx="131">
                  <c:v>96.23</c:v>
                </c:pt>
                <c:pt idx="132">
                  <c:v>98.940000000000026</c:v>
                </c:pt>
                <c:pt idx="133">
                  <c:v>97.19</c:v>
                </c:pt>
                <c:pt idx="134">
                  <c:v>100.51</c:v>
                </c:pt>
                <c:pt idx="135">
                  <c:v>95.960000000000022</c:v>
                </c:pt>
                <c:pt idx="136">
                  <c:v>96.69</c:v>
                </c:pt>
                <c:pt idx="137">
                  <c:v>92.45</c:v>
                </c:pt>
                <c:pt idx="138">
                  <c:v>98.22</c:v>
                </c:pt>
                <c:pt idx="139">
                  <c:v>98.13</c:v>
                </c:pt>
                <c:pt idx="140">
                  <c:v>99.490000000000023</c:v>
                </c:pt>
                <c:pt idx="141">
                  <c:v>97.9</c:v>
                </c:pt>
                <c:pt idx="142">
                  <c:v>100.64</c:v>
                </c:pt>
                <c:pt idx="143">
                  <c:v>99.92</c:v>
                </c:pt>
                <c:pt idx="144">
                  <c:v>93.8</c:v>
                </c:pt>
                <c:pt idx="145">
                  <c:v>104.71000000000002</c:v>
                </c:pt>
                <c:pt idx="146">
                  <c:v>101.86999999999999</c:v>
                </c:pt>
                <c:pt idx="147">
                  <c:v>104.66</c:v>
                </c:pt>
                <c:pt idx="148">
                  <c:v>105.48</c:v>
                </c:pt>
                <c:pt idx="149">
                  <c:v>104.67999999999998</c:v>
                </c:pt>
                <c:pt idx="150">
                  <c:v>103.8</c:v>
                </c:pt>
                <c:pt idx="151">
                  <c:v>103.36999999999999</c:v>
                </c:pt>
                <c:pt idx="152">
                  <c:v>102.96000000000002</c:v>
                </c:pt>
                <c:pt idx="153">
                  <c:v>104.9</c:v>
                </c:pt>
                <c:pt idx="154">
                  <c:v>99.06</c:v>
                </c:pt>
                <c:pt idx="155">
                  <c:v>99.490000000000023</c:v>
                </c:pt>
                <c:pt idx="156">
                  <c:v>105.19</c:v>
                </c:pt>
                <c:pt idx="157">
                  <c:v>106.34</c:v>
                </c:pt>
                <c:pt idx="158">
                  <c:v>100.66</c:v>
                </c:pt>
                <c:pt idx="159">
                  <c:v>107.86</c:v>
                </c:pt>
                <c:pt idx="160">
                  <c:v>108.19</c:v>
                </c:pt>
                <c:pt idx="161">
                  <c:v>108.75</c:v>
                </c:pt>
                <c:pt idx="162">
                  <c:v>103.75</c:v>
                </c:pt>
                <c:pt idx="163">
                  <c:v>103.06</c:v>
                </c:pt>
                <c:pt idx="164">
                  <c:v>101.9100000000001</c:v>
                </c:pt>
                <c:pt idx="165">
                  <c:v>98.92</c:v>
                </c:pt>
                <c:pt idx="166">
                  <c:v>101.01</c:v>
                </c:pt>
                <c:pt idx="167">
                  <c:v>103.79</c:v>
                </c:pt>
                <c:pt idx="168">
                  <c:v>105.8</c:v>
                </c:pt>
                <c:pt idx="169">
                  <c:v>107.4</c:v>
                </c:pt>
                <c:pt idx="170">
                  <c:v>103.2</c:v>
                </c:pt>
                <c:pt idx="171">
                  <c:v>101.9400000000001</c:v>
                </c:pt>
                <c:pt idx="172">
                  <c:v>106.36999999999999</c:v>
                </c:pt>
                <c:pt idx="173">
                  <c:v>107.98</c:v>
                </c:pt>
                <c:pt idx="174">
                  <c:v>106.04</c:v>
                </c:pt>
                <c:pt idx="175">
                  <c:v>111.19</c:v>
                </c:pt>
                <c:pt idx="176">
                  <c:v>106.2</c:v>
                </c:pt>
                <c:pt idx="177">
                  <c:v>110.86999999999999</c:v>
                </c:pt>
                <c:pt idx="178">
                  <c:v>107.74000000000002</c:v>
                </c:pt>
                <c:pt idx="179">
                  <c:v>106.64</c:v>
                </c:pt>
                <c:pt idx="180">
                  <c:v>110.57</c:v>
                </c:pt>
                <c:pt idx="181">
                  <c:v>110.83</c:v>
                </c:pt>
                <c:pt idx="182">
                  <c:v>99.97</c:v>
                </c:pt>
                <c:pt idx="183">
                  <c:v>110.9100000000001</c:v>
                </c:pt>
                <c:pt idx="184">
                  <c:v>111.72</c:v>
                </c:pt>
                <c:pt idx="185">
                  <c:v>110.83</c:v>
                </c:pt>
                <c:pt idx="186">
                  <c:v>109.34</c:v>
                </c:pt>
                <c:pt idx="187">
                  <c:v>105.1</c:v>
                </c:pt>
                <c:pt idx="188">
                  <c:v>107.52</c:v>
                </c:pt>
                <c:pt idx="189">
                  <c:v>111.05</c:v>
                </c:pt>
                <c:pt idx="190">
                  <c:v>105.38</c:v>
                </c:pt>
                <c:pt idx="191">
                  <c:v>108.64999999999999</c:v>
                </c:pt>
                <c:pt idx="192">
                  <c:v>104.77</c:v>
                </c:pt>
                <c:pt idx="193">
                  <c:v>109.36999999999999</c:v>
                </c:pt>
                <c:pt idx="194">
                  <c:v>108.72</c:v>
                </c:pt>
                <c:pt idx="195">
                  <c:v>111.02</c:v>
                </c:pt>
                <c:pt idx="196">
                  <c:v>112.06</c:v>
                </c:pt>
                <c:pt idx="197">
                  <c:v>113.98</c:v>
                </c:pt>
                <c:pt idx="198">
                  <c:v>107.39</c:v>
                </c:pt>
                <c:pt idx="199">
                  <c:v>111.36999999999999</c:v>
                </c:pt>
                <c:pt idx="200">
                  <c:v>107.88</c:v>
                </c:pt>
                <c:pt idx="201">
                  <c:v>108.52</c:v>
                </c:pt>
                <c:pt idx="202">
                  <c:v>108.97</c:v>
                </c:pt>
                <c:pt idx="203">
                  <c:v>107.88</c:v>
                </c:pt>
              </c:numCache>
            </c:numRef>
          </c:yVal>
        </c:ser>
        <c:axId val="135146496"/>
        <c:axId val="135181824"/>
      </c:scatterChart>
      <c:valAx>
        <c:axId val="135146496"/>
        <c:scaling>
          <c:orientation val="minMax"/>
          <c:max val="205"/>
          <c:min val="0"/>
        </c:scaling>
        <c:axPos val="b"/>
        <c:title>
          <c:tx>
            <c:rich>
              <a:bodyPr/>
              <a:lstStyle/>
              <a:p>
                <a:pPr>
                  <a:defRPr/>
                </a:pPr>
                <a:r>
                  <a:rPr lang="en-US"/>
                  <a:t>Monthly (Jan 1995-Dec 2011)</a:t>
                </a:r>
              </a:p>
            </c:rich>
          </c:tx>
        </c:title>
        <c:numFmt formatCode="General" sourceLinked="1"/>
        <c:majorTickMark val="none"/>
        <c:tickLblPos val="nextTo"/>
        <c:crossAx val="135181824"/>
        <c:crosses val="autoZero"/>
        <c:crossBetween val="midCat"/>
        <c:majorUnit val="20"/>
      </c:valAx>
      <c:valAx>
        <c:axId val="135181824"/>
        <c:scaling>
          <c:orientation val="minMax"/>
          <c:max val="120"/>
          <c:min val="70"/>
        </c:scaling>
        <c:axPos val="l"/>
        <c:title>
          <c:tx>
            <c:rich>
              <a:bodyPr/>
              <a:lstStyle/>
              <a:p>
                <a:pPr>
                  <a:defRPr/>
                </a:pPr>
                <a:r>
                  <a:rPr lang="en-US"/>
                  <a:t>Water Demand</a:t>
                </a:r>
              </a:p>
            </c:rich>
          </c:tx>
          <c:layout>
            <c:manualLayout>
              <c:xMode val="edge"/>
              <c:yMode val="edge"/>
              <c:x val="1.3588110403397045E-2"/>
              <c:y val="0.22792861947532941"/>
            </c:manualLayout>
          </c:layout>
        </c:title>
        <c:numFmt formatCode="General" sourceLinked="1"/>
        <c:majorTickMark val="none"/>
        <c:tickLblPos val="nextTo"/>
        <c:crossAx val="135146496"/>
        <c:crosses val="autoZero"/>
        <c:crossBetween val="midCat"/>
        <c:majorUnit val="10"/>
      </c:valAx>
      <c:spPr>
        <a:ln>
          <a:solidFill>
            <a:schemeClr val="tx1"/>
          </a:solidFill>
        </a:ln>
      </c:spPr>
    </c:plotArea>
    <c:plotVisOnly val="1"/>
  </c:chart>
  <c:spPr>
    <a:ln>
      <a:noFill/>
    </a:ln>
  </c:spPr>
  <c:txPr>
    <a:bodyPr/>
    <a:lstStyle/>
    <a:p>
      <a:pPr>
        <a:defRPr sz="800" b="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9814049285505991"/>
          <c:y val="3.3266076115485564E-2"/>
          <c:w val="0.74167432195975502"/>
          <c:h val="0.72319430774278215"/>
        </c:manualLayout>
      </c:layout>
      <c:lineChart>
        <c:grouping val="standard"/>
        <c:ser>
          <c:idx val="0"/>
          <c:order val="0"/>
          <c:tx>
            <c:strRef>
              <c:f>Sheet1!$C$1</c:f>
              <c:strCache>
                <c:ptCount val="1"/>
                <c:pt idx="0">
                  <c:v>Sales</c:v>
                </c:pt>
              </c:strCache>
            </c:strRef>
          </c:tx>
          <c:spPr>
            <a:ln w="19050">
              <a:solidFill>
                <a:schemeClr val="tx1"/>
              </a:solidFill>
            </a:ln>
          </c:spPr>
          <c:marker>
            <c:symbol val="none"/>
          </c:marker>
          <c:val>
            <c:numRef>
              <c:f>Sheet1!$C$2:$C$17</c:f>
              <c:numCache>
                <c:formatCode>General</c:formatCode>
                <c:ptCount val="16"/>
                <c:pt idx="0">
                  <c:v>7</c:v>
                </c:pt>
                <c:pt idx="1">
                  <c:v>11</c:v>
                </c:pt>
                <c:pt idx="2">
                  <c:v>12</c:v>
                </c:pt>
                <c:pt idx="3">
                  <c:v>17</c:v>
                </c:pt>
                <c:pt idx="4">
                  <c:v>7</c:v>
                </c:pt>
                <c:pt idx="5">
                  <c:v>11</c:v>
                </c:pt>
                <c:pt idx="6">
                  <c:v>13</c:v>
                </c:pt>
                <c:pt idx="7">
                  <c:v>20</c:v>
                </c:pt>
                <c:pt idx="8">
                  <c:v>8</c:v>
                </c:pt>
                <c:pt idx="9">
                  <c:v>12</c:v>
                </c:pt>
                <c:pt idx="10">
                  <c:v>13</c:v>
                </c:pt>
                <c:pt idx="11">
                  <c:v>20</c:v>
                </c:pt>
                <c:pt idx="12">
                  <c:v>8</c:v>
                </c:pt>
                <c:pt idx="13">
                  <c:v>13</c:v>
                </c:pt>
                <c:pt idx="14">
                  <c:v>14</c:v>
                </c:pt>
                <c:pt idx="15">
                  <c:v>22</c:v>
                </c:pt>
              </c:numCache>
            </c:numRef>
          </c:val>
        </c:ser>
        <c:marker val="1"/>
        <c:axId val="139997952"/>
        <c:axId val="140000640"/>
      </c:lineChart>
      <c:catAx>
        <c:axId val="139997952"/>
        <c:scaling>
          <c:orientation val="minMax"/>
        </c:scaling>
        <c:axPos val="b"/>
        <c:title>
          <c:tx>
            <c:rich>
              <a:bodyPr/>
              <a:lstStyle/>
              <a:p>
                <a:pPr>
                  <a:defRPr/>
                </a:pPr>
                <a:r>
                  <a:rPr lang="en-US"/>
                  <a:t>Weekly</a:t>
                </a:r>
              </a:p>
            </c:rich>
          </c:tx>
        </c:title>
        <c:majorTickMark val="none"/>
        <c:tickLblPos val="nextTo"/>
        <c:crossAx val="140000640"/>
        <c:crosses val="autoZero"/>
        <c:auto val="1"/>
        <c:lblAlgn val="ctr"/>
        <c:lblOffset val="100"/>
      </c:catAx>
      <c:valAx>
        <c:axId val="140000640"/>
        <c:scaling>
          <c:orientation val="minMax"/>
        </c:scaling>
        <c:axPos val="l"/>
        <c:title>
          <c:tx>
            <c:rich>
              <a:bodyPr/>
              <a:lstStyle/>
              <a:p>
                <a:pPr>
                  <a:defRPr/>
                </a:pPr>
                <a:r>
                  <a:rPr lang="en-US"/>
                  <a:t>Sales</a:t>
                </a:r>
              </a:p>
            </c:rich>
          </c:tx>
        </c:title>
        <c:numFmt formatCode="General" sourceLinked="1"/>
        <c:tickLblPos val="nextTo"/>
        <c:crossAx val="139997952"/>
        <c:crosses val="autoZero"/>
        <c:crossBetween val="between"/>
      </c:valAx>
      <c:spPr>
        <a:noFill/>
        <a:ln w="25400">
          <a:solidFill>
            <a:schemeClr val="tx1"/>
          </a:solidFill>
        </a:ln>
      </c:spPr>
    </c:plotArea>
    <c:plotVisOnly val="1"/>
  </c:chart>
  <c:txPr>
    <a:bodyPr/>
    <a:lstStyle/>
    <a:p>
      <a:pPr>
        <a:defRPr sz="800" b="0">
          <a:latin typeface="Garamond" pitchFamily="18" charset="0"/>
        </a:defRPr>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5.wmf"/><Relationship Id="rId1" Type="http://schemas.openxmlformats.org/officeDocument/2006/relationships/image" Target="../media/image13.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DD4A9-5CF9-4267-9D56-0738B04C5BEE}" type="datetimeFigureOut">
              <a:rPr lang="en-US" smtClean="0"/>
              <a:pPr/>
              <a:t>6/8/2014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8025DF-A214-4524-B6EA-C3B4302839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8025DF-A214-4524-B6EA-C3B430283935}"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436CD91-74D6-4D08-BAA2-73317B352B0F}" type="slidenum">
              <a:rPr lang="en-US"/>
              <a:pPr/>
              <a:t>23</a:t>
            </a:fld>
            <a:endParaRPr lang="en-US"/>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r>
              <a:rPr lang="en-US" smtClean="0"/>
              <a:t>Bias is difference between the actual value and the forecasted value.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D020EE9-78D9-4ACF-B4B3-9DD113E9ADB4}" type="slidenum">
              <a:rPr lang="en-US" smtClean="0">
                <a:latin typeface="Times New Roman" pitchFamily="18" charset="0"/>
              </a:rPr>
              <a:pPr/>
              <a:t>12</a:t>
            </a:fld>
            <a:endParaRPr lang="en-US" smtClean="0">
              <a:latin typeface="Times New Roman" pitchFamily="18" charset="0"/>
            </a:endParaRPr>
          </a:p>
        </p:txBody>
      </p:sp>
      <p:sp>
        <p:nvSpPr>
          <p:cNvPr id="36867"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36868"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r>
              <a:rPr lang="en-US" sz="1000" i="1"/>
              <a:t>21</a:t>
            </a:r>
          </a:p>
        </p:txBody>
      </p:sp>
      <p:sp>
        <p:nvSpPr>
          <p:cNvPr id="36869"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36870"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36871" name="Rectangle 6"/>
          <p:cNvSpPr>
            <a:spLocks noGrp="1" noChangeArrowheads="1"/>
          </p:cNvSpPr>
          <p:nvPr>
            <p:ph type="body" idx="1"/>
          </p:nvPr>
        </p:nvSpPr>
        <p:spPr>
          <a:noFill/>
          <a:ln/>
        </p:spPr>
        <p:txBody>
          <a:bodyPr lIns="90488" tIns="44450" rIns="90488" bIns="44450"/>
          <a:lstStyle/>
          <a:p>
            <a:endParaRPr lang="en-US" smtClean="0">
              <a:latin typeface="Times New Roman" pitchFamily="18" charset="0"/>
            </a:endParaRPr>
          </a:p>
        </p:txBody>
      </p:sp>
      <p:sp>
        <p:nvSpPr>
          <p:cNvPr id="36872" name="Rectangle 7"/>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280DC47-BB81-4F2C-8BEC-1A96F2F27B5E}" type="slidenum">
              <a:rPr lang="en-US" smtClean="0">
                <a:latin typeface="Times New Roman" pitchFamily="18" charset="0"/>
              </a:rPr>
              <a:pPr/>
              <a:t>13</a:t>
            </a:fld>
            <a:endParaRPr lang="en-US" smtClean="0">
              <a:latin typeface="Times New Roman" pitchFamily="18" charset="0"/>
            </a:endParaRPr>
          </a:p>
        </p:txBody>
      </p:sp>
      <p:sp>
        <p:nvSpPr>
          <p:cNvPr id="37891"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37892"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r>
              <a:rPr lang="en-US" sz="1000" i="1"/>
              <a:t>22</a:t>
            </a:r>
          </a:p>
        </p:txBody>
      </p:sp>
      <p:sp>
        <p:nvSpPr>
          <p:cNvPr id="37893"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37894"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37895" name="Rectangle 6"/>
          <p:cNvSpPr>
            <a:spLocks noGrp="1" noChangeArrowheads="1"/>
          </p:cNvSpPr>
          <p:nvPr>
            <p:ph type="body" idx="1"/>
          </p:nvPr>
        </p:nvSpPr>
        <p:spPr>
          <a:noFill/>
          <a:ln/>
        </p:spPr>
        <p:txBody>
          <a:bodyPr lIns="90488" tIns="44450" rIns="90488" bIns="44450"/>
          <a:lstStyle/>
          <a:p>
            <a:endParaRPr lang="en-US" smtClean="0">
              <a:latin typeface="Times New Roman" pitchFamily="18" charset="0"/>
            </a:endParaRPr>
          </a:p>
        </p:txBody>
      </p:sp>
      <p:sp>
        <p:nvSpPr>
          <p:cNvPr id="37896" name="Rectangle 7"/>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D0693EF-1101-434F-AC90-391A8CBE1284}" type="slidenum">
              <a:rPr lang="en-US" smtClean="0">
                <a:latin typeface="Times New Roman" pitchFamily="18" charset="0"/>
              </a:rPr>
              <a:pPr/>
              <a:t>14</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ln w="12700" cap="flat">
            <a:solidFill>
              <a:schemeClr val="tx1"/>
            </a:solidFill>
          </a:ln>
        </p:spPr>
      </p:sp>
      <p:sp>
        <p:nvSpPr>
          <p:cNvPr id="38916" name="Rectangle 3"/>
          <p:cNvSpPr>
            <a:spLocks noGrp="1" noChangeArrowheads="1"/>
          </p:cNvSpPr>
          <p:nvPr>
            <p:ph type="body" idx="1"/>
          </p:nvPr>
        </p:nvSpPr>
        <p:spPr>
          <a:noFill/>
          <a:ln/>
        </p:spPr>
        <p:txBody>
          <a:bodyPr lIns="90488" tIns="44450" rIns="90488" bIns="44450"/>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57405CC-4C10-4C27-8900-95C269A61681}" type="slidenum">
              <a:rPr lang="en-US" smtClean="0">
                <a:latin typeface="Times New Roman" pitchFamily="18" charset="0"/>
              </a:rPr>
              <a:pPr/>
              <a:t>15</a:t>
            </a:fld>
            <a:endParaRPr lang="en-US" smtClean="0">
              <a:latin typeface="Times New Roman" pitchFamily="18" charset="0"/>
            </a:endParaRPr>
          </a:p>
        </p:txBody>
      </p:sp>
      <p:sp>
        <p:nvSpPr>
          <p:cNvPr id="39939"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39940"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r>
              <a:rPr lang="en-US" sz="1000" i="1"/>
              <a:t>23</a:t>
            </a:r>
          </a:p>
        </p:txBody>
      </p:sp>
      <p:sp>
        <p:nvSpPr>
          <p:cNvPr id="39941"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39942"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39943" name="Rectangle 6"/>
          <p:cNvSpPr>
            <a:spLocks noGrp="1" noChangeArrowheads="1"/>
          </p:cNvSpPr>
          <p:nvPr>
            <p:ph type="body" idx="1"/>
          </p:nvPr>
        </p:nvSpPr>
        <p:spPr>
          <a:noFill/>
          <a:ln/>
        </p:spPr>
        <p:txBody>
          <a:bodyPr lIns="90488" tIns="44450" rIns="90488" bIns="44450"/>
          <a:lstStyle/>
          <a:p>
            <a:endParaRPr lang="en-US" smtClean="0">
              <a:latin typeface="Times New Roman" pitchFamily="18" charset="0"/>
            </a:endParaRPr>
          </a:p>
        </p:txBody>
      </p:sp>
      <p:sp>
        <p:nvSpPr>
          <p:cNvPr id="39944" name="Rectangle 7"/>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B4A1949-5961-45C1-A687-557003128471}" type="slidenum">
              <a:rPr lang="en-US" smtClean="0">
                <a:latin typeface="Times New Roman" pitchFamily="18" charset="0"/>
              </a:rPr>
              <a:pPr/>
              <a:t>16</a:t>
            </a:fld>
            <a:endParaRPr lang="en-US" smtClean="0">
              <a:latin typeface="Times New Roman" pitchFamily="18" charset="0"/>
            </a:endParaRPr>
          </a:p>
        </p:txBody>
      </p:sp>
      <p:sp>
        <p:nvSpPr>
          <p:cNvPr id="40963" name="Rectangle 2"/>
          <p:cNvSpPr>
            <a:spLocks noGrp="1" noRot="1" noChangeAspect="1" noChangeArrowheads="1" noTextEdit="1"/>
          </p:cNvSpPr>
          <p:nvPr>
            <p:ph type="sldImg"/>
          </p:nvPr>
        </p:nvSpPr>
        <p:spPr>
          <a:ln w="12700" cap="flat">
            <a:solidFill>
              <a:schemeClr val="tx1"/>
            </a:solidFill>
          </a:ln>
        </p:spPr>
      </p:sp>
      <p:sp>
        <p:nvSpPr>
          <p:cNvPr id="40964" name="Rectangle 3"/>
          <p:cNvSpPr>
            <a:spLocks noGrp="1" noChangeArrowheads="1"/>
          </p:cNvSpPr>
          <p:nvPr>
            <p:ph type="body" idx="1"/>
          </p:nvPr>
        </p:nvSpPr>
        <p:spPr>
          <a:noFill/>
          <a:ln/>
        </p:spPr>
        <p:txBody>
          <a:bodyPr lIns="90488" tIns="44450" rIns="90488" bIns="44450"/>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EF97209-9F34-4C6A-8500-0FCD936F6171}" type="slidenum">
              <a:rPr lang="en-US" smtClean="0">
                <a:latin typeface="Times New Roman" pitchFamily="18" charset="0"/>
              </a:rPr>
              <a:pPr/>
              <a:t>17</a:t>
            </a:fld>
            <a:endParaRPr lang="en-US" smtClean="0">
              <a:latin typeface="Times New Roman" pitchFamily="18" charset="0"/>
            </a:endParaRPr>
          </a:p>
        </p:txBody>
      </p:sp>
      <p:sp>
        <p:nvSpPr>
          <p:cNvPr id="41987"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n-US"/>
          </a:p>
        </p:txBody>
      </p:sp>
      <p:sp>
        <p:nvSpPr>
          <p:cNvPr id="41988"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r>
              <a:rPr lang="en-US" sz="1000" i="1"/>
              <a:t>24</a:t>
            </a:r>
          </a:p>
        </p:txBody>
      </p:sp>
      <p:sp>
        <p:nvSpPr>
          <p:cNvPr id="41989"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n-US"/>
          </a:p>
        </p:txBody>
      </p:sp>
      <p:sp>
        <p:nvSpPr>
          <p:cNvPr id="41990"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n-US"/>
          </a:p>
        </p:txBody>
      </p:sp>
      <p:sp>
        <p:nvSpPr>
          <p:cNvPr id="41991" name="Rectangle 6"/>
          <p:cNvSpPr>
            <a:spLocks noGrp="1" noChangeArrowheads="1"/>
          </p:cNvSpPr>
          <p:nvPr>
            <p:ph type="body" idx="1"/>
          </p:nvPr>
        </p:nvSpPr>
        <p:spPr>
          <a:noFill/>
          <a:ln/>
        </p:spPr>
        <p:txBody>
          <a:bodyPr lIns="90488" tIns="44450" rIns="90488" bIns="44450"/>
          <a:lstStyle/>
          <a:p>
            <a:endParaRPr lang="en-US" smtClean="0">
              <a:latin typeface="Times New Roman" pitchFamily="18" charset="0"/>
            </a:endParaRPr>
          </a:p>
        </p:txBody>
      </p:sp>
      <p:sp>
        <p:nvSpPr>
          <p:cNvPr id="41992" name="Rectangle 7"/>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2D04056-7BB9-4323-A4E1-642293BD545A}" type="slidenum">
              <a:rPr lang="en-US" smtClean="0">
                <a:latin typeface="Times New Roman" pitchFamily="18" charset="0"/>
              </a:rPr>
              <a:pPr/>
              <a:t>18</a:t>
            </a:fld>
            <a:endParaRPr lang="en-US" smtClean="0">
              <a:latin typeface="Times New Roman" pitchFamily="18" charset="0"/>
            </a:endParaRPr>
          </a:p>
        </p:txBody>
      </p:sp>
      <p:sp>
        <p:nvSpPr>
          <p:cNvPr id="43011" name="Rectangle 1026"/>
          <p:cNvSpPr>
            <a:spLocks noGrp="1" noRot="1" noChangeAspect="1" noChangeArrowheads="1" noTextEdit="1"/>
          </p:cNvSpPr>
          <p:nvPr>
            <p:ph type="sldImg"/>
          </p:nvPr>
        </p:nvSpPr>
        <p:spPr>
          <a:ln w="12700" cap="flat">
            <a:solidFill>
              <a:schemeClr val="tx1"/>
            </a:solidFill>
          </a:ln>
        </p:spPr>
      </p:sp>
      <p:sp>
        <p:nvSpPr>
          <p:cNvPr id="43012" name="Rectangle 1027"/>
          <p:cNvSpPr>
            <a:spLocks noGrp="1" noChangeArrowheads="1"/>
          </p:cNvSpPr>
          <p:nvPr>
            <p:ph type="body" idx="1"/>
          </p:nvPr>
        </p:nvSpPr>
        <p:spPr>
          <a:noFill/>
          <a:ln/>
        </p:spPr>
        <p:txBody>
          <a:bodyPr lIns="90488" tIns="44450" rIns="90488" bIns="44450"/>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3E19CE7-DCE1-452F-9CF9-45611A13C3C0}" type="slidenum">
              <a:rPr lang="en-US" smtClean="0">
                <a:latin typeface="Times New Roman" pitchFamily="18" charset="0"/>
              </a:rPr>
              <a:pPr/>
              <a:t>19</a:t>
            </a:fld>
            <a:endParaRPr lang="en-US" smtClean="0">
              <a:latin typeface="Times New Roman" pitchFamily="18" charset="0"/>
            </a:endParaRPr>
          </a:p>
        </p:txBody>
      </p:sp>
      <p:sp>
        <p:nvSpPr>
          <p:cNvPr id="44035" name="Rectangle 2"/>
          <p:cNvSpPr>
            <a:spLocks noGrp="1" noRot="1" noChangeAspect="1" noChangeArrowheads="1" noTextEdit="1"/>
          </p:cNvSpPr>
          <p:nvPr>
            <p:ph type="sldImg"/>
          </p:nvPr>
        </p:nvSpPr>
        <p:spPr>
          <a:ln w="12700" cap="flat">
            <a:solidFill>
              <a:schemeClr val="tx1"/>
            </a:solidFill>
          </a:ln>
        </p:spPr>
      </p:sp>
      <p:sp>
        <p:nvSpPr>
          <p:cNvPr id="44036" name="Rectangle 3"/>
          <p:cNvSpPr>
            <a:spLocks noGrp="1" noChangeArrowheads="1"/>
          </p:cNvSpPr>
          <p:nvPr>
            <p:ph type="body" idx="1"/>
          </p:nvPr>
        </p:nvSpPr>
        <p:spPr>
          <a:noFill/>
          <a:ln/>
        </p:spPr>
        <p:txBody>
          <a:bodyPr lIns="90488" tIns="44450" rIns="90488" bIns="44450"/>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15" name="Text Placeholder 14"/>
          <p:cNvSpPr>
            <a:spLocks noGrp="1"/>
          </p:cNvSpPr>
          <p:nvPr>
            <p:ph type="body" sz="quarter" idx="13"/>
          </p:nvPr>
        </p:nvSpPr>
        <p:spPr>
          <a:xfrm>
            <a:off x="971550" y="1196975"/>
            <a:ext cx="6408762" cy="914400"/>
          </a:xfrm>
        </p:spPr>
        <p:txBody>
          <a:bodyPr/>
          <a:lstStyle>
            <a:lvl1pPr algn="ctr">
              <a:buNone/>
              <a:defRPr/>
            </a:lvl1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CF7B57A7-03B4-4E04-8530-E93E0BBD3DB9}" type="datetime1">
              <a:rPr lang="en-MY" smtClean="0"/>
              <a:pPr>
                <a:defRPr/>
              </a:pPr>
              <a:t>8/6/2014</a:t>
            </a:fld>
            <a:endParaRPr lang="en-MY"/>
          </a:p>
        </p:txBody>
      </p:sp>
      <p:sp>
        <p:nvSpPr>
          <p:cNvPr id="6" name="Footer Placeholder 4"/>
          <p:cNvSpPr>
            <a:spLocks noGrp="1"/>
          </p:cNvSpPr>
          <p:nvPr>
            <p:ph type="ftr" sz="quarter" idx="15"/>
          </p:nvPr>
        </p:nvSpPr>
        <p:spPr/>
        <p:txBody>
          <a:bodyPr/>
          <a:lstStyle>
            <a:lvl1pPr>
              <a:defRPr/>
            </a:lvl1pPr>
          </a:lstStyle>
          <a:p>
            <a:pPr>
              <a:defRPr/>
            </a:pPr>
            <a:endParaRPr lang="en-MY"/>
          </a:p>
        </p:txBody>
      </p:sp>
      <p:sp>
        <p:nvSpPr>
          <p:cNvPr id="7" name="Slide Number Placeholder 5"/>
          <p:cNvSpPr>
            <a:spLocks noGrp="1"/>
          </p:cNvSpPr>
          <p:nvPr>
            <p:ph type="sldNum" sz="quarter" idx="16"/>
          </p:nvPr>
        </p:nvSpPr>
        <p:spPr/>
        <p:txBody>
          <a:bodyPr/>
          <a:lstStyle>
            <a:lvl1pPr>
              <a:defRPr/>
            </a:lvl1pPr>
          </a:lstStyle>
          <a:p>
            <a:pPr>
              <a:defRPr/>
            </a:pPr>
            <a:fld id="{3EDDF6C4-DE32-4277-95DE-F04B732F5920}" type="slidenum">
              <a:rPr lang="en-MY"/>
              <a:pPr>
                <a:defRPr/>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pPr>
              <a:defRPr/>
            </a:pPr>
            <a:fld id="{0640148A-DEF7-4181-BB1B-FCA12E6496C7}" type="datetime1">
              <a:rPr lang="en-MY" smtClean="0"/>
              <a:pPr>
                <a:defRPr/>
              </a:pPr>
              <a:t>8/6/2014</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04DA69C4-A744-483C-8BEA-DA570DE63DAE}" type="slidenum">
              <a:rPr lang="en-MY"/>
              <a:pPr>
                <a:defRPr/>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pPr>
              <a:defRPr/>
            </a:pPr>
            <a:fld id="{2C548245-7C2E-4539-8088-3D9DFD1CF8FF}" type="datetime1">
              <a:rPr lang="en-MY" smtClean="0"/>
              <a:pPr>
                <a:defRPr/>
              </a:pPr>
              <a:t>8/6/2014</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7556B662-97D5-4083-B79C-548D949AD3D1}" type="slidenum">
              <a:rPr lang="en-MY"/>
              <a:pPr>
                <a:defRPr/>
              </a:pPr>
              <a:t>‹#›</a:t>
            </a:fld>
            <a:endParaRPr lang="en-MY"/>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891BBEE-1626-40BB-B2D8-ACC86B37AF99}" type="datetime1">
              <a:rPr lang="en-MY" smtClean="0"/>
              <a:pPr>
                <a:defRPr/>
              </a:pPr>
              <a:t>8/6/2014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F72E32-054A-4EBF-BD0D-576FA84CDD2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11DE6156-2151-4B89-BE37-6357BBC66476}" type="datetime1">
              <a:rPr lang="en-MY" smtClean="0"/>
              <a:pPr>
                <a:defRPr/>
              </a:pPr>
              <a:t>8/6/2014</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C8BB766-52DB-45FE-8B96-42CE6A90D8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lvl1pPr>
              <a:defRPr/>
            </a:lvl1pPr>
          </a:lstStyle>
          <a:p>
            <a:pPr>
              <a:defRPr/>
            </a:pPr>
            <a:fld id="{EFBB4030-6ADA-457B-94F0-7954D3041F2B}" type="datetime1">
              <a:rPr lang="en-MY" smtClean="0"/>
              <a:pPr>
                <a:defRPr/>
              </a:pPr>
              <a:t>8/6/2014</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C21B6E7B-64D6-4E98-9E09-9FB0A1222F75}" type="slidenum">
              <a:rPr lang="en-MY"/>
              <a:pPr>
                <a:defRPr/>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D80C910-8EB2-4134-9CC7-BE6C6CF9E79D}" type="datetime1">
              <a:rPr lang="en-MY" smtClean="0"/>
              <a:pPr>
                <a:defRPr/>
              </a:pPr>
              <a:t>8/6/2014</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53DC7DFB-DDEE-4B03-9EEA-395E8F8C9CBD}" type="slidenum">
              <a:rPr lang="en-MY"/>
              <a:pPr>
                <a:defRPr/>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3"/>
          <p:cNvSpPr>
            <a:spLocks noGrp="1"/>
          </p:cNvSpPr>
          <p:nvPr>
            <p:ph type="dt" sz="half" idx="10"/>
          </p:nvPr>
        </p:nvSpPr>
        <p:spPr/>
        <p:txBody>
          <a:bodyPr/>
          <a:lstStyle>
            <a:lvl1pPr>
              <a:defRPr/>
            </a:lvl1pPr>
          </a:lstStyle>
          <a:p>
            <a:pPr>
              <a:defRPr/>
            </a:pPr>
            <a:fld id="{1F99B59E-DAEF-4CC8-A568-3D73A6D6715D}" type="datetime1">
              <a:rPr lang="en-MY" smtClean="0"/>
              <a:pPr>
                <a:defRPr/>
              </a:pPr>
              <a:t>8/6/2014</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C94FC378-0DA3-4557-9AC0-4775C70CDFED}" type="slidenum">
              <a:rPr lang="en-MY"/>
              <a:pPr>
                <a:defRPr/>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3"/>
          <p:cNvSpPr>
            <a:spLocks noGrp="1"/>
          </p:cNvSpPr>
          <p:nvPr>
            <p:ph type="dt" sz="half" idx="10"/>
          </p:nvPr>
        </p:nvSpPr>
        <p:spPr/>
        <p:txBody>
          <a:bodyPr/>
          <a:lstStyle>
            <a:lvl1pPr>
              <a:defRPr/>
            </a:lvl1pPr>
          </a:lstStyle>
          <a:p>
            <a:pPr>
              <a:defRPr/>
            </a:pPr>
            <a:fld id="{2A73F348-7627-42EB-BB38-841009AC7905}" type="datetime1">
              <a:rPr lang="en-MY" smtClean="0"/>
              <a:pPr>
                <a:defRPr/>
              </a:pPr>
              <a:t>8/6/2014</a:t>
            </a:fld>
            <a:endParaRPr lang="en-MY"/>
          </a:p>
        </p:txBody>
      </p:sp>
      <p:sp>
        <p:nvSpPr>
          <p:cNvPr id="8" name="Footer Placeholder 4"/>
          <p:cNvSpPr>
            <a:spLocks noGrp="1"/>
          </p:cNvSpPr>
          <p:nvPr>
            <p:ph type="ftr" sz="quarter" idx="11"/>
          </p:nvPr>
        </p:nvSpPr>
        <p:spPr/>
        <p:txBody>
          <a:bodyPr/>
          <a:lstStyle>
            <a:lvl1pPr>
              <a:defRPr/>
            </a:lvl1pPr>
          </a:lstStyle>
          <a:p>
            <a:pPr>
              <a:defRPr/>
            </a:pPr>
            <a:endParaRPr lang="en-MY"/>
          </a:p>
        </p:txBody>
      </p:sp>
      <p:sp>
        <p:nvSpPr>
          <p:cNvPr id="9" name="Slide Number Placeholder 5"/>
          <p:cNvSpPr>
            <a:spLocks noGrp="1"/>
          </p:cNvSpPr>
          <p:nvPr>
            <p:ph type="sldNum" sz="quarter" idx="12"/>
          </p:nvPr>
        </p:nvSpPr>
        <p:spPr/>
        <p:txBody>
          <a:bodyPr/>
          <a:lstStyle>
            <a:lvl1pPr>
              <a:defRPr/>
            </a:lvl1pPr>
          </a:lstStyle>
          <a:p>
            <a:pPr>
              <a:defRPr/>
            </a:pPr>
            <a:fld id="{AB3A05AB-3462-4DF4-9A02-42B991378149}" type="slidenum">
              <a:rPr lang="en-MY"/>
              <a:pPr>
                <a:defRPr/>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3"/>
          <p:cNvSpPr>
            <a:spLocks noGrp="1"/>
          </p:cNvSpPr>
          <p:nvPr>
            <p:ph type="dt" sz="half" idx="10"/>
          </p:nvPr>
        </p:nvSpPr>
        <p:spPr/>
        <p:txBody>
          <a:bodyPr/>
          <a:lstStyle>
            <a:lvl1pPr>
              <a:defRPr/>
            </a:lvl1pPr>
          </a:lstStyle>
          <a:p>
            <a:pPr>
              <a:defRPr/>
            </a:pPr>
            <a:fld id="{143A7FB3-F6C0-402E-80B1-802D2126C228}" type="datetime1">
              <a:rPr lang="en-MY" smtClean="0"/>
              <a:pPr>
                <a:defRPr/>
              </a:pPr>
              <a:t>8/6/2014</a:t>
            </a:fld>
            <a:endParaRPr lang="en-MY"/>
          </a:p>
        </p:txBody>
      </p:sp>
      <p:sp>
        <p:nvSpPr>
          <p:cNvPr id="4" name="Footer Placeholder 4"/>
          <p:cNvSpPr>
            <a:spLocks noGrp="1"/>
          </p:cNvSpPr>
          <p:nvPr>
            <p:ph type="ftr" sz="quarter" idx="11"/>
          </p:nvPr>
        </p:nvSpPr>
        <p:spPr/>
        <p:txBody>
          <a:bodyPr/>
          <a:lstStyle>
            <a:lvl1pPr>
              <a:defRPr/>
            </a:lvl1pPr>
          </a:lstStyle>
          <a:p>
            <a:pPr>
              <a:defRPr/>
            </a:pPr>
            <a:endParaRPr lang="en-MY"/>
          </a:p>
        </p:txBody>
      </p:sp>
      <p:sp>
        <p:nvSpPr>
          <p:cNvPr id="5" name="Slide Number Placeholder 5"/>
          <p:cNvSpPr>
            <a:spLocks noGrp="1"/>
          </p:cNvSpPr>
          <p:nvPr>
            <p:ph type="sldNum" sz="quarter" idx="12"/>
          </p:nvPr>
        </p:nvSpPr>
        <p:spPr/>
        <p:txBody>
          <a:bodyPr/>
          <a:lstStyle>
            <a:lvl1pPr>
              <a:defRPr/>
            </a:lvl1pPr>
          </a:lstStyle>
          <a:p>
            <a:pPr>
              <a:defRPr/>
            </a:pPr>
            <a:fld id="{27B9AF65-6C50-48E0-B3AA-1AFAF67F2B9C}" type="slidenum">
              <a:rPr lang="en-MY"/>
              <a:pPr>
                <a:defRPr/>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81A7A8-8A82-4D75-9759-E4FCC0954605}" type="datetime1">
              <a:rPr lang="en-MY" smtClean="0"/>
              <a:pPr>
                <a:defRPr/>
              </a:pPr>
              <a:t>8/6/2014</a:t>
            </a:fld>
            <a:endParaRPr lang="en-MY"/>
          </a:p>
        </p:txBody>
      </p:sp>
      <p:sp>
        <p:nvSpPr>
          <p:cNvPr id="3" name="Footer Placeholder 4"/>
          <p:cNvSpPr>
            <a:spLocks noGrp="1"/>
          </p:cNvSpPr>
          <p:nvPr>
            <p:ph type="ftr" sz="quarter" idx="11"/>
          </p:nvPr>
        </p:nvSpPr>
        <p:spPr/>
        <p:txBody>
          <a:bodyPr/>
          <a:lstStyle>
            <a:lvl1pPr>
              <a:defRPr/>
            </a:lvl1pPr>
          </a:lstStyle>
          <a:p>
            <a:pPr>
              <a:defRPr/>
            </a:pPr>
            <a:endParaRPr lang="en-MY"/>
          </a:p>
        </p:txBody>
      </p:sp>
      <p:sp>
        <p:nvSpPr>
          <p:cNvPr id="4" name="Slide Number Placeholder 5"/>
          <p:cNvSpPr>
            <a:spLocks noGrp="1"/>
          </p:cNvSpPr>
          <p:nvPr>
            <p:ph type="sldNum" sz="quarter" idx="12"/>
          </p:nvPr>
        </p:nvSpPr>
        <p:spPr/>
        <p:txBody>
          <a:bodyPr/>
          <a:lstStyle>
            <a:lvl1pPr>
              <a:defRPr/>
            </a:lvl1pPr>
          </a:lstStyle>
          <a:p>
            <a:pPr>
              <a:defRPr/>
            </a:pPr>
            <a:fld id="{4DC529FC-60CD-431F-B7DF-6CF9E3F97AAA}" type="slidenum">
              <a:rPr lang="en-MY"/>
              <a:pPr>
                <a:defRPr/>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B84DEF-3D74-4B82-B91D-7E04E15E41B7}" type="datetime1">
              <a:rPr lang="en-MY" smtClean="0"/>
              <a:pPr>
                <a:defRPr/>
              </a:pPr>
              <a:t>8/6/2014</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32948A05-B695-421C-90FC-EBCE1A7D6F9C}" type="slidenum">
              <a:rPr lang="en-MY"/>
              <a:pPr>
                <a:defRPr/>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MY"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C100F4-4C12-4C69-9A5D-562EA759748A}" type="datetime1">
              <a:rPr lang="en-MY" smtClean="0"/>
              <a:pPr>
                <a:defRPr/>
              </a:pPr>
              <a:t>8/6/2014</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09181C79-3150-4269-B408-18FEDE25C5FE}" type="slidenum">
              <a:rPr lang="en-MY"/>
              <a:pPr>
                <a:defRPr/>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MY"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AEECB76-F6E8-4FD8-BA36-B3DDC7C88C5B}" type="datetime1">
              <a:rPr lang="en-MY" smtClean="0"/>
              <a:pPr>
                <a:defRPr/>
              </a:pPr>
              <a:t>8/6/2014</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52766A4-CC15-4607-ABB4-C70CC85B6CA6}" type="slidenum">
              <a:rPr lang="en-MY"/>
              <a:pPr>
                <a:defRPr/>
              </a:pPr>
              <a:t>‹#›</a:t>
            </a:fld>
            <a:endParaRPr lang="en-MY"/>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3" r:id="rId12"/>
    <p:sldLayoutId id="2147483674" r:id="rId13"/>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i@utm.m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16"/>
          <p:cNvSpPr>
            <a:spLocks noGrp="1"/>
          </p:cNvSpPr>
          <p:nvPr>
            <p:ph type="subTitle" idx="1"/>
          </p:nvPr>
        </p:nvSpPr>
        <p:spPr>
          <a:xfrm>
            <a:off x="1066800" y="2362200"/>
            <a:ext cx="7162800" cy="3581400"/>
          </a:xfrm>
        </p:spPr>
        <p:txBody>
          <a:bodyPr>
            <a:normAutofit fontScale="70000" lnSpcReduction="20000"/>
          </a:bodyPr>
          <a:lstStyle/>
          <a:p>
            <a:r>
              <a:rPr lang="en-MY" sz="3400" b="1" dirty="0" smtClean="0">
                <a:solidFill>
                  <a:schemeClr val="accent2">
                    <a:lumMod val="75000"/>
                  </a:schemeClr>
                </a:solidFill>
              </a:rPr>
              <a:t> </a:t>
            </a:r>
            <a:r>
              <a:rPr lang="en-MY" sz="3400" b="1" dirty="0" err="1" smtClean="0">
                <a:solidFill>
                  <a:schemeClr val="accent2">
                    <a:lumMod val="75000"/>
                  </a:schemeClr>
                </a:solidFill>
              </a:rPr>
              <a:t>Ani</a:t>
            </a:r>
            <a:r>
              <a:rPr lang="en-MY" sz="3400" b="1" dirty="0" smtClean="0">
                <a:solidFill>
                  <a:schemeClr val="accent2">
                    <a:lumMod val="75000"/>
                  </a:schemeClr>
                </a:solidFill>
              </a:rPr>
              <a:t> </a:t>
            </a:r>
            <a:r>
              <a:rPr lang="en-MY" sz="3400" b="1" dirty="0" err="1" smtClean="0">
                <a:solidFill>
                  <a:schemeClr val="accent2">
                    <a:lumMod val="75000"/>
                  </a:schemeClr>
                </a:solidFill>
              </a:rPr>
              <a:t>Shabri</a:t>
            </a:r>
            <a:endParaRPr lang="en-MY" sz="3400" b="1" dirty="0" smtClean="0">
              <a:solidFill>
                <a:schemeClr val="accent2">
                  <a:lumMod val="75000"/>
                </a:schemeClr>
              </a:solidFill>
            </a:endParaRPr>
          </a:p>
          <a:p>
            <a:endParaRPr lang="en-MY" sz="2800" dirty="0" smtClean="0">
              <a:solidFill>
                <a:srgbClr val="898989"/>
              </a:solidFill>
            </a:endParaRPr>
          </a:p>
          <a:p>
            <a:r>
              <a:rPr lang="en-US" sz="2800" dirty="0" smtClean="0">
                <a:solidFill>
                  <a:schemeClr val="tx1"/>
                </a:solidFill>
              </a:rPr>
              <a:t>Department of Mathematical Sciences,</a:t>
            </a:r>
          </a:p>
          <a:p>
            <a:r>
              <a:rPr lang="en-US" sz="2800" dirty="0" smtClean="0">
                <a:solidFill>
                  <a:schemeClr val="tx1"/>
                </a:solidFill>
              </a:rPr>
              <a:t>Faculty of Science, </a:t>
            </a:r>
            <a:r>
              <a:rPr lang="en-US" sz="2800" dirty="0" err="1" smtClean="0">
                <a:solidFill>
                  <a:schemeClr val="tx1"/>
                </a:solidFill>
              </a:rPr>
              <a:t>Universiti</a:t>
            </a:r>
            <a:r>
              <a:rPr lang="en-US" sz="2800" dirty="0" smtClean="0">
                <a:solidFill>
                  <a:schemeClr val="tx1"/>
                </a:solidFill>
              </a:rPr>
              <a:t> </a:t>
            </a:r>
            <a:r>
              <a:rPr lang="en-US" sz="2800" dirty="0" err="1" smtClean="0">
                <a:solidFill>
                  <a:schemeClr val="tx1"/>
                </a:solidFill>
              </a:rPr>
              <a:t>Teknologi</a:t>
            </a:r>
            <a:r>
              <a:rPr lang="en-US" sz="2800" dirty="0" smtClean="0">
                <a:solidFill>
                  <a:schemeClr val="tx1"/>
                </a:solidFill>
              </a:rPr>
              <a:t> Malaysia,</a:t>
            </a:r>
          </a:p>
          <a:p>
            <a:r>
              <a:rPr lang="en-US" sz="2800" dirty="0" smtClean="0">
                <a:solidFill>
                  <a:schemeClr val="tx1"/>
                </a:solidFill>
              </a:rPr>
              <a:t>81310 UTM Johor </a:t>
            </a:r>
            <a:r>
              <a:rPr lang="en-US" sz="2800" dirty="0" err="1" smtClean="0">
                <a:solidFill>
                  <a:schemeClr val="tx1"/>
                </a:solidFill>
              </a:rPr>
              <a:t>Bahru</a:t>
            </a:r>
            <a:r>
              <a:rPr lang="en-US" sz="2800" dirty="0" smtClean="0">
                <a:solidFill>
                  <a:schemeClr val="tx1"/>
                </a:solidFill>
              </a:rPr>
              <a:t>, Malaysia</a:t>
            </a:r>
          </a:p>
          <a:p>
            <a:r>
              <a:rPr lang="en-US" sz="2800" dirty="0" smtClean="0">
                <a:solidFill>
                  <a:srgbClr val="898989"/>
                </a:solidFill>
                <a:hlinkClick r:id="rId2"/>
              </a:rPr>
              <a:t>ani@utm.my</a:t>
            </a:r>
            <a:endParaRPr lang="en-US" sz="2800" dirty="0" smtClean="0">
              <a:solidFill>
                <a:srgbClr val="898989"/>
              </a:solidFill>
            </a:endParaRPr>
          </a:p>
          <a:p>
            <a:endParaRPr lang="en-US" sz="2800" dirty="0" smtClean="0">
              <a:solidFill>
                <a:srgbClr val="898989"/>
              </a:solidFill>
            </a:endParaRPr>
          </a:p>
          <a:p>
            <a:endParaRPr lang="en-US" sz="2800" dirty="0" smtClean="0">
              <a:solidFill>
                <a:srgbClr val="898989"/>
              </a:solidFill>
            </a:endParaRPr>
          </a:p>
          <a:p>
            <a:endParaRPr lang="en-US" sz="2800" dirty="0" smtClean="0">
              <a:solidFill>
                <a:srgbClr val="898989"/>
              </a:solidFill>
            </a:endParaRPr>
          </a:p>
          <a:p>
            <a:endParaRPr lang="en-US" sz="2800" dirty="0" smtClean="0">
              <a:solidFill>
                <a:srgbClr val="898989"/>
              </a:solidFill>
            </a:endParaRPr>
          </a:p>
          <a:p>
            <a:r>
              <a:rPr lang="en-US" sz="2800" dirty="0" smtClean="0">
                <a:solidFill>
                  <a:schemeClr val="tx1"/>
                </a:solidFill>
              </a:rPr>
              <a:t>Jun 8, 2014</a:t>
            </a:r>
            <a:endParaRPr lang="en-MY" sz="2800" dirty="0" smtClean="0">
              <a:solidFill>
                <a:schemeClr val="tx1"/>
              </a:solidFill>
            </a:endParaRPr>
          </a:p>
        </p:txBody>
      </p:sp>
      <p:sp>
        <p:nvSpPr>
          <p:cNvPr id="3076" name="Text Placeholder 17"/>
          <p:cNvSpPr>
            <a:spLocks noGrp="1"/>
          </p:cNvSpPr>
          <p:nvPr>
            <p:ph type="body" sz="quarter" idx="13"/>
          </p:nvPr>
        </p:nvSpPr>
        <p:spPr>
          <a:xfrm>
            <a:off x="1331913" y="1052513"/>
            <a:ext cx="6408737" cy="914400"/>
          </a:xfrm>
        </p:spPr>
        <p:txBody>
          <a:bodyPr/>
          <a:lstStyle/>
          <a:p>
            <a:r>
              <a:rPr lang="en-MY" b="1" dirty="0" smtClean="0">
                <a:solidFill>
                  <a:schemeClr val="accent2">
                    <a:lumMod val="75000"/>
                  </a:schemeClr>
                </a:solidFill>
              </a:rPr>
              <a:t>Chap 1: Time Series </a:t>
            </a:r>
          </a:p>
        </p:txBody>
      </p:sp>
      <p:sp>
        <p:nvSpPr>
          <p:cNvPr id="4" name="Slide Number Placeholder 3"/>
          <p:cNvSpPr>
            <a:spLocks noGrp="1"/>
          </p:cNvSpPr>
          <p:nvPr>
            <p:ph type="sldNum" sz="quarter" idx="16"/>
          </p:nvPr>
        </p:nvSpPr>
        <p:spPr>
          <a:xfrm>
            <a:off x="6553200" y="5867400"/>
            <a:ext cx="2133600" cy="365125"/>
          </a:xfrm>
        </p:spPr>
        <p:txBody>
          <a:bodyPr/>
          <a:lstStyle/>
          <a:p>
            <a:pPr>
              <a:defRPr/>
            </a:pPr>
            <a:fld id="{3EDDF6C4-DE32-4277-95DE-F04B732F5920}" type="slidenum">
              <a:rPr lang="en-MY" smtClean="0">
                <a:solidFill>
                  <a:schemeClr val="accent2">
                    <a:lumMod val="75000"/>
                  </a:schemeClr>
                </a:solidFill>
              </a:rPr>
              <a:pPr>
                <a:defRPr/>
              </a:pPr>
              <a:t>1</a:t>
            </a:fld>
            <a:endParaRPr lang="en-MY"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457200" y="274638"/>
            <a:ext cx="8229600" cy="715962"/>
          </a:xfrm>
        </p:spPr>
        <p:txBody>
          <a:bodyPr>
            <a:normAutofit/>
          </a:bodyPr>
          <a:lstStyle/>
          <a:p>
            <a:pPr eaLnBrk="1" fontAlgn="auto" hangingPunct="1">
              <a:spcAft>
                <a:spcPts val="0"/>
              </a:spcAft>
              <a:defRPr/>
            </a:pPr>
            <a:r>
              <a:rPr lang="en-US" sz="3600" b="1" dirty="0" smtClean="0">
                <a:solidFill>
                  <a:schemeClr val="accent2">
                    <a:lumMod val="75000"/>
                  </a:schemeClr>
                </a:solidFill>
                <a:latin typeface="+mn-lt"/>
              </a:rPr>
              <a:t>Time Series</a:t>
            </a:r>
          </a:p>
        </p:txBody>
      </p:sp>
      <p:sp>
        <p:nvSpPr>
          <p:cNvPr id="1028" name="Rectangle 3"/>
          <p:cNvSpPr>
            <a:spLocks noGrp="1" noChangeArrowheads="1"/>
          </p:cNvSpPr>
          <p:nvPr>
            <p:ph idx="1"/>
          </p:nvPr>
        </p:nvSpPr>
        <p:spPr>
          <a:xfrm>
            <a:off x="457200" y="1066800"/>
            <a:ext cx="8229600" cy="5059363"/>
          </a:xfrm>
        </p:spPr>
        <p:txBody>
          <a:bodyPr/>
          <a:lstStyle/>
          <a:p>
            <a:pPr algn="just">
              <a:spcBef>
                <a:spcPts val="0"/>
              </a:spcBef>
              <a:spcAft>
                <a:spcPts val="0"/>
              </a:spcAft>
            </a:pPr>
            <a:r>
              <a:rPr lang="en-US" sz="2400" dirty="0" smtClean="0">
                <a:latin typeface="Garamond" pitchFamily="18" charset="0"/>
              </a:rPr>
              <a:t>A time series containing records of a single variable is termed as univariate. If records containing more than variable called multivariate.</a:t>
            </a:r>
          </a:p>
          <a:p>
            <a:pPr algn="just">
              <a:spcBef>
                <a:spcPts val="0"/>
              </a:spcBef>
              <a:spcAft>
                <a:spcPts val="0"/>
              </a:spcAft>
            </a:pPr>
            <a:endParaRPr lang="en-US" sz="2400" dirty="0" smtClean="0">
              <a:latin typeface="Garamond" pitchFamily="18" charset="0"/>
            </a:endParaRPr>
          </a:p>
          <a:p>
            <a:pPr algn="just">
              <a:spcBef>
                <a:spcPts val="0"/>
              </a:spcBef>
              <a:spcAft>
                <a:spcPts val="0"/>
              </a:spcAft>
            </a:pPr>
            <a:r>
              <a:rPr lang="en-US" sz="2400" dirty="0" smtClean="0">
                <a:latin typeface="Garamond" pitchFamily="18" charset="0"/>
              </a:rPr>
              <a:t>Time series can be discrete and continuous.  </a:t>
            </a:r>
          </a:p>
          <a:p>
            <a:pPr marL="576263" indent="-228600" algn="just">
              <a:spcBef>
                <a:spcPts val="0"/>
              </a:spcBef>
              <a:spcAft>
                <a:spcPts val="0"/>
              </a:spcAft>
              <a:buNone/>
            </a:pPr>
            <a:r>
              <a:rPr lang="en-US" sz="2400" dirty="0" err="1" smtClean="0">
                <a:latin typeface="Garamond" pitchFamily="18" charset="0"/>
              </a:rPr>
              <a:t>i</a:t>
            </a:r>
            <a:r>
              <a:rPr lang="en-US" sz="2400" dirty="0" smtClean="0">
                <a:latin typeface="Garamond" pitchFamily="18" charset="0"/>
              </a:rPr>
              <a:t>. 	Discrete time series-observations measured at discrete points of time.  Example exchange rates between two different country, the number of car in a country, production of a company and so on.</a:t>
            </a:r>
          </a:p>
          <a:p>
            <a:pPr marL="576263" indent="-228600" algn="just">
              <a:spcBef>
                <a:spcPts val="0"/>
              </a:spcBef>
              <a:spcAft>
                <a:spcPts val="0"/>
              </a:spcAft>
              <a:buNone/>
            </a:pPr>
            <a:r>
              <a:rPr lang="en-US" sz="2400" dirty="0" smtClean="0">
                <a:latin typeface="Garamond" pitchFamily="18" charset="0"/>
              </a:rPr>
              <a:t>ii. Continuous time series-observations are measured at every time. For example flow of a river, temperature reading, concentration of a chemical process.</a:t>
            </a:r>
          </a:p>
          <a:p>
            <a:pPr marL="576263" indent="-228600" algn="just">
              <a:spcBef>
                <a:spcPts val="0"/>
              </a:spcBef>
              <a:spcAft>
                <a:spcPts val="0"/>
              </a:spcAft>
              <a:buNone/>
            </a:pPr>
            <a:endParaRPr lang="en-US" sz="2400" dirty="0" smtClean="0">
              <a:latin typeface="Garamond" pitchFamily="18" charset="0"/>
            </a:endParaRPr>
          </a:p>
          <a:p>
            <a:endParaRPr lang="en-US" sz="2400" dirty="0" smtClean="0"/>
          </a:p>
          <a:p>
            <a:pPr eaLnBrk="1" hangingPunct="1">
              <a:buFont typeface="Wingdings 2" pitchFamily="18" charset="2"/>
              <a:buNone/>
            </a:pPr>
            <a:endParaRPr lang="en-US" sz="3600" dirty="0" smtClean="0"/>
          </a:p>
          <a:p>
            <a:pPr eaLnBrk="1" hangingPunct="1">
              <a:buFontTx/>
              <a:buNone/>
            </a:pPr>
            <a:endParaRPr lang="en-US" sz="3600" b="1" dirty="0" smtClean="0"/>
          </a:p>
        </p:txBody>
      </p:sp>
      <p:sp>
        <p:nvSpPr>
          <p:cNvPr id="4" name="Slide Number Placeholder 3"/>
          <p:cNvSpPr>
            <a:spLocks noGrp="1"/>
          </p:cNvSpPr>
          <p:nvPr>
            <p:ph type="sldNum" sz="quarter" idx="12"/>
          </p:nvPr>
        </p:nvSpPr>
        <p:spPr>
          <a:xfrm>
            <a:off x="6781800" y="5791200"/>
            <a:ext cx="2133600" cy="365125"/>
          </a:xfrm>
        </p:spPr>
        <p:txBody>
          <a:bodyPr/>
          <a:lstStyle/>
          <a:p>
            <a:pPr>
              <a:defRPr/>
            </a:pPr>
            <a:fld id="{C21B6E7B-64D6-4E98-9E09-9FB0A1222F75}" type="slidenum">
              <a:rPr lang="en-MY" smtClean="0">
                <a:solidFill>
                  <a:schemeClr val="accent2">
                    <a:lumMod val="75000"/>
                  </a:schemeClr>
                </a:solidFill>
              </a:rPr>
              <a:pPr>
                <a:defRPr/>
              </a:pPr>
              <a:t>10</a:t>
            </a:fld>
            <a:endParaRPr lang="en-MY" dirty="0">
              <a:solidFill>
                <a:schemeClr val="accent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latin typeface="+mn-lt"/>
              </a:rPr>
              <a:t>Time Series</a:t>
            </a:r>
            <a:endParaRPr lang="en-US" dirty="0">
              <a:solidFill>
                <a:schemeClr val="accent2">
                  <a:lumMod val="75000"/>
                </a:schemeClr>
              </a:solidFill>
              <a:latin typeface="+mn-lt"/>
            </a:endParaRPr>
          </a:p>
        </p:txBody>
      </p:sp>
      <p:sp>
        <p:nvSpPr>
          <p:cNvPr id="3" name="Content Placeholder 2"/>
          <p:cNvSpPr>
            <a:spLocks noGrp="1"/>
          </p:cNvSpPr>
          <p:nvPr>
            <p:ph idx="1"/>
          </p:nvPr>
        </p:nvSpPr>
        <p:spPr>
          <a:xfrm>
            <a:off x="381000" y="1371600"/>
            <a:ext cx="8229600" cy="4525963"/>
          </a:xfrm>
        </p:spPr>
        <p:txBody>
          <a:bodyPr/>
          <a:lstStyle/>
          <a:p>
            <a:pPr algn="just">
              <a:spcBef>
                <a:spcPts val="0"/>
              </a:spcBef>
              <a:spcAft>
                <a:spcPts val="0"/>
              </a:spcAft>
            </a:pPr>
            <a:r>
              <a:rPr lang="en-US" sz="2000" dirty="0" smtClean="0">
                <a:latin typeface="Garamond" pitchFamily="18" charset="0"/>
              </a:rPr>
              <a:t>Usually time series are recorded at equally spaced time intervals such as hourly, daily, weekly, monthly or yearly time separations.  </a:t>
            </a:r>
          </a:p>
          <a:p>
            <a:pPr algn="just">
              <a:spcBef>
                <a:spcPts val="0"/>
              </a:spcBef>
              <a:spcAft>
                <a:spcPts val="0"/>
              </a:spcAft>
            </a:pPr>
            <a:r>
              <a:rPr lang="en-US" sz="2000" dirty="0" smtClean="0">
                <a:latin typeface="Garamond" pitchFamily="18" charset="0"/>
              </a:rPr>
              <a:t>Continuous time series can be transformed to a discrete by merging data together over a specified time interval.</a:t>
            </a:r>
          </a:p>
          <a:p>
            <a:pPr marL="274320" indent="-274320" algn="just" fontAlgn="auto">
              <a:spcBef>
                <a:spcPts val="0"/>
              </a:spcBef>
              <a:spcAft>
                <a:spcPts val="0"/>
              </a:spcAft>
              <a:buClr>
                <a:schemeClr val="accent3"/>
              </a:buClr>
              <a:tabLst>
                <a:tab pos="2635250" algn="r"/>
                <a:tab pos="3609975" algn="r"/>
                <a:tab pos="4629150" algn="r"/>
                <a:tab pos="5603875" algn="r"/>
                <a:tab pos="6623050" algn="r"/>
              </a:tabLst>
              <a:defRPr/>
            </a:pPr>
            <a:r>
              <a:rPr lang="en-US" sz="2000" dirty="0" smtClean="0">
                <a:latin typeface="Garamond" pitchFamily="18" charset="0"/>
              </a:rPr>
              <a:t>	Example time series-Daily data on sales, Monthly salary, Daily Customers, Weekly unemployment rates, Monthly water demand, Daily stream flow, and so on.</a:t>
            </a:r>
          </a:p>
          <a:p>
            <a:endParaRPr lang="en-US" dirty="0"/>
          </a:p>
        </p:txBody>
      </p:sp>
      <p:graphicFrame>
        <p:nvGraphicFramePr>
          <p:cNvPr id="7" name="Chart 6"/>
          <p:cNvGraphicFramePr/>
          <p:nvPr/>
        </p:nvGraphicFramePr>
        <p:xfrm>
          <a:off x="609600" y="3810000"/>
          <a:ext cx="2667000" cy="213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3200400" y="3733800"/>
          <a:ext cx="3048000" cy="24288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5943600" y="3810000"/>
          <a:ext cx="2667000" cy="2438400"/>
        </p:xfrm>
        <a:graphic>
          <a:graphicData uri="http://schemas.openxmlformats.org/drawingml/2006/chart">
            <c:chart xmlns:c="http://schemas.openxmlformats.org/drawingml/2006/chart" xmlns:r="http://schemas.openxmlformats.org/officeDocument/2006/relationships" r:id="rId4"/>
          </a:graphicData>
        </a:graphic>
      </p:graphicFrame>
      <p:sp>
        <p:nvSpPr>
          <p:cNvPr id="10" name="Slide Number Placeholder 9"/>
          <p:cNvSpPr>
            <a:spLocks noGrp="1"/>
          </p:cNvSpPr>
          <p:nvPr>
            <p:ph type="sldNum" sz="quarter" idx="12"/>
          </p:nvPr>
        </p:nvSpPr>
        <p:spPr>
          <a:xfrm>
            <a:off x="6781800" y="5791200"/>
            <a:ext cx="2133600" cy="365125"/>
          </a:xfrm>
        </p:spPr>
        <p:txBody>
          <a:bodyPr/>
          <a:lstStyle/>
          <a:p>
            <a:pPr>
              <a:defRPr/>
            </a:pPr>
            <a:fld id="{C21B6E7B-64D6-4E98-9E09-9FB0A1222F75}" type="slidenum">
              <a:rPr lang="en-MY" smtClean="0">
                <a:solidFill>
                  <a:schemeClr val="accent2">
                    <a:lumMod val="75000"/>
                  </a:schemeClr>
                </a:solidFill>
              </a:rPr>
              <a:pPr>
                <a:defRPr/>
              </a:pPr>
              <a:t>11</a:t>
            </a:fld>
            <a:endParaRPr lang="en-MY"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1945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54291" name="Rectangle 19"/>
          <p:cNvSpPr>
            <a:spLocks noGrp="1" noChangeArrowheads="1"/>
          </p:cNvSpPr>
          <p:nvPr>
            <p:ph type="title"/>
          </p:nvPr>
        </p:nvSpPr>
        <p:spPr>
          <a:xfrm>
            <a:off x="609600" y="304800"/>
            <a:ext cx="8534400" cy="1136650"/>
          </a:xfrm>
          <a:effectLst>
            <a:outerShdw dist="53882" dir="2700000" algn="ctr" rotWithShape="0">
              <a:schemeClr val="bg2"/>
            </a:outerShdw>
          </a:effectLst>
        </p:spPr>
        <p:txBody>
          <a:bodyPr lIns="90488" tIns="44450" rIns="90488" bIns="44450">
            <a:normAutofit/>
          </a:bodyPr>
          <a:lstStyle/>
          <a:p>
            <a:pPr eaLnBrk="1" fontAlgn="auto" hangingPunct="1">
              <a:spcAft>
                <a:spcPts val="0"/>
              </a:spcAft>
              <a:defRPr/>
            </a:pPr>
            <a:r>
              <a:rPr lang="en-US" sz="3600" b="1" dirty="0" smtClean="0">
                <a:solidFill>
                  <a:schemeClr val="accent2">
                    <a:lumMod val="75000"/>
                  </a:schemeClr>
                </a:solidFill>
                <a:latin typeface="+mn-lt"/>
              </a:rPr>
              <a:t>Components of Time Series </a:t>
            </a:r>
          </a:p>
        </p:txBody>
      </p:sp>
      <p:sp>
        <p:nvSpPr>
          <p:cNvPr id="25" name="TextBox 24"/>
          <p:cNvSpPr txBox="1"/>
          <p:nvPr/>
        </p:nvSpPr>
        <p:spPr>
          <a:xfrm>
            <a:off x="838200" y="1219200"/>
            <a:ext cx="7620000" cy="6093976"/>
          </a:xfrm>
          <a:prstGeom prst="rect">
            <a:avLst/>
          </a:prstGeom>
          <a:noFill/>
        </p:spPr>
        <p:txBody>
          <a:bodyPr wrap="square" rtlCol="0">
            <a:spAutoFit/>
          </a:bodyPr>
          <a:lstStyle/>
          <a:p>
            <a:pPr marL="233363" indent="-233363" algn="just">
              <a:buFont typeface="Arial" pitchFamily="34" charset="0"/>
              <a:buChar char="•"/>
            </a:pPr>
            <a:r>
              <a:rPr lang="en-US" sz="2400" dirty="0" smtClean="0">
                <a:latin typeface="Garamond" pitchFamily="18" charset="0"/>
              </a:rPr>
              <a:t>The purpose of analyzing time series data is to expose and   summarize its components before to a model-building process.</a:t>
            </a:r>
          </a:p>
          <a:p>
            <a:pPr marL="233363" indent="-233363" algn="just">
              <a:buFont typeface="Arial" pitchFamily="34" charset="0"/>
              <a:buChar char="•"/>
            </a:pPr>
            <a:r>
              <a:rPr lang="en-US" sz="2400" dirty="0" smtClean="0">
                <a:latin typeface="Garamond" pitchFamily="18" charset="0"/>
              </a:rPr>
              <a:t>An important step in selecting the correct time-series model is  to identify the components in time series through various graphical.</a:t>
            </a:r>
          </a:p>
          <a:p>
            <a:pPr marL="233363" indent="-233363" algn="just">
              <a:buFont typeface="Arial" pitchFamily="34" charset="0"/>
              <a:buChar char="•"/>
            </a:pPr>
            <a:r>
              <a:rPr lang="en-US" sz="2400" dirty="0" smtClean="0">
                <a:latin typeface="Garamond" pitchFamily="18" charset="0"/>
              </a:rPr>
              <a:t>Once these components or combination of components have been identified, the methods that best fitted these patterns can be evaluated.  </a:t>
            </a:r>
          </a:p>
          <a:p>
            <a:pPr marL="233363" indent="-233363" algn="just">
              <a:buFont typeface="Arial" pitchFamily="34" charset="0"/>
              <a:buChar char="•"/>
            </a:pPr>
            <a:r>
              <a:rPr lang="en-US" sz="2400" dirty="0" smtClean="0">
                <a:latin typeface="Garamond" pitchFamily="18" charset="0"/>
              </a:rPr>
              <a:t>A time series can consist of four components</a:t>
            </a:r>
          </a:p>
          <a:p>
            <a:pPr marL="457200" indent="-223838" algn="just"/>
            <a:r>
              <a:rPr lang="en-US" sz="2400" dirty="0" err="1" smtClean="0">
                <a:latin typeface="Garamond" pitchFamily="18" charset="0"/>
              </a:rPr>
              <a:t>i</a:t>
            </a:r>
            <a:r>
              <a:rPr lang="en-US" sz="2400" dirty="0" smtClean="0">
                <a:latin typeface="Garamond" pitchFamily="18" charset="0"/>
              </a:rPr>
              <a:t>. 	trend component</a:t>
            </a:r>
          </a:p>
          <a:p>
            <a:pPr marL="576262" indent="-342900" algn="just">
              <a:buAutoNum type="romanLcPeriod" startAt="2"/>
            </a:pPr>
            <a:r>
              <a:rPr lang="en-US" sz="2400" dirty="0" smtClean="0">
                <a:latin typeface="Garamond" pitchFamily="18" charset="0"/>
              </a:rPr>
              <a:t>Cycle component</a:t>
            </a:r>
          </a:p>
          <a:p>
            <a:pPr marL="576262" indent="-342900" algn="just">
              <a:buFontTx/>
              <a:buAutoNum type="romanLcPeriod" startAt="2"/>
            </a:pPr>
            <a:r>
              <a:rPr lang="en-US" sz="2400" dirty="0" smtClean="0">
                <a:latin typeface="Garamond" pitchFamily="18" charset="0"/>
              </a:rPr>
              <a:t>Seasonal component</a:t>
            </a:r>
          </a:p>
          <a:p>
            <a:pPr marL="576262" indent="-342900" algn="just">
              <a:buAutoNum type="romanLcPeriod" startAt="2"/>
            </a:pPr>
            <a:r>
              <a:rPr lang="en-US" sz="2400" dirty="0" smtClean="0">
                <a:latin typeface="Garamond" pitchFamily="18" charset="0"/>
              </a:rPr>
              <a:t>Irregular or random component </a:t>
            </a:r>
          </a:p>
          <a:p>
            <a:pPr algn="just">
              <a:buFont typeface="Arial" pitchFamily="34" charset="0"/>
              <a:buChar char="•"/>
            </a:pPr>
            <a:endParaRPr lang="en-US" dirty="0" smtClean="0"/>
          </a:p>
          <a:p>
            <a:endParaRPr lang="en-US" dirty="0" smtClean="0"/>
          </a:p>
          <a:p>
            <a:endParaRPr lang="en-US" dirty="0" smtClean="0"/>
          </a:p>
        </p:txBody>
      </p:sp>
      <p:sp>
        <p:nvSpPr>
          <p:cNvPr id="6" name="Slide Number Placeholder 5"/>
          <p:cNvSpPr>
            <a:spLocks noGrp="1"/>
          </p:cNvSpPr>
          <p:nvPr>
            <p:ph type="sldNum" sz="quarter" idx="12"/>
          </p:nvPr>
        </p:nvSpPr>
        <p:spPr>
          <a:xfrm>
            <a:off x="6629400" y="5791200"/>
            <a:ext cx="2133600" cy="365125"/>
          </a:xfrm>
        </p:spPr>
        <p:txBody>
          <a:bodyPr/>
          <a:lstStyle/>
          <a:p>
            <a:pPr>
              <a:defRPr/>
            </a:pPr>
            <a:fld id="{C21B6E7B-64D6-4E98-9E09-9FB0A1222F75}" type="slidenum">
              <a:rPr lang="en-MY" smtClean="0">
                <a:solidFill>
                  <a:schemeClr val="accent2">
                    <a:lumMod val="75000"/>
                  </a:schemeClr>
                </a:solidFill>
              </a:rPr>
              <a:pPr>
                <a:defRPr/>
              </a:pPr>
              <a:t>12</a:t>
            </a:fld>
            <a:endParaRPr lang="en-MY" dirty="0">
              <a:solidFill>
                <a:schemeClr val="accent2">
                  <a:lumMod val="75000"/>
                </a:schemeClr>
              </a:solidFill>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20483"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56357" name="Rectangle 37"/>
          <p:cNvSpPr>
            <a:spLocks noGrp="1" noChangeArrowheads="1"/>
          </p:cNvSpPr>
          <p:nvPr>
            <p:ph type="title"/>
          </p:nvPr>
        </p:nvSpPr>
        <p:spPr>
          <a:xfrm>
            <a:off x="457200" y="274638"/>
            <a:ext cx="8229600" cy="1096962"/>
          </a:xfrm>
          <a:effectLst>
            <a:outerShdw dist="53882" dir="2700000" algn="ctr" rotWithShape="0">
              <a:schemeClr val="bg2"/>
            </a:outerShdw>
          </a:effectLst>
        </p:spPr>
        <p:txBody>
          <a:bodyPr lIns="90488" tIns="44450" rIns="90488" bIns="44450">
            <a:normAutofit/>
          </a:bodyPr>
          <a:lstStyle/>
          <a:p>
            <a:pPr eaLnBrk="1" fontAlgn="auto" hangingPunct="1">
              <a:spcAft>
                <a:spcPts val="0"/>
              </a:spcAft>
              <a:defRPr/>
            </a:pPr>
            <a:r>
              <a:rPr lang="en-US" sz="3600" b="1" dirty="0" smtClean="0">
                <a:solidFill>
                  <a:schemeClr val="accent2">
                    <a:lumMod val="75000"/>
                  </a:schemeClr>
                </a:solidFill>
                <a:latin typeface="+mn-lt"/>
              </a:rPr>
              <a:t>Trend Component</a:t>
            </a:r>
            <a:endParaRPr lang="en-US" sz="3600" dirty="0" smtClean="0">
              <a:solidFill>
                <a:schemeClr val="accent2">
                  <a:lumMod val="75000"/>
                </a:schemeClr>
              </a:solidFill>
              <a:latin typeface="+mn-lt"/>
            </a:endParaRPr>
          </a:p>
        </p:txBody>
      </p:sp>
      <p:sp>
        <p:nvSpPr>
          <p:cNvPr id="56358" name="Rectangle 38"/>
          <p:cNvSpPr>
            <a:spLocks noGrp="1" noChangeArrowheads="1"/>
          </p:cNvSpPr>
          <p:nvPr>
            <p:ph idx="1"/>
          </p:nvPr>
        </p:nvSpPr>
        <p:spPr>
          <a:xfrm>
            <a:off x="533400" y="1447800"/>
            <a:ext cx="8305800" cy="4419600"/>
          </a:xfrm>
        </p:spPr>
        <p:txBody>
          <a:bodyPr lIns="90488" tIns="44450" rIns="90488" bIns="44450"/>
          <a:lstStyle/>
          <a:p>
            <a:pPr eaLnBrk="1" hangingPunct="1">
              <a:spcBef>
                <a:spcPts val="0"/>
              </a:spcBef>
            </a:pPr>
            <a:r>
              <a:rPr lang="en-US" sz="2800" dirty="0" smtClean="0">
                <a:latin typeface="Garamond" pitchFamily="18" charset="0"/>
              </a:rPr>
              <a:t>Trends represent a  persistent upward or downward movement of the data over a long period of time.</a:t>
            </a:r>
          </a:p>
          <a:p>
            <a:pPr eaLnBrk="1" hangingPunct="1">
              <a:spcBef>
                <a:spcPts val="0"/>
              </a:spcBef>
            </a:pPr>
            <a:r>
              <a:rPr lang="en-US" sz="2800" dirty="0" smtClean="0">
                <a:latin typeface="Garamond" pitchFamily="18" charset="0"/>
              </a:rPr>
              <a:t>Trend is usually due to change in  population, technology, demographics, consumer preferences etc.</a:t>
            </a:r>
          </a:p>
          <a:p>
            <a:pPr>
              <a:spcBef>
                <a:spcPts val="0"/>
              </a:spcBef>
            </a:pPr>
            <a:r>
              <a:rPr lang="en-US" sz="2800" dirty="0" smtClean="0">
                <a:latin typeface="Garamond" pitchFamily="18" charset="0"/>
              </a:rPr>
              <a:t>Trend may be long term or more dynamic and of relatively short duration that persists usually for more than one year.</a:t>
            </a:r>
          </a:p>
          <a:p>
            <a:pPr>
              <a:spcBef>
                <a:spcPts val="0"/>
              </a:spcBef>
            </a:pPr>
            <a:r>
              <a:rPr lang="en-US" sz="2800" dirty="0" smtClean="0">
                <a:latin typeface="Garamond" pitchFamily="18" charset="0"/>
              </a:rPr>
              <a:t>If a time series does not contain any trend component, its called stationary.</a:t>
            </a:r>
          </a:p>
          <a:p>
            <a:pPr>
              <a:buFont typeface="Wingdings 2" pitchFamily="18" charset="2"/>
              <a:buNone/>
            </a:pPr>
            <a:endParaRPr lang="en-US" sz="2400" dirty="0" smtClean="0"/>
          </a:p>
        </p:txBody>
      </p:sp>
      <p:sp>
        <p:nvSpPr>
          <p:cNvPr id="7" name="Slide Number Placeholder 6"/>
          <p:cNvSpPr>
            <a:spLocks noGrp="1"/>
          </p:cNvSpPr>
          <p:nvPr>
            <p:ph type="sldNum" sz="quarter" idx="12"/>
          </p:nvPr>
        </p:nvSpPr>
        <p:spPr>
          <a:xfrm>
            <a:off x="6705600" y="5791200"/>
            <a:ext cx="2133600" cy="365125"/>
          </a:xfrm>
        </p:spPr>
        <p:txBody>
          <a:bodyPr/>
          <a:lstStyle/>
          <a:p>
            <a:pPr>
              <a:defRPr/>
            </a:pPr>
            <a:fld id="{C21B6E7B-64D6-4E98-9E09-9FB0A1222F75}" type="slidenum">
              <a:rPr lang="en-MY" smtClean="0">
                <a:solidFill>
                  <a:schemeClr val="accent2">
                    <a:lumMod val="75000"/>
                  </a:schemeClr>
                </a:solidFill>
              </a:rPr>
              <a:pPr>
                <a:defRPr/>
              </a:pPr>
              <a:t>13</a:t>
            </a:fld>
            <a:endParaRPr lang="en-MY"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58">
                                            <p:txEl>
                                              <p:pRg st="0" end="0"/>
                                            </p:txEl>
                                          </p:spTgt>
                                        </p:tgtEl>
                                        <p:attrNameLst>
                                          <p:attrName>style.visibility</p:attrName>
                                        </p:attrNameLst>
                                      </p:cBhvr>
                                      <p:to>
                                        <p:strVal val="visible"/>
                                      </p:to>
                                    </p:set>
                                    <p:animEffect transition="in" filter="wipe(left)">
                                      <p:cBhvr>
                                        <p:cTn id="7" dur="500"/>
                                        <p:tgtEl>
                                          <p:spTgt spid="56358">
                                            <p:txEl>
                                              <p:pRg st="0" end="0"/>
                                            </p:txEl>
                                          </p:spTgt>
                                        </p:tgtEl>
                                      </p:cBhvr>
                                    </p:animEffect>
                                  </p:childTnLst>
                                  <p:subTnLst>
                                    <p:animClr>
                                      <p:cBhvr override="childStyle">
                                        <p:cTn dur="1" fill="hold" display="0" masterRel="nextClick" afterEffect="1"/>
                                        <p:tgtEl>
                                          <p:spTgt spid="56358">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58">
                                            <p:txEl>
                                              <p:pRg st="1" end="1"/>
                                            </p:txEl>
                                          </p:spTgt>
                                        </p:tgtEl>
                                        <p:attrNameLst>
                                          <p:attrName>style.visibility</p:attrName>
                                        </p:attrNameLst>
                                      </p:cBhvr>
                                      <p:to>
                                        <p:strVal val="visible"/>
                                      </p:to>
                                    </p:set>
                                    <p:animEffect transition="in" filter="wipe(left)">
                                      <p:cBhvr>
                                        <p:cTn id="12" dur="500"/>
                                        <p:tgtEl>
                                          <p:spTgt spid="56358">
                                            <p:txEl>
                                              <p:pRg st="1" end="1"/>
                                            </p:txEl>
                                          </p:spTgt>
                                        </p:tgtEl>
                                      </p:cBhvr>
                                    </p:animEffect>
                                  </p:childTnLst>
                                  <p:subTnLst>
                                    <p:animClr>
                                      <p:cBhvr override="childStyle">
                                        <p:cTn dur="1" fill="hold" display="0" masterRel="nextClick" afterEffect="1"/>
                                        <p:tgtEl>
                                          <p:spTgt spid="56358">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5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1026"/>
          <p:cNvSpPr>
            <a:spLocks noGrp="1" noChangeArrowheads="1"/>
          </p:cNvSpPr>
          <p:nvPr>
            <p:ph type="title"/>
          </p:nvPr>
        </p:nvSpPr>
        <p:spPr/>
        <p:txBody>
          <a:bodyPr lIns="90488" tIns="44450" rIns="90488" bIns="44450" anchorCtr="1">
            <a:normAutofit/>
          </a:bodyPr>
          <a:lstStyle/>
          <a:p>
            <a:pPr eaLnBrk="1" fontAlgn="auto" hangingPunct="1">
              <a:spcAft>
                <a:spcPts val="0"/>
              </a:spcAft>
              <a:defRPr/>
            </a:pPr>
            <a:r>
              <a:rPr lang="en-US" sz="3600" b="1" dirty="0" smtClean="0">
                <a:solidFill>
                  <a:schemeClr val="accent2">
                    <a:lumMod val="75000"/>
                  </a:schemeClr>
                </a:solidFill>
              </a:rPr>
              <a:t>Trend Component</a:t>
            </a:r>
            <a:endParaRPr lang="en-US" sz="3600" dirty="0" smtClean="0">
              <a:solidFill>
                <a:schemeClr val="accent2">
                  <a:lumMod val="75000"/>
                </a:schemeClr>
              </a:solidFill>
            </a:endParaRPr>
          </a:p>
        </p:txBody>
      </p:sp>
      <p:sp>
        <p:nvSpPr>
          <p:cNvPr id="21507" name="Rectangle 1027"/>
          <p:cNvSpPr>
            <a:spLocks noGrp="1" noChangeArrowheads="1"/>
          </p:cNvSpPr>
          <p:nvPr>
            <p:ph idx="1"/>
          </p:nvPr>
        </p:nvSpPr>
        <p:spPr>
          <a:xfrm>
            <a:off x="685800" y="1600200"/>
            <a:ext cx="8077200" cy="4114800"/>
          </a:xfrm>
        </p:spPr>
        <p:txBody>
          <a:bodyPr lIns="90488" tIns="44450" rIns="90488" bIns="44450"/>
          <a:lstStyle/>
          <a:p>
            <a:pPr marL="571500" indent="-571500" eaLnBrk="1" hangingPunct="1"/>
            <a:r>
              <a:rPr lang="en-US" dirty="0" smtClean="0"/>
              <a:t>Overall Upward or Downward Movement</a:t>
            </a:r>
          </a:p>
          <a:p>
            <a:pPr marL="571500" indent="-571500" eaLnBrk="1" hangingPunct="1"/>
            <a:r>
              <a:rPr lang="en-US" dirty="0" smtClean="0"/>
              <a:t>Data Taken Over a Period of Years</a:t>
            </a:r>
          </a:p>
          <a:p>
            <a:pPr marL="571500" indent="-571500" eaLnBrk="1" hangingPunct="1"/>
            <a:endParaRPr lang="en-US" dirty="0" smtClean="0"/>
          </a:p>
        </p:txBody>
      </p:sp>
      <p:pic>
        <p:nvPicPr>
          <p:cNvPr id="14338" name="Picture 2"/>
          <p:cNvPicPr>
            <a:picLocks noChangeAspect="1" noChangeArrowheads="1"/>
          </p:cNvPicPr>
          <p:nvPr/>
        </p:nvPicPr>
        <p:blipFill>
          <a:blip r:embed="rId3" cstate="print"/>
          <a:srcRect/>
          <a:stretch>
            <a:fillRect/>
          </a:stretch>
        </p:blipFill>
        <p:spPr bwMode="auto">
          <a:xfrm>
            <a:off x="1143000" y="2819400"/>
            <a:ext cx="7033215" cy="3003550"/>
          </a:xfrm>
          <a:prstGeom prst="rect">
            <a:avLst/>
          </a:prstGeom>
          <a:noFill/>
          <a:ln w="9525">
            <a:noFill/>
            <a:miter lim="800000"/>
            <a:headEnd/>
            <a:tailEnd/>
          </a:ln>
          <a:effectLst/>
        </p:spPr>
      </p:pic>
      <p:sp>
        <p:nvSpPr>
          <p:cNvPr id="5" name="Slide Number Placeholder 4"/>
          <p:cNvSpPr>
            <a:spLocks noGrp="1"/>
          </p:cNvSpPr>
          <p:nvPr>
            <p:ph type="sldNum" sz="quarter" idx="12"/>
          </p:nvPr>
        </p:nvSpPr>
        <p:spPr>
          <a:xfrm>
            <a:off x="6705600" y="5867400"/>
            <a:ext cx="2133600" cy="365125"/>
          </a:xfrm>
        </p:spPr>
        <p:txBody>
          <a:bodyPr/>
          <a:lstStyle/>
          <a:p>
            <a:pPr>
              <a:defRPr/>
            </a:pPr>
            <a:fld id="{C21B6E7B-64D6-4E98-9E09-9FB0A1222F75}" type="slidenum">
              <a:rPr lang="en-MY" smtClean="0">
                <a:solidFill>
                  <a:schemeClr val="accent2">
                    <a:lumMod val="75000"/>
                  </a:schemeClr>
                </a:solidFill>
              </a:rPr>
              <a:pPr>
                <a:defRPr/>
              </a:pPr>
              <a:t>14</a:t>
            </a:fld>
            <a:endParaRPr lang="en-MY" dirty="0">
              <a:solidFill>
                <a:schemeClr val="accent2">
                  <a:lumMod val="75000"/>
                </a:schemeClr>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2253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58405" name="Rectangle 37"/>
          <p:cNvSpPr>
            <a:spLocks noGrp="1" noChangeArrowheads="1"/>
          </p:cNvSpPr>
          <p:nvPr>
            <p:ph type="title"/>
          </p:nvPr>
        </p:nvSpPr>
        <p:spPr>
          <a:effectLst>
            <a:outerShdw dist="53882" dir="2700000" algn="ctr" rotWithShape="0">
              <a:schemeClr val="bg2"/>
            </a:outerShdw>
          </a:effectLst>
        </p:spPr>
        <p:txBody>
          <a:bodyPr lIns="90488" tIns="44450" rIns="90488" bIns="44450">
            <a:normAutofit/>
          </a:bodyPr>
          <a:lstStyle/>
          <a:p>
            <a:pPr eaLnBrk="1" fontAlgn="auto" hangingPunct="1">
              <a:spcAft>
                <a:spcPts val="0"/>
              </a:spcAft>
              <a:defRPr/>
            </a:pPr>
            <a:r>
              <a:rPr lang="en-US" sz="3600" b="1" dirty="0" smtClean="0">
                <a:solidFill>
                  <a:schemeClr val="accent2">
                    <a:lumMod val="75000"/>
                  </a:schemeClr>
                </a:solidFill>
                <a:latin typeface="+mn-lt"/>
              </a:rPr>
              <a:t>Cyclical Component</a:t>
            </a:r>
            <a:endParaRPr lang="en-US" sz="3600" dirty="0" smtClean="0">
              <a:solidFill>
                <a:schemeClr val="accent2">
                  <a:lumMod val="75000"/>
                </a:schemeClr>
              </a:solidFill>
              <a:latin typeface="+mn-lt"/>
            </a:endParaRPr>
          </a:p>
        </p:txBody>
      </p:sp>
      <p:sp>
        <p:nvSpPr>
          <p:cNvPr id="58406" name="Rectangle 38"/>
          <p:cNvSpPr>
            <a:spLocks noGrp="1" noChangeArrowheads="1"/>
          </p:cNvSpPr>
          <p:nvPr>
            <p:ph idx="1"/>
          </p:nvPr>
        </p:nvSpPr>
        <p:spPr>
          <a:xfrm>
            <a:off x="609600" y="1524000"/>
            <a:ext cx="7696200" cy="4343400"/>
          </a:xfrm>
        </p:spPr>
        <p:txBody>
          <a:bodyPr lIns="90488" tIns="44450" rIns="90488" bIns="44450"/>
          <a:lstStyle/>
          <a:p>
            <a:pPr algn="just" eaLnBrk="1" hangingPunct="1">
              <a:spcBef>
                <a:spcPts val="0"/>
              </a:spcBef>
            </a:pPr>
            <a:r>
              <a:rPr lang="en-US" sz="2800" dirty="0" smtClean="0">
                <a:latin typeface="Garamond" pitchFamily="18" charset="0"/>
              </a:rPr>
              <a:t>It represents repeating up and down movements in the data pattern that occurs over a duration of 2 to 10 years or longer  but not periodic in nature (not constant). </a:t>
            </a:r>
          </a:p>
          <a:p>
            <a:pPr algn="just" eaLnBrk="1" hangingPunct="1">
              <a:spcBef>
                <a:spcPts val="0"/>
              </a:spcBef>
            </a:pPr>
            <a:r>
              <a:rPr lang="en-US" sz="2800" dirty="0" smtClean="0">
                <a:latin typeface="Garamond" pitchFamily="18" charset="0"/>
              </a:rPr>
              <a:t>Cyclical component is usually due to interactions of factors influencing economy and represents by multiyear cyclical movements in the economy.</a:t>
            </a:r>
          </a:p>
          <a:p>
            <a:pPr algn="just" eaLnBrk="1" hangingPunct="1">
              <a:spcBef>
                <a:spcPts val="0"/>
              </a:spcBef>
            </a:pPr>
            <a:r>
              <a:rPr lang="en-US" sz="2800" dirty="0" smtClean="0">
                <a:latin typeface="Garamond" pitchFamily="18" charset="0"/>
              </a:rPr>
              <a:t>A cycle is measured from peak to peak or trough to trough.</a:t>
            </a:r>
          </a:p>
          <a:p>
            <a:pPr algn="just" eaLnBrk="1" hangingPunct="1">
              <a:spcBef>
                <a:spcPts val="0"/>
              </a:spcBef>
            </a:pPr>
            <a:r>
              <a:rPr lang="en-US" sz="2800" dirty="0" smtClean="0">
                <a:latin typeface="Garamond" pitchFamily="18" charset="0"/>
              </a:rPr>
              <a:t>Cycle is one of the most difficult components to forecast because of its longer time frame.</a:t>
            </a:r>
          </a:p>
        </p:txBody>
      </p:sp>
      <p:sp>
        <p:nvSpPr>
          <p:cNvPr id="6" name="Slide Number Placeholder 5"/>
          <p:cNvSpPr>
            <a:spLocks noGrp="1"/>
          </p:cNvSpPr>
          <p:nvPr>
            <p:ph type="sldNum" sz="quarter" idx="12"/>
          </p:nvPr>
        </p:nvSpPr>
        <p:spPr>
          <a:xfrm>
            <a:off x="6629400" y="5867400"/>
            <a:ext cx="2133600" cy="365125"/>
          </a:xfrm>
        </p:spPr>
        <p:txBody>
          <a:bodyPr/>
          <a:lstStyle/>
          <a:p>
            <a:pPr>
              <a:defRPr/>
            </a:pPr>
            <a:fld id="{C21B6E7B-64D6-4E98-9E09-9FB0A1222F75}" type="slidenum">
              <a:rPr lang="en-MY" smtClean="0">
                <a:solidFill>
                  <a:schemeClr val="accent2">
                    <a:lumMod val="75000"/>
                  </a:schemeClr>
                </a:solidFill>
              </a:rPr>
              <a:pPr>
                <a:defRPr/>
              </a:pPr>
              <a:t>15</a:t>
            </a:fld>
            <a:endParaRPr lang="en-MY"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406">
                                            <p:txEl>
                                              <p:pRg st="0" end="0"/>
                                            </p:txEl>
                                          </p:spTgt>
                                        </p:tgtEl>
                                        <p:attrNameLst>
                                          <p:attrName>style.visibility</p:attrName>
                                        </p:attrNameLst>
                                      </p:cBhvr>
                                      <p:to>
                                        <p:strVal val="visible"/>
                                      </p:to>
                                    </p:set>
                                    <p:animEffect transition="in" filter="wipe(left)">
                                      <p:cBhvr>
                                        <p:cTn id="7" dur="500"/>
                                        <p:tgtEl>
                                          <p:spTgt spid="58406">
                                            <p:txEl>
                                              <p:pRg st="0" end="0"/>
                                            </p:txEl>
                                          </p:spTgt>
                                        </p:tgtEl>
                                      </p:cBhvr>
                                    </p:animEffect>
                                  </p:childTnLst>
                                  <p:subTnLst>
                                    <p:animClr>
                                      <p:cBhvr override="childStyle">
                                        <p:cTn dur="1" fill="hold" display="0" masterRel="nextClick" afterEffect="1"/>
                                        <p:tgtEl>
                                          <p:spTgt spid="58406">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406">
                                            <p:txEl>
                                              <p:pRg st="1" end="1"/>
                                            </p:txEl>
                                          </p:spTgt>
                                        </p:tgtEl>
                                        <p:attrNameLst>
                                          <p:attrName>style.visibility</p:attrName>
                                        </p:attrNameLst>
                                      </p:cBhvr>
                                      <p:to>
                                        <p:strVal val="visible"/>
                                      </p:to>
                                    </p:set>
                                    <p:animEffect transition="in" filter="wipe(left)">
                                      <p:cBhvr>
                                        <p:cTn id="12" dur="500"/>
                                        <p:tgtEl>
                                          <p:spTgt spid="58406">
                                            <p:txEl>
                                              <p:pRg st="1" end="1"/>
                                            </p:txEl>
                                          </p:spTgt>
                                        </p:tgtEl>
                                      </p:cBhvr>
                                    </p:animEffect>
                                  </p:childTnLst>
                                  <p:subTnLst>
                                    <p:animClr>
                                      <p:cBhvr override="childStyle">
                                        <p:cTn dur="1" fill="hold" display="0" masterRel="nextClick" afterEffect="1"/>
                                        <p:tgtEl>
                                          <p:spTgt spid="58406">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406">
                                            <p:txEl>
                                              <p:pRg st="2" end="2"/>
                                            </p:txEl>
                                          </p:spTgt>
                                        </p:tgtEl>
                                        <p:attrNameLst>
                                          <p:attrName>style.visibility</p:attrName>
                                        </p:attrNameLst>
                                      </p:cBhvr>
                                      <p:to>
                                        <p:strVal val="visible"/>
                                      </p:to>
                                    </p:set>
                                    <p:animEffect transition="in" filter="wipe(left)">
                                      <p:cBhvr>
                                        <p:cTn id="17" dur="500"/>
                                        <p:tgtEl>
                                          <p:spTgt spid="58406">
                                            <p:txEl>
                                              <p:pRg st="2" end="2"/>
                                            </p:txEl>
                                          </p:spTgt>
                                        </p:tgtEl>
                                      </p:cBhvr>
                                    </p:animEffect>
                                  </p:childTnLst>
                                  <p:subTnLst>
                                    <p:animClr>
                                      <p:cBhvr override="childStyle">
                                        <p:cTn dur="1" fill="hold" display="0" masterRel="nextClick" afterEffect="1"/>
                                        <p:tgtEl>
                                          <p:spTgt spid="58406">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406">
                                            <p:txEl>
                                              <p:pRg st="3" end="3"/>
                                            </p:txEl>
                                          </p:spTgt>
                                        </p:tgtEl>
                                        <p:attrNameLst>
                                          <p:attrName>style.visibility</p:attrName>
                                        </p:attrNameLst>
                                      </p:cBhvr>
                                      <p:to>
                                        <p:strVal val="visible"/>
                                      </p:to>
                                    </p:set>
                                    <p:animEffect transition="in" filter="wipe(left)">
                                      <p:cBhvr>
                                        <p:cTn id="22" dur="500"/>
                                        <p:tgtEl>
                                          <p:spTgt spid="58406">
                                            <p:txEl>
                                              <p:pRg st="3" end="3"/>
                                            </p:txEl>
                                          </p:spTgt>
                                        </p:tgtEl>
                                      </p:cBhvr>
                                    </p:animEffect>
                                  </p:childTnLst>
                                  <p:subTnLst>
                                    <p:animClr>
                                      <p:cBhvr override="childStyle">
                                        <p:cTn dur="1" fill="hold" display="0" masterRel="nextClick" afterEffect="1"/>
                                        <p:tgtEl>
                                          <p:spTgt spid="58406">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0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lIns="90488" tIns="44450" rIns="90488" bIns="44450" anchorCtr="1">
            <a:normAutofit/>
          </a:bodyPr>
          <a:lstStyle/>
          <a:p>
            <a:pPr eaLnBrk="1" fontAlgn="auto" hangingPunct="1">
              <a:spcAft>
                <a:spcPts val="0"/>
              </a:spcAft>
              <a:defRPr/>
            </a:pPr>
            <a:r>
              <a:rPr lang="en-US" sz="3600" b="1" dirty="0" smtClean="0">
                <a:solidFill>
                  <a:schemeClr val="accent2">
                    <a:lumMod val="75000"/>
                  </a:schemeClr>
                </a:solidFill>
                <a:latin typeface="+mn-lt"/>
              </a:rPr>
              <a:t>Cyclical Component</a:t>
            </a:r>
            <a:endParaRPr lang="en-US" sz="3600" dirty="0" smtClean="0">
              <a:solidFill>
                <a:schemeClr val="accent2">
                  <a:lumMod val="75000"/>
                </a:schemeClr>
              </a:solidFill>
              <a:latin typeface="+mn-lt"/>
            </a:endParaRPr>
          </a:p>
        </p:txBody>
      </p:sp>
      <p:sp>
        <p:nvSpPr>
          <p:cNvPr id="23555" name="Rectangle 3"/>
          <p:cNvSpPr>
            <a:spLocks noGrp="1" noChangeArrowheads="1"/>
          </p:cNvSpPr>
          <p:nvPr>
            <p:ph idx="1"/>
          </p:nvPr>
        </p:nvSpPr>
        <p:spPr>
          <a:xfrm>
            <a:off x="381000" y="1371600"/>
            <a:ext cx="8001000" cy="2133600"/>
          </a:xfrm>
        </p:spPr>
        <p:txBody>
          <a:bodyPr lIns="90488" tIns="44450" rIns="90488" bIns="44450"/>
          <a:lstStyle/>
          <a:p>
            <a:pPr marL="571500" indent="-571500" eaLnBrk="1" hangingPunct="1">
              <a:spcBef>
                <a:spcPts val="0"/>
              </a:spcBef>
            </a:pPr>
            <a:r>
              <a:rPr lang="en-US" sz="2400" dirty="0" smtClean="0">
                <a:latin typeface="Garamond" pitchFamily="18" charset="0"/>
              </a:rPr>
              <a:t>Upward or Downward Swings the trend line</a:t>
            </a:r>
          </a:p>
          <a:p>
            <a:pPr marL="571500" indent="-571500" eaLnBrk="1" hangingPunct="1">
              <a:spcBef>
                <a:spcPts val="0"/>
              </a:spcBef>
            </a:pPr>
            <a:r>
              <a:rPr lang="en-US" sz="2400" dirty="0" smtClean="0">
                <a:latin typeface="Garamond" pitchFamily="18" charset="0"/>
              </a:rPr>
              <a:t>May Vary in Length</a:t>
            </a:r>
          </a:p>
          <a:p>
            <a:pPr marL="571500" indent="-571500" eaLnBrk="1" hangingPunct="1">
              <a:spcBef>
                <a:spcPts val="0"/>
              </a:spcBef>
            </a:pPr>
            <a:r>
              <a:rPr lang="en-US" sz="2400" dirty="0" smtClean="0">
                <a:latin typeface="Garamond" pitchFamily="18" charset="0"/>
              </a:rPr>
              <a:t>Usually Lasts 2 - 10 Years</a:t>
            </a:r>
          </a:p>
          <a:p>
            <a:pPr marL="571500" indent="-571500" eaLnBrk="1" hangingPunct="1">
              <a:spcBef>
                <a:spcPts val="0"/>
              </a:spcBef>
            </a:pPr>
            <a:r>
              <a:rPr lang="en-US" sz="2400" dirty="0" smtClean="0">
                <a:solidFill>
                  <a:srgbClr val="000000"/>
                </a:solidFill>
                <a:latin typeface="Garamond" pitchFamily="18" charset="0"/>
              </a:rPr>
              <a:t>Cycles are seldom regular, and often appear in combination with other components</a:t>
            </a:r>
            <a:endParaRPr lang="en-US" sz="2400" dirty="0" smtClean="0">
              <a:latin typeface="Garamond" pitchFamily="18" charset="0"/>
            </a:endParaRPr>
          </a:p>
          <a:p>
            <a:pPr marL="571500" indent="-571500" eaLnBrk="1" hangingPunct="1"/>
            <a:endParaRPr lang="en-US" dirty="0" smtClean="0"/>
          </a:p>
        </p:txBody>
      </p:sp>
      <p:sp>
        <p:nvSpPr>
          <p:cNvPr id="23556" name="Line 4"/>
          <p:cNvSpPr>
            <a:spLocks noChangeShapeType="1"/>
          </p:cNvSpPr>
          <p:nvPr/>
        </p:nvSpPr>
        <p:spPr bwMode="auto">
          <a:xfrm>
            <a:off x="1905000" y="3821113"/>
            <a:ext cx="0" cy="2490787"/>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23557" name="Line 5"/>
          <p:cNvSpPr>
            <a:spLocks noChangeShapeType="1"/>
          </p:cNvSpPr>
          <p:nvPr/>
        </p:nvSpPr>
        <p:spPr bwMode="auto">
          <a:xfrm>
            <a:off x="1992313" y="6248400"/>
            <a:ext cx="5475287"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23558" name="Rectangle 6"/>
          <p:cNvSpPr>
            <a:spLocks noChangeArrowheads="1"/>
          </p:cNvSpPr>
          <p:nvPr/>
        </p:nvSpPr>
        <p:spPr bwMode="auto">
          <a:xfrm>
            <a:off x="915988" y="3659188"/>
            <a:ext cx="1444625" cy="458787"/>
          </a:xfrm>
          <a:prstGeom prst="rect">
            <a:avLst/>
          </a:prstGeom>
          <a:noFill/>
          <a:ln w="9525">
            <a:noFill/>
            <a:miter lim="800000"/>
            <a:headEnd/>
            <a:tailEnd/>
          </a:ln>
        </p:spPr>
        <p:txBody>
          <a:bodyPr lIns="90488" tIns="44450" rIns="90488" bIns="44450">
            <a:spAutoFit/>
          </a:bodyPr>
          <a:lstStyle/>
          <a:p>
            <a:pPr>
              <a:spcBef>
                <a:spcPct val="50000"/>
              </a:spcBef>
            </a:pPr>
            <a:r>
              <a:rPr lang="en-US" b="1">
                <a:latin typeface="Arial" pitchFamily="34" charset="0"/>
              </a:rPr>
              <a:t>Sales</a:t>
            </a:r>
          </a:p>
        </p:txBody>
      </p:sp>
      <p:sp>
        <p:nvSpPr>
          <p:cNvPr id="23559" name="Rectangle 7"/>
          <p:cNvSpPr>
            <a:spLocks noChangeArrowheads="1"/>
          </p:cNvSpPr>
          <p:nvPr/>
        </p:nvSpPr>
        <p:spPr bwMode="auto">
          <a:xfrm>
            <a:off x="6781800" y="5867400"/>
            <a:ext cx="1444625" cy="458787"/>
          </a:xfrm>
          <a:prstGeom prst="rect">
            <a:avLst/>
          </a:prstGeom>
          <a:noFill/>
          <a:ln w="9525">
            <a:noFill/>
            <a:miter lim="800000"/>
            <a:headEnd/>
            <a:tailEnd/>
          </a:ln>
        </p:spPr>
        <p:txBody>
          <a:bodyPr lIns="90488" tIns="44450" rIns="90488" bIns="44450">
            <a:spAutoFit/>
          </a:bodyPr>
          <a:lstStyle/>
          <a:p>
            <a:pPr>
              <a:spcBef>
                <a:spcPct val="50000"/>
              </a:spcBef>
            </a:pPr>
            <a:r>
              <a:rPr lang="en-US" b="1" dirty="0">
                <a:latin typeface="Arial" pitchFamily="34" charset="0"/>
              </a:rPr>
              <a:t>Time </a:t>
            </a:r>
          </a:p>
        </p:txBody>
      </p:sp>
      <p:sp>
        <p:nvSpPr>
          <p:cNvPr id="21" name="Freeform 7"/>
          <p:cNvSpPr>
            <a:spLocks/>
          </p:cNvSpPr>
          <p:nvPr/>
        </p:nvSpPr>
        <p:spPr bwMode="auto">
          <a:xfrm>
            <a:off x="1981200" y="3581400"/>
            <a:ext cx="3276600" cy="2438400"/>
          </a:xfrm>
          <a:custGeom>
            <a:avLst/>
            <a:gdLst>
              <a:gd name="T0" fmla="*/ 0 w 2064"/>
              <a:gd name="T1" fmla="*/ 2438400 h 1536"/>
              <a:gd name="T2" fmla="*/ 152400 w 2064"/>
              <a:gd name="T3" fmla="*/ 1524000 h 1536"/>
              <a:gd name="T4" fmla="*/ 304800 w 2064"/>
              <a:gd name="T5" fmla="*/ 1600200 h 1536"/>
              <a:gd name="T6" fmla="*/ 381000 w 2064"/>
              <a:gd name="T7" fmla="*/ 1295400 h 1536"/>
              <a:gd name="T8" fmla="*/ 838200 w 2064"/>
              <a:gd name="T9" fmla="*/ 228600 h 1536"/>
              <a:gd name="T10" fmla="*/ 914400 w 2064"/>
              <a:gd name="T11" fmla="*/ 685800 h 1536"/>
              <a:gd name="T12" fmla="*/ 1066800 w 2064"/>
              <a:gd name="T13" fmla="*/ 609600 h 1536"/>
              <a:gd name="T14" fmla="*/ 1371600 w 2064"/>
              <a:gd name="T15" fmla="*/ 1524000 h 1536"/>
              <a:gd name="T16" fmla="*/ 1600200 w 2064"/>
              <a:gd name="T17" fmla="*/ 1676400 h 1536"/>
              <a:gd name="T18" fmla="*/ 1905000 w 2064"/>
              <a:gd name="T19" fmla="*/ 838200 h 1536"/>
              <a:gd name="T20" fmla="*/ 1981200 w 2064"/>
              <a:gd name="T21" fmla="*/ 685800 h 1536"/>
              <a:gd name="T22" fmla="*/ 2286000 w 2064"/>
              <a:gd name="T23" fmla="*/ 457200 h 1536"/>
              <a:gd name="T24" fmla="*/ 2362200 w 2064"/>
              <a:gd name="T25" fmla="*/ 0 h 1536"/>
              <a:gd name="T26" fmla="*/ 2514600 w 2064"/>
              <a:gd name="T27" fmla="*/ 152400 h 1536"/>
              <a:gd name="T28" fmla="*/ 2590800 w 2064"/>
              <a:gd name="T29" fmla="*/ 762000 h 1536"/>
              <a:gd name="T30" fmla="*/ 2895599 w 2064"/>
              <a:gd name="T31" fmla="*/ 1295400 h 1536"/>
              <a:gd name="T32" fmla="*/ 3276600 w 2064"/>
              <a:gd name="T33" fmla="*/ 838200 h 1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64"/>
              <a:gd name="T52" fmla="*/ 0 h 1536"/>
              <a:gd name="T53" fmla="*/ 2064 w 2064"/>
              <a:gd name="T54" fmla="*/ 1536 h 1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64" h="1536">
                <a:moveTo>
                  <a:pt x="0" y="1536"/>
                </a:moveTo>
                <a:lnTo>
                  <a:pt x="96" y="960"/>
                </a:lnTo>
                <a:lnTo>
                  <a:pt x="192" y="1008"/>
                </a:lnTo>
                <a:lnTo>
                  <a:pt x="240" y="816"/>
                </a:lnTo>
                <a:lnTo>
                  <a:pt x="528" y="144"/>
                </a:lnTo>
                <a:lnTo>
                  <a:pt x="576" y="432"/>
                </a:lnTo>
                <a:lnTo>
                  <a:pt x="672" y="384"/>
                </a:lnTo>
                <a:lnTo>
                  <a:pt x="864" y="960"/>
                </a:lnTo>
                <a:lnTo>
                  <a:pt x="1008" y="1056"/>
                </a:lnTo>
                <a:lnTo>
                  <a:pt x="1200" y="528"/>
                </a:lnTo>
                <a:lnTo>
                  <a:pt x="1248" y="432"/>
                </a:lnTo>
                <a:lnTo>
                  <a:pt x="1440" y="288"/>
                </a:lnTo>
                <a:lnTo>
                  <a:pt x="1488" y="0"/>
                </a:lnTo>
                <a:lnTo>
                  <a:pt x="1584" y="96"/>
                </a:lnTo>
                <a:lnTo>
                  <a:pt x="1632" y="480"/>
                </a:lnTo>
                <a:lnTo>
                  <a:pt x="1824" y="816"/>
                </a:lnTo>
                <a:lnTo>
                  <a:pt x="2064" y="528"/>
                </a:lnTo>
              </a:path>
            </a:pathLst>
          </a:custGeom>
          <a:noFill/>
          <a:ln w="28575">
            <a:solidFill>
              <a:schemeClr val="tx1"/>
            </a:solidFill>
            <a:round/>
            <a:headEnd/>
            <a:tailEnd/>
          </a:ln>
        </p:spPr>
        <p:txBody>
          <a:bodyPr wrap="none" anchor="ctr"/>
          <a:lstStyle/>
          <a:p>
            <a:endParaRPr lang="en-US"/>
          </a:p>
        </p:txBody>
      </p:sp>
      <p:sp>
        <p:nvSpPr>
          <p:cNvPr id="22" name="Freeform 7"/>
          <p:cNvSpPr>
            <a:spLocks/>
          </p:cNvSpPr>
          <p:nvPr/>
        </p:nvSpPr>
        <p:spPr bwMode="auto">
          <a:xfrm>
            <a:off x="5257800" y="3276600"/>
            <a:ext cx="2895600" cy="1143000"/>
          </a:xfrm>
          <a:custGeom>
            <a:avLst/>
            <a:gdLst>
              <a:gd name="T0" fmla="*/ 0 w 2064"/>
              <a:gd name="T1" fmla="*/ 1143000 h 1536"/>
              <a:gd name="T2" fmla="*/ 134679 w 2064"/>
              <a:gd name="T3" fmla="*/ 714375 h 1536"/>
              <a:gd name="T4" fmla="*/ 269358 w 2064"/>
              <a:gd name="T5" fmla="*/ 750094 h 1536"/>
              <a:gd name="T6" fmla="*/ 336698 w 2064"/>
              <a:gd name="T7" fmla="*/ 607219 h 1536"/>
              <a:gd name="T8" fmla="*/ 740735 w 2064"/>
              <a:gd name="T9" fmla="*/ 107156 h 1536"/>
              <a:gd name="T10" fmla="*/ 808074 w 2064"/>
              <a:gd name="T11" fmla="*/ 321469 h 1536"/>
              <a:gd name="T12" fmla="*/ 942753 w 2064"/>
              <a:gd name="T13" fmla="*/ 285750 h 1536"/>
              <a:gd name="T14" fmla="*/ 1212111 w 2064"/>
              <a:gd name="T15" fmla="*/ 714375 h 1536"/>
              <a:gd name="T16" fmla="*/ 1414130 w 2064"/>
              <a:gd name="T17" fmla="*/ 785813 h 1536"/>
              <a:gd name="T18" fmla="*/ 1683488 w 2064"/>
              <a:gd name="T19" fmla="*/ 392906 h 1536"/>
              <a:gd name="T20" fmla="*/ 1750828 w 2064"/>
              <a:gd name="T21" fmla="*/ 321469 h 1536"/>
              <a:gd name="T22" fmla="*/ 2020186 w 2064"/>
              <a:gd name="T23" fmla="*/ 214313 h 1536"/>
              <a:gd name="T24" fmla="*/ 2087525 w 2064"/>
              <a:gd name="T25" fmla="*/ 0 h 1536"/>
              <a:gd name="T26" fmla="*/ 2222204 w 2064"/>
              <a:gd name="T27" fmla="*/ 71438 h 1536"/>
              <a:gd name="T28" fmla="*/ 2289544 w 2064"/>
              <a:gd name="T29" fmla="*/ 357187 h 1536"/>
              <a:gd name="T30" fmla="*/ 2558902 w 2064"/>
              <a:gd name="T31" fmla="*/ 607219 h 1536"/>
              <a:gd name="T32" fmla="*/ 2895600 w 2064"/>
              <a:gd name="T33" fmla="*/ 392906 h 1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64"/>
              <a:gd name="T52" fmla="*/ 0 h 1536"/>
              <a:gd name="T53" fmla="*/ 2064 w 2064"/>
              <a:gd name="T54" fmla="*/ 1536 h 1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64" h="1536">
                <a:moveTo>
                  <a:pt x="0" y="1536"/>
                </a:moveTo>
                <a:lnTo>
                  <a:pt x="96" y="960"/>
                </a:lnTo>
                <a:lnTo>
                  <a:pt x="192" y="1008"/>
                </a:lnTo>
                <a:lnTo>
                  <a:pt x="240" y="816"/>
                </a:lnTo>
                <a:lnTo>
                  <a:pt x="528" y="144"/>
                </a:lnTo>
                <a:lnTo>
                  <a:pt x="576" y="432"/>
                </a:lnTo>
                <a:lnTo>
                  <a:pt x="672" y="384"/>
                </a:lnTo>
                <a:lnTo>
                  <a:pt x="864" y="960"/>
                </a:lnTo>
                <a:lnTo>
                  <a:pt x="1008" y="1056"/>
                </a:lnTo>
                <a:lnTo>
                  <a:pt x="1200" y="528"/>
                </a:lnTo>
                <a:lnTo>
                  <a:pt x="1248" y="432"/>
                </a:lnTo>
                <a:lnTo>
                  <a:pt x="1440" y="288"/>
                </a:lnTo>
                <a:lnTo>
                  <a:pt x="1488" y="0"/>
                </a:lnTo>
                <a:lnTo>
                  <a:pt x="1584" y="96"/>
                </a:lnTo>
                <a:lnTo>
                  <a:pt x="1632" y="480"/>
                </a:lnTo>
                <a:lnTo>
                  <a:pt x="1824" y="816"/>
                </a:lnTo>
                <a:lnTo>
                  <a:pt x="2064" y="528"/>
                </a:lnTo>
              </a:path>
            </a:pathLst>
          </a:custGeom>
          <a:noFill/>
          <a:ln w="28575">
            <a:solidFill>
              <a:schemeClr val="tx1"/>
            </a:solidFill>
            <a:round/>
            <a:headEnd/>
            <a:tailEnd/>
          </a:ln>
        </p:spPr>
        <p:txBody>
          <a:bodyPr wrap="none" anchor="ctr"/>
          <a:lstStyle/>
          <a:p>
            <a:endParaRPr lang="en-US"/>
          </a:p>
        </p:txBody>
      </p:sp>
      <p:sp>
        <p:nvSpPr>
          <p:cNvPr id="10" name="Slide Number Placeholder 9"/>
          <p:cNvSpPr>
            <a:spLocks noGrp="1"/>
          </p:cNvSpPr>
          <p:nvPr>
            <p:ph type="sldNum" sz="quarter" idx="12"/>
          </p:nvPr>
        </p:nvSpPr>
        <p:spPr>
          <a:xfrm>
            <a:off x="6629400" y="5791200"/>
            <a:ext cx="2133600" cy="365125"/>
          </a:xfrm>
        </p:spPr>
        <p:txBody>
          <a:bodyPr/>
          <a:lstStyle/>
          <a:p>
            <a:pPr>
              <a:defRPr/>
            </a:pPr>
            <a:fld id="{C21B6E7B-64D6-4E98-9E09-9FB0A1222F75}" type="slidenum">
              <a:rPr lang="en-MY" smtClean="0">
                <a:solidFill>
                  <a:schemeClr val="accent2">
                    <a:lumMod val="75000"/>
                  </a:schemeClr>
                </a:solidFill>
              </a:rPr>
              <a:pPr>
                <a:defRPr/>
              </a:pPr>
              <a:t>16</a:t>
            </a:fld>
            <a:endParaRPr lang="en-MY" dirty="0">
              <a:solidFill>
                <a:schemeClr val="accent2">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2457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60453" name="Rectangle 37"/>
          <p:cNvSpPr>
            <a:spLocks noGrp="1" noChangeArrowheads="1"/>
          </p:cNvSpPr>
          <p:nvPr>
            <p:ph type="title"/>
          </p:nvPr>
        </p:nvSpPr>
        <p:spPr>
          <a:effectLst>
            <a:outerShdw dist="53882" dir="2700000" algn="ctr" rotWithShape="0">
              <a:schemeClr val="bg2"/>
            </a:outerShdw>
          </a:effectLst>
        </p:spPr>
        <p:txBody>
          <a:bodyPr lIns="90488" tIns="44450" rIns="90488" bIns="44450">
            <a:normAutofit/>
          </a:bodyPr>
          <a:lstStyle/>
          <a:p>
            <a:pPr eaLnBrk="1" fontAlgn="auto" hangingPunct="1">
              <a:spcAft>
                <a:spcPts val="0"/>
              </a:spcAft>
              <a:defRPr/>
            </a:pPr>
            <a:r>
              <a:rPr lang="en-US" sz="3600" b="1" dirty="0" smtClean="0">
                <a:solidFill>
                  <a:schemeClr val="accent2">
                    <a:lumMod val="75000"/>
                  </a:schemeClr>
                </a:solidFill>
                <a:latin typeface="+mn-lt"/>
              </a:rPr>
              <a:t>Seasonal Component</a:t>
            </a:r>
            <a:endParaRPr lang="en-US" sz="3600" dirty="0" smtClean="0">
              <a:solidFill>
                <a:schemeClr val="accent2">
                  <a:lumMod val="75000"/>
                </a:schemeClr>
              </a:solidFill>
              <a:latin typeface="+mn-lt"/>
            </a:endParaRPr>
          </a:p>
        </p:txBody>
      </p:sp>
      <p:sp>
        <p:nvSpPr>
          <p:cNvPr id="60454" name="Rectangle 38"/>
          <p:cNvSpPr>
            <a:spLocks noGrp="1" noChangeArrowheads="1"/>
          </p:cNvSpPr>
          <p:nvPr>
            <p:ph idx="1"/>
          </p:nvPr>
        </p:nvSpPr>
        <p:spPr>
          <a:xfrm>
            <a:off x="457200" y="1524001"/>
            <a:ext cx="7924800" cy="3200400"/>
          </a:xfrm>
        </p:spPr>
        <p:txBody>
          <a:bodyPr lIns="90488" tIns="44450" rIns="90488" bIns="44450"/>
          <a:lstStyle/>
          <a:p>
            <a:pPr algn="just" eaLnBrk="1" hangingPunct="1"/>
            <a:r>
              <a:rPr lang="en-US" dirty="0" smtClean="0">
                <a:latin typeface="Garamond" pitchFamily="18" charset="0"/>
              </a:rPr>
              <a:t>Seasonality is the component  time series represents that repeats on  a regular pattern of up and down fluctuations occur within one year, and then is repeated on a yearly basis.</a:t>
            </a:r>
          </a:p>
          <a:p>
            <a:pPr algn="just" eaLnBrk="1" hangingPunct="1"/>
            <a:r>
              <a:rPr lang="en-US" dirty="0" smtClean="0">
                <a:latin typeface="Garamond" pitchFamily="18" charset="0"/>
              </a:rPr>
              <a:t>Seasonal component is usually influenced by seasonal factor such as weather or customs.</a:t>
            </a:r>
          </a:p>
          <a:p>
            <a:pPr algn="just" eaLnBrk="1" hangingPunct="1"/>
            <a:r>
              <a:rPr lang="en-US" dirty="0" smtClean="0">
                <a:latin typeface="Garamond" pitchFamily="18" charset="0"/>
              </a:rPr>
              <a:t>The pattern duration can be as short as an hour, or even less. </a:t>
            </a:r>
          </a:p>
        </p:txBody>
      </p:sp>
      <p:sp>
        <p:nvSpPr>
          <p:cNvPr id="7" name="Slide Number Placeholder 6"/>
          <p:cNvSpPr>
            <a:spLocks noGrp="1"/>
          </p:cNvSpPr>
          <p:nvPr>
            <p:ph type="sldNum" sz="quarter" idx="12"/>
          </p:nvPr>
        </p:nvSpPr>
        <p:spPr>
          <a:xfrm>
            <a:off x="6705600" y="5715000"/>
            <a:ext cx="2133600" cy="365125"/>
          </a:xfrm>
        </p:spPr>
        <p:txBody>
          <a:bodyPr/>
          <a:lstStyle/>
          <a:p>
            <a:pPr>
              <a:defRPr/>
            </a:pPr>
            <a:fld id="{C21B6E7B-64D6-4E98-9E09-9FB0A1222F75}" type="slidenum">
              <a:rPr lang="en-MY" smtClean="0">
                <a:solidFill>
                  <a:schemeClr val="accent2">
                    <a:lumMod val="75000"/>
                  </a:schemeClr>
                </a:solidFill>
              </a:rPr>
              <a:pPr>
                <a:defRPr/>
              </a:pPr>
              <a:t>17</a:t>
            </a:fld>
            <a:endParaRPr lang="en-MY"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54">
                                            <p:txEl>
                                              <p:pRg st="0" end="0"/>
                                            </p:txEl>
                                          </p:spTgt>
                                        </p:tgtEl>
                                        <p:attrNameLst>
                                          <p:attrName>style.visibility</p:attrName>
                                        </p:attrNameLst>
                                      </p:cBhvr>
                                      <p:to>
                                        <p:strVal val="visible"/>
                                      </p:to>
                                    </p:set>
                                    <p:animEffect transition="in" filter="wipe(left)">
                                      <p:cBhvr>
                                        <p:cTn id="7" dur="500"/>
                                        <p:tgtEl>
                                          <p:spTgt spid="60454">
                                            <p:txEl>
                                              <p:pRg st="0" end="0"/>
                                            </p:txEl>
                                          </p:spTgt>
                                        </p:tgtEl>
                                      </p:cBhvr>
                                    </p:animEffect>
                                  </p:childTnLst>
                                  <p:subTnLst>
                                    <p:animClr>
                                      <p:cBhvr override="childStyle">
                                        <p:cTn dur="1" fill="hold" display="0" masterRel="nextClick" afterEffect="1"/>
                                        <p:tgtEl>
                                          <p:spTgt spid="60454">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54">
                                            <p:txEl>
                                              <p:pRg st="1" end="1"/>
                                            </p:txEl>
                                          </p:spTgt>
                                        </p:tgtEl>
                                        <p:attrNameLst>
                                          <p:attrName>style.visibility</p:attrName>
                                        </p:attrNameLst>
                                      </p:cBhvr>
                                      <p:to>
                                        <p:strVal val="visible"/>
                                      </p:to>
                                    </p:set>
                                    <p:animEffect transition="in" filter="wipe(left)">
                                      <p:cBhvr>
                                        <p:cTn id="12" dur="500"/>
                                        <p:tgtEl>
                                          <p:spTgt spid="60454">
                                            <p:txEl>
                                              <p:pRg st="1" end="1"/>
                                            </p:txEl>
                                          </p:spTgt>
                                        </p:tgtEl>
                                      </p:cBhvr>
                                    </p:animEffect>
                                  </p:childTnLst>
                                  <p:subTnLst>
                                    <p:animClr>
                                      <p:cBhvr override="childStyle">
                                        <p:cTn dur="1" fill="hold" display="0" masterRel="nextClick" afterEffect="1"/>
                                        <p:tgtEl>
                                          <p:spTgt spid="60454">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454">
                                            <p:txEl>
                                              <p:pRg st="2" end="2"/>
                                            </p:txEl>
                                          </p:spTgt>
                                        </p:tgtEl>
                                        <p:attrNameLst>
                                          <p:attrName>style.visibility</p:attrName>
                                        </p:attrNameLst>
                                      </p:cBhvr>
                                      <p:to>
                                        <p:strVal val="visible"/>
                                      </p:to>
                                    </p:set>
                                    <p:animEffect transition="in" filter="wipe(left)">
                                      <p:cBhvr>
                                        <p:cTn id="17" dur="500"/>
                                        <p:tgtEl>
                                          <p:spTgt spid="60454">
                                            <p:txEl>
                                              <p:pRg st="2" end="2"/>
                                            </p:txEl>
                                          </p:spTgt>
                                        </p:tgtEl>
                                      </p:cBhvr>
                                    </p:animEffect>
                                  </p:childTnLst>
                                  <p:subTnLst>
                                    <p:animClr>
                                      <p:cBhvr override="childStyle">
                                        <p:cTn dur="1" fill="hold" display="0" masterRel="nextClick" afterEffect="1"/>
                                        <p:tgtEl>
                                          <p:spTgt spid="60454">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5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lIns="90488" tIns="44450" rIns="90488" bIns="44450" anchorCtr="1">
            <a:normAutofit/>
          </a:bodyPr>
          <a:lstStyle/>
          <a:p>
            <a:pPr eaLnBrk="1" fontAlgn="auto" hangingPunct="1">
              <a:spcAft>
                <a:spcPts val="0"/>
              </a:spcAft>
              <a:defRPr/>
            </a:pPr>
            <a:r>
              <a:rPr lang="en-US" sz="3600" b="1" dirty="0" smtClean="0">
                <a:solidFill>
                  <a:schemeClr val="accent2">
                    <a:lumMod val="75000"/>
                  </a:schemeClr>
                </a:solidFill>
                <a:latin typeface="+mn-lt"/>
              </a:rPr>
              <a:t>Seasonal Component</a:t>
            </a:r>
            <a:endParaRPr lang="en-US" sz="3600" dirty="0" smtClean="0">
              <a:solidFill>
                <a:schemeClr val="accent2">
                  <a:lumMod val="75000"/>
                </a:schemeClr>
              </a:solidFill>
              <a:latin typeface="+mn-lt"/>
            </a:endParaRPr>
          </a:p>
        </p:txBody>
      </p:sp>
      <p:sp>
        <p:nvSpPr>
          <p:cNvPr id="25603" name="Rectangle 3"/>
          <p:cNvSpPr>
            <a:spLocks noGrp="1" noChangeArrowheads="1"/>
          </p:cNvSpPr>
          <p:nvPr>
            <p:ph idx="1"/>
          </p:nvPr>
        </p:nvSpPr>
        <p:spPr>
          <a:xfrm>
            <a:off x="457200" y="1295400"/>
            <a:ext cx="8305800" cy="1905000"/>
          </a:xfrm>
        </p:spPr>
        <p:txBody>
          <a:bodyPr lIns="90488" tIns="44450" rIns="90488" bIns="44450"/>
          <a:lstStyle/>
          <a:p>
            <a:pPr eaLnBrk="1" hangingPunct="1"/>
            <a:r>
              <a:rPr lang="en-US" sz="2400" dirty="0" smtClean="0">
                <a:latin typeface="Garamond" pitchFamily="18" charset="0"/>
              </a:rPr>
              <a:t>Upward or Downward Swings</a:t>
            </a:r>
          </a:p>
          <a:p>
            <a:pPr eaLnBrk="1" hangingPunct="1"/>
            <a:r>
              <a:rPr lang="en-US" sz="2400" dirty="0" smtClean="0">
                <a:latin typeface="Garamond" pitchFamily="18" charset="0"/>
              </a:rPr>
              <a:t>Regular Patterns recur during months, weeks or days.</a:t>
            </a:r>
          </a:p>
          <a:p>
            <a:r>
              <a:rPr lang="en-US" sz="2400" dirty="0" smtClean="0">
                <a:latin typeface="Garamond" pitchFamily="18" charset="0"/>
              </a:rPr>
              <a:t>Exhibits a short term (less than one year) calendar repetitive behavior</a:t>
            </a:r>
          </a:p>
        </p:txBody>
      </p:sp>
      <p:cxnSp>
        <p:nvCxnSpPr>
          <p:cNvPr id="13" name="Straight Arrow Connector 12"/>
          <p:cNvCxnSpPr/>
          <p:nvPr/>
        </p:nvCxnSpPr>
        <p:spPr>
          <a:xfrm rot="5400000" flipH="1" flipV="1">
            <a:off x="-190500" y="4686300"/>
            <a:ext cx="2667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066800" y="5867400"/>
            <a:ext cx="6629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1160060" y="3159457"/>
            <a:ext cx="6250674" cy="2106304"/>
          </a:xfrm>
          <a:custGeom>
            <a:avLst/>
            <a:gdLst>
              <a:gd name="connsiteX0" fmla="*/ 0 w 6250674"/>
              <a:gd name="connsiteY0" fmla="*/ 1685498 h 2106304"/>
              <a:gd name="connsiteX1" fmla="*/ 191068 w 6250674"/>
              <a:gd name="connsiteY1" fmla="*/ 1180531 h 2106304"/>
              <a:gd name="connsiteX2" fmla="*/ 586853 w 6250674"/>
              <a:gd name="connsiteY2" fmla="*/ 2081283 h 2106304"/>
              <a:gd name="connsiteX3" fmla="*/ 900752 w 6250674"/>
              <a:gd name="connsiteY3" fmla="*/ 1030406 h 2106304"/>
              <a:gd name="connsiteX4" fmla="*/ 1378424 w 6250674"/>
              <a:gd name="connsiteY4" fmla="*/ 2026692 h 2106304"/>
              <a:gd name="connsiteX5" fmla="*/ 1637731 w 6250674"/>
              <a:gd name="connsiteY5" fmla="*/ 852985 h 2106304"/>
              <a:gd name="connsiteX6" fmla="*/ 2183641 w 6250674"/>
              <a:gd name="connsiteY6" fmla="*/ 1999397 h 2106304"/>
              <a:gd name="connsiteX7" fmla="*/ 2524836 w 6250674"/>
              <a:gd name="connsiteY7" fmla="*/ 648268 h 2106304"/>
              <a:gd name="connsiteX8" fmla="*/ 3070746 w 6250674"/>
              <a:gd name="connsiteY8" fmla="*/ 1985749 h 2106304"/>
              <a:gd name="connsiteX9" fmla="*/ 3357349 w 6250674"/>
              <a:gd name="connsiteY9" fmla="*/ 443552 h 2106304"/>
              <a:gd name="connsiteX10" fmla="*/ 4107976 w 6250674"/>
              <a:gd name="connsiteY10" fmla="*/ 1876567 h 2106304"/>
              <a:gd name="connsiteX11" fmla="*/ 4367283 w 6250674"/>
              <a:gd name="connsiteY11" fmla="*/ 307074 h 2106304"/>
              <a:gd name="connsiteX12" fmla="*/ 5145206 w 6250674"/>
              <a:gd name="connsiteY12" fmla="*/ 1753737 h 2106304"/>
              <a:gd name="connsiteX13" fmla="*/ 5418161 w 6250674"/>
              <a:gd name="connsiteY13" fmla="*/ 6824 h 2106304"/>
              <a:gd name="connsiteX14" fmla="*/ 6223379 w 6250674"/>
              <a:gd name="connsiteY14" fmla="*/ 1712794 h 2106304"/>
              <a:gd name="connsiteX15" fmla="*/ 6223379 w 6250674"/>
              <a:gd name="connsiteY15" fmla="*/ 1712794 h 2106304"/>
              <a:gd name="connsiteX16" fmla="*/ 6250674 w 6250674"/>
              <a:gd name="connsiteY16" fmla="*/ 1726442 h 2106304"/>
              <a:gd name="connsiteX0" fmla="*/ 0 w 6250674"/>
              <a:gd name="connsiteY0" fmla="*/ 1685498 h 2106304"/>
              <a:gd name="connsiteX1" fmla="*/ 191068 w 6250674"/>
              <a:gd name="connsiteY1" fmla="*/ 1180531 h 2106304"/>
              <a:gd name="connsiteX2" fmla="*/ 586853 w 6250674"/>
              <a:gd name="connsiteY2" fmla="*/ 2081283 h 2106304"/>
              <a:gd name="connsiteX3" fmla="*/ 900752 w 6250674"/>
              <a:gd name="connsiteY3" fmla="*/ 1030406 h 2106304"/>
              <a:gd name="connsiteX4" fmla="*/ 1378424 w 6250674"/>
              <a:gd name="connsiteY4" fmla="*/ 2026692 h 2106304"/>
              <a:gd name="connsiteX5" fmla="*/ 1637731 w 6250674"/>
              <a:gd name="connsiteY5" fmla="*/ 852985 h 2106304"/>
              <a:gd name="connsiteX6" fmla="*/ 2183641 w 6250674"/>
              <a:gd name="connsiteY6" fmla="*/ 1999397 h 2106304"/>
              <a:gd name="connsiteX7" fmla="*/ 2524836 w 6250674"/>
              <a:gd name="connsiteY7" fmla="*/ 648268 h 2106304"/>
              <a:gd name="connsiteX8" fmla="*/ 3070746 w 6250674"/>
              <a:gd name="connsiteY8" fmla="*/ 1985749 h 2106304"/>
              <a:gd name="connsiteX9" fmla="*/ 3357349 w 6250674"/>
              <a:gd name="connsiteY9" fmla="*/ 443552 h 2106304"/>
              <a:gd name="connsiteX10" fmla="*/ 4107976 w 6250674"/>
              <a:gd name="connsiteY10" fmla="*/ 1876567 h 2106304"/>
              <a:gd name="connsiteX11" fmla="*/ 4367283 w 6250674"/>
              <a:gd name="connsiteY11" fmla="*/ 307074 h 2106304"/>
              <a:gd name="connsiteX12" fmla="*/ 5145206 w 6250674"/>
              <a:gd name="connsiteY12" fmla="*/ 1753737 h 2106304"/>
              <a:gd name="connsiteX13" fmla="*/ 5418161 w 6250674"/>
              <a:gd name="connsiteY13" fmla="*/ 6824 h 2106304"/>
              <a:gd name="connsiteX14" fmla="*/ 6223379 w 6250674"/>
              <a:gd name="connsiteY14" fmla="*/ 1712794 h 2106304"/>
              <a:gd name="connsiteX15" fmla="*/ 6223379 w 6250674"/>
              <a:gd name="connsiteY15" fmla="*/ 1712794 h 2106304"/>
              <a:gd name="connsiteX16" fmla="*/ 6250674 w 6250674"/>
              <a:gd name="connsiteY16" fmla="*/ 1726442 h 2106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50674" h="2106304">
                <a:moveTo>
                  <a:pt x="0" y="1685498"/>
                </a:moveTo>
                <a:cubicBezTo>
                  <a:pt x="46629" y="1400032"/>
                  <a:pt x="93259" y="1114567"/>
                  <a:pt x="191068" y="1180531"/>
                </a:cubicBezTo>
                <a:cubicBezTo>
                  <a:pt x="288877" y="1246495"/>
                  <a:pt x="468572" y="2106304"/>
                  <a:pt x="586853" y="2081283"/>
                </a:cubicBezTo>
                <a:cubicBezTo>
                  <a:pt x="705134" y="2056262"/>
                  <a:pt x="768824" y="1039505"/>
                  <a:pt x="900752" y="1030406"/>
                </a:cubicBezTo>
                <a:cubicBezTo>
                  <a:pt x="1032681" y="1021308"/>
                  <a:pt x="1255594" y="2056262"/>
                  <a:pt x="1378424" y="2026692"/>
                </a:cubicBezTo>
                <a:cubicBezTo>
                  <a:pt x="1501254" y="1997122"/>
                  <a:pt x="1503528" y="857534"/>
                  <a:pt x="1637731" y="852985"/>
                </a:cubicBezTo>
                <a:cubicBezTo>
                  <a:pt x="1771934" y="848436"/>
                  <a:pt x="2035790" y="2033516"/>
                  <a:pt x="2183641" y="1999397"/>
                </a:cubicBezTo>
                <a:cubicBezTo>
                  <a:pt x="2331492" y="1965278"/>
                  <a:pt x="2376985" y="650543"/>
                  <a:pt x="2524836" y="648268"/>
                </a:cubicBezTo>
                <a:cubicBezTo>
                  <a:pt x="2672687" y="645993"/>
                  <a:pt x="2931994" y="2019868"/>
                  <a:pt x="3070746" y="1985749"/>
                </a:cubicBezTo>
                <a:cubicBezTo>
                  <a:pt x="3209498" y="1951630"/>
                  <a:pt x="3184477" y="461749"/>
                  <a:pt x="3357349" y="443552"/>
                </a:cubicBezTo>
                <a:cubicBezTo>
                  <a:pt x="3530221" y="425355"/>
                  <a:pt x="3939654" y="1899313"/>
                  <a:pt x="4107976" y="1876567"/>
                </a:cubicBezTo>
                <a:cubicBezTo>
                  <a:pt x="4276298" y="1853821"/>
                  <a:pt x="4194411" y="327546"/>
                  <a:pt x="4367283" y="307074"/>
                </a:cubicBezTo>
                <a:cubicBezTo>
                  <a:pt x="4540155" y="286602"/>
                  <a:pt x="4970060" y="1803779"/>
                  <a:pt x="5145206" y="1753737"/>
                </a:cubicBezTo>
                <a:cubicBezTo>
                  <a:pt x="5320352" y="1703695"/>
                  <a:pt x="5238465" y="13648"/>
                  <a:pt x="5418161" y="6824"/>
                </a:cubicBezTo>
                <a:cubicBezTo>
                  <a:pt x="5597857" y="0"/>
                  <a:pt x="6089176" y="1428466"/>
                  <a:pt x="6223379" y="1712794"/>
                </a:cubicBezTo>
                <a:lnTo>
                  <a:pt x="6223379" y="1712794"/>
                </a:lnTo>
                <a:lnTo>
                  <a:pt x="6250674" y="1726442"/>
                </a:lnTo>
              </a:path>
            </a:pathLst>
          </a:custGeom>
          <a:ln w="3175">
            <a:solidFill>
              <a:schemeClr val="tx1"/>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b="1" dirty="0"/>
          </a:p>
        </p:txBody>
      </p:sp>
      <p:sp>
        <p:nvSpPr>
          <p:cNvPr id="35" name="TextBox 34"/>
          <p:cNvSpPr txBox="1"/>
          <p:nvPr/>
        </p:nvSpPr>
        <p:spPr>
          <a:xfrm>
            <a:off x="4343400" y="5943600"/>
            <a:ext cx="992579" cy="369332"/>
          </a:xfrm>
          <a:prstGeom prst="rect">
            <a:avLst/>
          </a:prstGeom>
          <a:noFill/>
        </p:spPr>
        <p:txBody>
          <a:bodyPr wrap="none" rtlCol="0">
            <a:spAutoFit/>
          </a:bodyPr>
          <a:lstStyle/>
          <a:p>
            <a:r>
              <a:rPr lang="en-US" dirty="0" smtClean="0"/>
              <a:t>Monthly</a:t>
            </a:r>
            <a:endParaRPr lang="en-US" dirty="0"/>
          </a:p>
        </p:txBody>
      </p:sp>
      <p:sp>
        <p:nvSpPr>
          <p:cNvPr id="36" name="TextBox 35"/>
          <p:cNvSpPr txBox="1"/>
          <p:nvPr/>
        </p:nvSpPr>
        <p:spPr>
          <a:xfrm>
            <a:off x="381000" y="3352800"/>
            <a:ext cx="761747" cy="369332"/>
          </a:xfrm>
          <a:prstGeom prst="rect">
            <a:avLst/>
          </a:prstGeom>
          <a:noFill/>
        </p:spPr>
        <p:txBody>
          <a:bodyPr wrap="none" rtlCol="0">
            <a:spAutoFit/>
          </a:bodyPr>
          <a:lstStyle/>
          <a:p>
            <a:r>
              <a:rPr lang="en-US" dirty="0" smtClean="0"/>
              <a:t>Sales</a:t>
            </a:r>
            <a:endParaRPr lang="en-US" dirty="0"/>
          </a:p>
        </p:txBody>
      </p:sp>
      <p:sp>
        <p:nvSpPr>
          <p:cNvPr id="9" name="Slide Number Placeholder 8"/>
          <p:cNvSpPr>
            <a:spLocks noGrp="1"/>
          </p:cNvSpPr>
          <p:nvPr>
            <p:ph type="sldNum" sz="quarter" idx="12"/>
          </p:nvPr>
        </p:nvSpPr>
        <p:spPr>
          <a:xfrm>
            <a:off x="6781800" y="5867400"/>
            <a:ext cx="2133600" cy="365125"/>
          </a:xfrm>
        </p:spPr>
        <p:txBody>
          <a:bodyPr/>
          <a:lstStyle/>
          <a:p>
            <a:pPr>
              <a:defRPr/>
            </a:pPr>
            <a:fld id="{C21B6E7B-64D6-4E98-9E09-9FB0A1222F75}" type="slidenum">
              <a:rPr lang="en-MY" smtClean="0">
                <a:solidFill>
                  <a:schemeClr val="accent2">
                    <a:lumMod val="75000"/>
                  </a:schemeClr>
                </a:solidFill>
              </a:rPr>
              <a:pPr>
                <a:defRPr/>
              </a:pPr>
              <a:t>18</a:t>
            </a:fld>
            <a:endParaRPr lang="en-MY" dirty="0">
              <a:solidFill>
                <a:schemeClr val="accent2">
                  <a:lumMod val="75000"/>
                </a:schemeClr>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1026"/>
          <p:cNvSpPr>
            <a:spLocks noGrp="1" noChangeArrowheads="1"/>
          </p:cNvSpPr>
          <p:nvPr>
            <p:ph type="title"/>
          </p:nvPr>
        </p:nvSpPr>
        <p:spPr>
          <a:xfrm>
            <a:off x="457200" y="685800"/>
            <a:ext cx="8229600" cy="731838"/>
          </a:xfrm>
        </p:spPr>
        <p:txBody>
          <a:bodyPr lIns="90488" tIns="44450" rIns="90488" bIns="44450" anchorCtr="1">
            <a:noAutofit/>
          </a:bodyPr>
          <a:lstStyle/>
          <a:p>
            <a:pPr eaLnBrk="1" fontAlgn="auto" hangingPunct="1">
              <a:spcAft>
                <a:spcPts val="0"/>
              </a:spcAft>
              <a:defRPr/>
            </a:pPr>
            <a:r>
              <a:rPr lang="en-US" sz="3600" b="1" dirty="0" smtClean="0">
                <a:solidFill>
                  <a:schemeClr val="accent2">
                    <a:lumMod val="75000"/>
                  </a:schemeClr>
                </a:solidFill>
                <a:latin typeface="+mn-lt"/>
              </a:rPr>
              <a:t>Random or Irregular Component</a:t>
            </a:r>
          </a:p>
        </p:txBody>
      </p:sp>
      <p:sp>
        <p:nvSpPr>
          <p:cNvPr id="28675" name="Rectangle 1027"/>
          <p:cNvSpPr>
            <a:spLocks noGrp="1" noChangeArrowheads="1"/>
          </p:cNvSpPr>
          <p:nvPr>
            <p:ph idx="1"/>
          </p:nvPr>
        </p:nvSpPr>
        <p:spPr/>
        <p:txBody>
          <a:bodyPr lIns="90488" tIns="44450" rIns="90488" bIns="44450"/>
          <a:lstStyle/>
          <a:p>
            <a:pPr eaLnBrk="1" hangingPunct="1">
              <a:spcBef>
                <a:spcPts val="0"/>
              </a:spcBef>
              <a:defRPr/>
            </a:pPr>
            <a:r>
              <a:rPr lang="en-US" sz="2800" dirty="0" smtClean="0">
                <a:latin typeface="Garamond" pitchFamily="18" charset="0"/>
              </a:rPr>
              <a:t>It represents erratic, nonsystematic, random, ‘Residual’ Fluctuations or definable pattern.</a:t>
            </a:r>
          </a:p>
          <a:p>
            <a:pPr eaLnBrk="1" hangingPunct="1">
              <a:spcBef>
                <a:spcPts val="0"/>
              </a:spcBef>
              <a:defRPr/>
            </a:pPr>
            <a:r>
              <a:rPr lang="en-US" sz="2800" dirty="0" smtClean="0">
                <a:latin typeface="Garamond" pitchFamily="18" charset="0"/>
              </a:rPr>
              <a:t>It is caused by the influence of “outside” events on the </a:t>
            </a:r>
          </a:p>
          <a:p>
            <a:pPr eaLnBrk="1" hangingPunct="1">
              <a:spcBef>
                <a:spcPts val="0"/>
              </a:spcBef>
              <a:buNone/>
              <a:defRPr/>
            </a:pPr>
            <a:r>
              <a:rPr lang="en-US" sz="2800" dirty="0" smtClean="0">
                <a:latin typeface="Garamond" pitchFamily="18" charset="0"/>
              </a:rPr>
              <a:t>	data such as nature flood, drought, tsunami, accidents, </a:t>
            </a:r>
          </a:p>
          <a:p>
            <a:pPr eaLnBrk="1" hangingPunct="1">
              <a:spcBef>
                <a:spcPts val="0"/>
              </a:spcBef>
              <a:buNone/>
              <a:defRPr/>
            </a:pPr>
            <a:r>
              <a:rPr lang="en-US" sz="2800" dirty="0" smtClean="0">
                <a:latin typeface="Garamond" pitchFamily="18" charset="0"/>
              </a:rPr>
              <a:t>	war and so on.</a:t>
            </a:r>
          </a:p>
          <a:p>
            <a:pPr eaLnBrk="1" hangingPunct="1">
              <a:spcBef>
                <a:spcPts val="0"/>
              </a:spcBef>
              <a:defRPr/>
            </a:pPr>
            <a:r>
              <a:rPr lang="en-US" sz="2800" dirty="0" smtClean="0">
                <a:latin typeface="Garamond" pitchFamily="18" charset="0"/>
              </a:rPr>
              <a:t>The pattern  duration is usually occur in short duration and non-repeating.</a:t>
            </a:r>
          </a:p>
          <a:p>
            <a:pPr>
              <a:spcBef>
                <a:spcPts val="0"/>
              </a:spcBef>
              <a:defRPr/>
            </a:pPr>
            <a:r>
              <a:rPr lang="en-US" sz="2800" dirty="0" smtClean="0">
                <a:latin typeface="Garamond" pitchFamily="18" charset="0"/>
              </a:rPr>
              <a:t>Random variation comprises the irregular unpredictable changes in the time series.</a:t>
            </a:r>
          </a:p>
          <a:p>
            <a:pPr marL="571500" indent="-571500" eaLnBrk="1" hangingPunct="1">
              <a:lnSpc>
                <a:spcPct val="130000"/>
              </a:lnSpc>
              <a:buFont typeface="Wingdings 2" pitchFamily="18" charset="2"/>
              <a:buNone/>
              <a:defRPr/>
            </a:pPr>
            <a:endParaRPr lang="en-US" dirty="0" smtClean="0"/>
          </a:p>
        </p:txBody>
      </p:sp>
      <p:sp>
        <p:nvSpPr>
          <p:cNvPr id="4" name="Slide Number Placeholder 3"/>
          <p:cNvSpPr>
            <a:spLocks noGrp="1"/>
          </p:cNvSpPr>
          <p:nvPr>
            <p:ph type="sldNum" sz="quarter" idx="12"/>
          </p:nvPr>
        </p:nvSpPr>
        <p:spPr>
          <a:xfrm>
            <a:off x="6553200" y="5791200"/>
            <a:ext cx="2133600" cy="365125"/>
          </a:xfrm>
        </p:spPr>
        <p:txBody>
          <a:bodyPr/>
          <a:lstStyle/>
          <a:p>
            <a:pPr>
              <a:defRPr/>
            </a:pPr>
            <a:fld id="{C21B6E7B-64D6-4E98-9E09-9FB0A1222F75}" type="slidenum">
              <a:rPr lang="en-MY" smtClean="0">
                <a:solidFill>
                  <a:schemeClr val="accent2">
                    <a:lumMod val="75000"/>
                  </a:schemeClr>
                </a:solidFill>
              </a:rPr>
              <a:pPr>
                <a:defRPr/>
              </a:pPr>
              <a:t>19</a:t>
            </a:fld>
            <a:endParaRPr lang="en-MY" dirty="0">
              <a:solidFill>
                <a:schemeClr val="accent2">
                  <a:lumMod val="75000"/>
                </a:schemeClr>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884238"/>
          </a:xfrm>
        </p:spPr>
        <p:txBody>
          <a:bodyPr/>
          <a:lstStyle/>
          <a:p>
            <a:r>
              <a:rPr lang="en-MY" sz="3600" b="1" dirty="0" smtClean="0">
                <a:solidFill>
                  <a:schemeClr val="accent2">
                    <a:lumMod val="75000"/>
                  </a:schemeClr>
                </a:solidFill>
                <a:latin typeface="+mn-lt"/>
              </a:rPr>
              <a:t>Chap 1: Time Series </a:t>
            </a:r>
            <a:r>
              <a:rPr lang="en-MY" sz="3600" b="1" dirty="0" smtClean="0">
                <a:solidFill>
                  <a:schemeClr val="accent2">
                    <a:lumMod val="75000"/>
                  </a:schemeClr>
                </a:solidFill>
              </a:rPr>
              <a:t/>
            </a:r>
            <a:br>
              <a:rPr lang="en-MY" sz="3600" b="1" dirty="0" smtClean="0">
                <a:solidFill>
                  <a:schemeClr val="accent2">
                    <a:lumMod val="75000"/>
                  </a:schemeClr>
                </a:solidFill>
              </a:rPr>
            </a:br>
            <a:endParaRPr lang="en-US" sz="3600" dirty="0"/>
          </a:p>
        </p:txBody>
      </p:sp>
      <p:sp>
        <p:nvSpPr>
          <p:cNvPr id="3" name="Content Placeholder 2"/>
          <p:cNvSpPr>
            <a:spLocks noGrp="1"/>
          </p:cNvSpPr>
          <p:nvPr>
            <p:ph idx="1"/>
          </p:nvPr>
        </p:nvSpPr>
        <p:spPr/>
        <p:txBody>
          <a:bodyPr/>
          <a:lstStyle/>
          <a:p>
            <a:pPr>
              <a:buNone/>
            </a:pPr>
            <a:r>
              <a:rPr lang="en-US" sz="2400" dirty="0" smtClean="0">
                <a:latin typeface="Garamond" pitchFamily="18" charset="0"/>
              </a:rPr>
              <a:t>Outline:</a:t>
            </a:r>
          </a:p>
          <a:p>
            <a:pPr marL="685800" indent="-334963"/>
            <a:r>
              <a:rPr lang="en-US" sz="2400" dirty="0" smtClean="0">
                <a:latin typeface="Garamond" pitchFamily="18" charset="0"/>
              </a:rPr>
              <a:t>Introduction to forecasting</a:t>
            </a:r>
          </a:p>
          <a:p>
            <a:pPr marL="685800" indent="-334963"/>
            <a:r>
              <a:rPr lang="en-US" sz="2400" dirty="0" smtClean="0">
                <a:latin typeface="Garamond" pitchFamily="18" charset="0"/>
              </a:rPr>
              <a:t>Forecasting time horizons</a:t>
            </a:r>
          </a:p>
          <a:p>
            <a:pPr marL="685800" indent="-334963"/>
            <a:r>
              <a:rPr lang="en-US" sz="2400" dirty="0" smtClean="0">
                <a:latin typeface="Garamond" pitchFamily="18" charset="0"/>
              </a:rPr>
              <a:t>Important of forecasting</a:t>
            </a:r>
          </a:p>
          <a:p>
            <a:pPr marL="685800" indent="-334963"/>
            <a:r>
              <a:rPr lang="en-US" sz="2400" dirty="0" smtClean="0">
                <a:latin typeface="Garamond" pitchFamily="18" charset="0"/>
              </a:rPr>
              <a:t>Forecasting methods</a:t>
            </a:r>
          </a:p>
          <a:p>
            <a:pPr marL="685800" indent="-334963"/>
            <a:r>
              <a:rPr lang="en-US" sz="2400" dirty="0" smtClean="0">
                <a:latin typeface="Garamond" pitchFamily="18" charset="0"/>
              </a:rPr>
              <a:t>Forecasting process</a:t>
            </a:r>
          </a:p>
          <a:p>
            <a:pPr marL="685800" indent="-334963"/>
            <a:r>
              <a:rPr lang="en-US" sz="2400" dirty="0" smtClean="0">
                <a:latin typeface="Garamond" pitchFamily="18" charset="0"/>
              </a:rPr>
              <a:t>Time series</a:t>
            </a:r>
          </a:p>
          <a:p>
            <a:pPr marL="685800" indent="-334963"/>
            <a:r>
              <a:rPr lang="en-US" sz="2400" dirty="0" smtClean="0">
                <a:latin typeface="Garamond" pitchFamily="18" charset="0"/>
              </a:rPr>
              <a:t>Components of time series </a:t>
            </a:r>
          </a:p>
          <a:p>
            <a:pPr marL="685800" indent="-334963"/>
            <a:r>
              <a:rPr lang="en-US" sz="2400" dirty="0" smtClean="0">
                <a:latin typeface="Garamond" pitchFamily="18" charset="0"/>
              </a:rPr>
              <a:t>Stationary time series models</a:t>
            </a:r>
            <a:endParaRPr lang="en-US" sz="2400" dirty="0">
              <a:latin typeface="Garamond" pitchFamily="18" charset="0"/>
            </a:endParaRPr>
          </a:p>
        </p:txBody>
      </p:sp>
      <p:sp>
        <p:nvSpPr>
          <p:cNvPr id="4" name="Slide Number Placeholder 3"/>
          <p:cNvSpPr>
            <a:spLocks noGrp="1"/>
          </p:cNvSpPr>
          <p:nvPr>
            <p:ph type="sldNum" sz="quarter" idx="12"/>
          </p:nvPr>
        </p:nvSpPr>
        <p:spPr>
          <a:xfrm>
            <a:off x="6781800" y="5791200"/>
            <a:ext cx="2133600" cy="365125"/>
          </a:xfrm>
        </p:spPr>
        <p:txBody>
          <a:bodyPr/>
          <a:lstStyle/>
          <a:p>
            <a:pPr>
              <a:defRPr/>
            </a:pPr>
            <a:fld id="{C21B6E7B-64D6-4E98-9E09-9FB0A1222F75}" type="slidenum">
              <a:rPr lang="en-MY" smtClean="0">
                <a:solidFill>
                  <a:schemeClr val="accent2">
                    <a:lumMod val="75000"/>
                  </a:schemeClr>
                </a:solidFill>
              </a:rPr>
              <a:pPr>
                <a:defRPr/>
              </a:pPr>
              <a:t>2</a:t>
            </a:fld>
            <a:endParaRPr lang="en-MY" dirty="0">
              <a:solidFill>
                <a:schemeClr val="accent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sz="3600" b="1" dirty="0" smtClean="0">
                <a:solidFill>
                  <a:schemeClr val="accent2">
                    <a:lumMod val="75000"/>
                  </a:schemeClr>
                </a:solidFill>
                <a:latin typeface="+mn-lt"/>
              </a:rPr>
              <a:t>Random or Irregular Component</a:t>
            </a:r>
            <a:endParaRPr lang="en-US" sz="3600" dirty="0">
              <a:solidFill>
                <a:schemeClr val="accent2">
                  <a:lumMod val="75000"/>
                </a:schemeClr>
              </a:solidFill>
              <a:latin typeface="+mn-lt"/>
            </a:endParaRPr>
          </a:p>
        </p:txBody>
      </p:sp>
      <p:sp>
        <p:nvSpPr>
          <p:cNvPr id="3" name="Content Placeholder 2"/>
          <p:cNvSpPr>
            <a:spLocks noGrp="1"/>
          </p:cNvSpPr>
          <p:nvPr>
            <p:ph idx="1"/>
          </p:nvPr>
        </p:nvSpPr>
        <p:spPr/>
        <p:txBody>
          <a:bodyPr/>
          <a:lstStyle/>
          <a:p>
            <a:pPr>
              <a:spcBef>
                <a:spcPts val="0"/>
              </a:spcBef>
            </a:pPr>
            <a:r>
              <a:rPr lang="en-US" sz="2800" dirty="0" smtClean="0">
                <a:latin typeface="Garamond" pitchFamily="18" charset="0"/>
              </a:rPr>
              <a:t>Caused by unusual or rare events</a:t>
            </a:r>
          </a:p>
          <a:p>
            <a:pPr>
              <a:spcBef>
                <a:spcPts val="0"/>
              </a:spcBef>
            </a:pPr>
            <a:r>
              <a:rPr lang="en-US" sz="2800" dirty="0" smtClean="0">
                <a:latin typeface="Garamond" pitchFamily="18" charset="0"/>
              </a:rPr>
              <a:t>Does not any systematic variation</a:t>
            </a:r>
          </a:p>
          <a:p>
            <a:pPr>
              <a:spcBef>
                <a:spcPts val="0"/>
              </a:spcBef>
            </a:pPr>
            <a:r>
              <a:rPr lang="en-US" sz="2800" dirty="0" smtClean="0">
                <a:latin typeface="Garamond" pitchFamily="18" charset="0"/>
              </a:rPr>
              <a:t>The greatest difficulty for forecaster because they are generally unexplainable</a:t>
            </a:r>
            <a:r>
              <a:rPr lang="en-US" dirty="0" smtClean="0"/>
              <a:t>.</a:t>
            </a:r>
            <a:endParaRPr lang="en-US" dirty="0"/>
          </a:p>
        </p:txBody>
      </p:sp>
      <p:pic>
        <p:nvPicPr>
          <p:cNvPr id="45058" name="Picture 2"/>
          <p:cNvPicPr>
            <a:picLocks noChangeAspect="1" noChangeArrowheads="1"/>
          </p:cNvPicPr>
          <p:nvPr/>
        </p:nvPicPr>
        <p:blipFill>
          <a:blip r:embed="rId2" cstate="print"/>
          <a:srcRect/>
          <a:stretch>
            <a:fillRect/>
          </a:stretch>
        </p:blipFill>
        <p:spPr bwMode="auto">
          <a:xfrm>
            <a:off x="1524000" y="3505200"/>
            <a:ext cx="5890962" cy="2586037"/>
          </a:xfrm>
          <a:prstGeom prst="rect">
            <a:avLst/>
          </a:prstGeom>
          <a:noFill/>
          <a:ln w="9525">
            <a:noFill/>
            <a:miter lim="800000"/>
            <a:headEnd/>
            <a:tailEnd/>
          </a:ln>
          <a:effectLst/>
        </p:spPr>
      </p:pic>
      <p:sp>
        <p:nvSpPr>
          <p:cNvPr id="5" name="Slide Number Placeholder 4"/>
          <p:cNvSpPr>
            <a:spLocks noGrp="1"/>
          </p:cNvSpPr>
          <p:nvPr>
            <p:ph type="sldNum" sz="quarter" idx="12"/>
          </p:nvPr>
        </p:nvSpPr>
        <p:spPr>
          <a:xfrm>
            <a:off x="6553200" y="5867400"/>
            <a:ext cx="2133600" cy="365125"/>
          </a:xfrm>
        </p:spPr>
        <p:txBody>
          <a:bodyPr/>
          <a:lstStyle/>
          <a:p>
            <a:pPr>
              <a:defRPr/>
            </a:pPr>
            <a:fld id="{C21B6E7B-64D6-4E98-9E09-9FB0A1222F75}" type="slidenum">
              <a:rPr lang="en-MY" smtClean="0">
                <a:solidFill>
                  <a:schemeClr val="accent2">
                    <a:lumMod val="75000"/>
                  </a:schemeClr>
                </a:solidFill>
              </a:rPr>
              <a:pPr>
                <a:defRPr/>
              </a:pPr>
              <a:t>20</a:t>
            </a:fld>
            <a:endParaRPr lang="en-MY" dirty="0">
              <a:solidFill>
                <a:schemeClr val="accent2">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1905000" y="762000"/>
            <a:ext cx="6629400" cy="533400"/>
          </a:xfrm>
        </p:spPr>
        <p:txBody>
          <a:bodyPr/>
          <a:lstStyle/>
          <a:p>
            <a:pPr eaLnBrk="1" hangingPunct="1"/>
            <a:r>
              <a:rPr lang="en-US" sz="3600" b="1" dirty="0" smtClean="0">
                <a:solidFill>
                  <a:schemeClr val="accent2">
                    <a:lumMod val="75000"/>
                  </a:schemeClr>
                </a:solidFill>
                <a:latin typeface="+mn-lt"/>
              </a:rPr>
              <a:t>Stationary Time Series Models: The Naïve Model</a:t>
            </a:r>
          </a:p>
        </p:txBody>
      </p:sp>
      <p:sp>
        <p:nvSpPr>
          <p:cNvPr id="2053" name="Rectangle 3"/>
          <p:cNvSpPr>
            <a:spLocks noGrp="1" noChangeArrowheads="1"/>
          </p:cNvSpPr>
          <p:nvPr>
            <p:ph type="body" sz="half" idx="1"/>
          </p:nvPr>
        </p:nvSpPr>
        <p:spPr>
          <a:xfrm>
            <a:off x="304800" y="1676400"/>
            <a:ext cx="8305800" cy="1447800"/>
          </a:xfrm>
        </p:spPr>
        <p:txBody>
          <a:bodyPr/>
          <a:lstStyle/>
          <a:p>
            <a:pPr lvl="1" eaLnBrk="1" hangingPunct="1">
              <a:lnSpc>
                <a:spcPct val="90000"/>
              </a:lnSpc>
              <a:buFont typeface="Wingdings" pitchFamily="2" charset="2"/>
              <a:buChar char="§"/>
            </a:pPr>
            <a:r>
              <a:rPr lang="en-US" dirty="0" smtClean="0">
                <a:latin typeface="Garamond" pitchFamily="18" charset="0"/>
              </a:rPr>
              <a:t>Idea “what happened last period will happen again this time </a:t>
            </a:r>
          </a:p>
          <a:p>
            <a:pPr lvl="1">
              <a:lnSpc>
                <a:spcPct val="90000"/>
              </a:lnSpc>
              <a:buFont typeface="Wingdings" pitchFamily="2" charset="2"/>
              <a:buChar char="§"/>
            </a:pPr>
            <a:r>
              <a:rPr lang="en-US" dirty="0" smtClean="0">
                <a:latin typeface="Garamond" pitchFamily="18" charset="0"/>
              </a:rPr>
              <a:t>The simplest time series forecasting model </a:t>
            </a:r>
          </a:p>
          <a:p>
            <a:pPr lvl="1">
              <a:lnSpc>
                <a:spcPct val="90000"/>
              </a:lnSpc>
              <a:buFont typeface="Wingdings" pitchFamily="2" charset="2"/>
              <a:buChar char="§"/>
            </a:pPr>
            <a:r>
              <a:rPr lang="en-US" dirty="0" smtClean="0">
                <a:latin typeface="Garamond" pitchFamily="18" charset="0"/>
              </a:rPr>
              <a:t>Provides a baseline to measure other models</a:t>
            </a:r>
          </a:p>
        </p:txBody>
      </p:sp>
      <p:graphicFrame>
        <p:nvGraphicFramePr>
          <p:cNvPr id="2050" name="Object 4"/>
          <p:cNvGraphicFramePr>
            <a:graphicFrameLocks noChangeAspect="1"/>
          </p:cNvGraphicFramePr>
          <p:nvPr>
            <p:ph sz="half" idx="2"/>
          </p:nvPr>
        </p:nvGraphicFramePr>
        <p:xfrm>
          <a:off x="2590800" y="4419600"/>
          <a:ext cx="2895600" cy="854503"/>
        </p:xfrm>
        <a:graphic>
          <a:graphicData uri="http://schemas.openxmlformats.org/presentationml/2006/ole">
            <p:oleObj spid="_x0000_s197634" name="Equation" r:id="rId3" imgW="1549080" imgH="457200" progId="Equation.3">
              <p:embed/>
            </p:oleObj>
          </a:graphicData>
        </a:graphic>
      </p:graphicFrame>
      <p:graphicFrame>
        <p:nvGraphicFramePr>
          <p:cNvPr id="2051" name="Object 5"/>
          <p:cNvGraphicFramePr>
            <a:graphicFrameLocks noChangeAspect="1"/>
          </p:cNvGraphicFramePr>
          <p:nvPr/>
        </p:nvGraphicFramePr>
        <p:xfrm>
          <a:off x="3276600" y="3581400"/>
          <a:ext cx="1066800" cy="457200"/>
        </p:xfrm>
        <a:graphic>
          <a:graphicData uri="http://schemas.openxmlformats.org/presentationml/2006/ole">
            <p:oleObj spid="_x0000_s197635" name="Equation" r:id="rId4" imgW="533160" imgH="228600" progId="Equation.3">
              <p:embed/>
            </p:oleObj>
          </a:graphicData>
        </a:graphic>
      </p:graphicFrame>
      <p:sp>
        <p:nvSpPr>
          <p:cNvPr id="2054" name="Text Box 6"/>
          <p:cNvSpPr txBox="1">
            <a:spLocks noChangeArrowheads="1"/>
          </p:cNvSpPr>
          <p:nvPr/>
        </p:nvSpPr>
        <p:spPr bwMode="auto">
          <a:xfrm>
            <a:off x="1219200" y="3886200"/>
            <a:ext cx="533400" cy="457200"/>
          </a:xfrm>
          <a:prstGeom prst="rect">
            <a:avLst/>
          </a:prstGeom>
          <a:noFill/>
          <a:ln w="9525">
            <a:noFill/>
            <a:miter lim="800000"/>
            <a:headEnd/>
            <a:tailEnd/>
          </a:ln>
        </p:spPr>
        <p:txBody>
          <a:bodyPr>
            <a:spAutoFit/>
          </a:bodyPr>
          <a:lstStyle/>
          <a:p>
            <a:pPr>
              <a:spcBef>
                <a:spcPct val="50000"/>
              </a:spcBef>
            </a:pPr>
            <a:r>
              <a:rPr lang="en-US" sz="2400" dirty="0"/>
              <a:t>or</a:t>
            </a:r>
          </a:p>
        </p:txBody>
      </p:sp>
      <p:sp>
        <p:nvSpPr>
          <p:cNvPr id="7" name="Slide Number Placeholder 6"/>
          <p:cNvSpPr>
            <a:spLocks noGrp="1"/>
          </p:cNvSpPr>
          <p:nvPr>
            <p:ph type="sldNum" sz="quarter" idx="12"/>
          </p:nvPr>
        </p:nvSpPr>
        <p:spPr>
          <a:xfrm>
            <a:off x="6629400" y="5791200"/>
            <a:ext cx="2133600" cy="365125"/>
          </a:xfrm>
        </p:spPr>
        <p:txBody>
          <a:bodyPr/>
          <a:lstStyle/>
          <a:p>
            <a:pPr>
              <a:defRPr/>
            </a:pPr>
            <a:fld id="{F9F72E32-054A-4EBF-BD0D-576FA84CDD2A}" type="slidenum">
              <a:rPr lang="en-US" smtClean="0">
                <a:solidFill>
                  <a:schemeClr val="accent2">
                    <a:lumMod val="75000"/>
                  </a:schemeClr>
                </a:solidFill>
              </a:rPr>
              <a:pPr>
                <a:defRPr/>
              </a:pPr>
              <a:t>21</a:t>
            </a:fld>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1905000" y="457200"/>
            <a:ext cx="6629400" cy="838200"/>
          </a:xfrm>
        </p:spPr>
        <p:txBody>
          <a:bodyPr/>
          <a:lstStyle/>
          <a:p>
            <a:r>
              <a:rPr lang="en-US" sz="3600" b="1" dirty="0" smtClean="0">
                <a:solidFill>
                  <a:schemeClr val="accent2">
                    <a:lumMod val="75000"/>
                  </a:schemeClr>
                </a:solidFill>
                <a:latin typeface="+mn-lt"/>
              </a:rPr>
              <a:t>Stationary Time Series Models: Moving Averages</a:t>
            </a:r>
          </a:p>
        </p:txBody>
      </p:sp>
      <p:sp>
        <p:nvSpPr>
          <p:cNvPr id="8" name="Rectangle 7"/>
          <p:cNvSpPr/>
          <p:nvPr/>
        </p:nvSpPr>
        <p:spPr>
          <a:xfrm>
            <a:off x="838200" y="1752600"/>
            <a:ext cx="7391400" cy="1569660"/>
          </a:xfrm>
          <a:prstGeom prst="rect">
            <a:avLst/>
          </a:prstGeom>
        </p:spPr>
        <p:txBody>
          <a:bodyPr wrap="square">
            <a:spAutoFit/>
          </a:bodyPr>
          <a:lstStyle/>
          <a:p>
            <a:pPr eaLnBrk="0" hangingPunct="0">
              <a:spcBef>
                <a:spcPts val="0"/>
              </a:spcBef>
            </a:pPr>
            <a:r>
              <a:rPr lang="en-US" sz="3200" dirty="0" smtClean="0">
                <a:latin typeface="Garamond" pitchFamily="18" charset="0"/>
              </a:rPr>
              <a:t>The Moving Average Method (MA) is the average of the last </a:t>
            </a:r>
            <a:r>
              <a:rPr lang="en-US" sz="3200" i="1" dirty="0" smtClean="0">
                <a:latin typeface="Garamond" pitchFamily="18" charset="0"/>
              </a:rPr>
              <a:t>n</a:t>
            </a:r>
            <a:r>
              <a:rPr lang="en-US" sz="3200" dirty="0" smtClean="0">
                <a:latin typeface="Garamond" pitchFamily="18" charset="0"/>
              </a:rPr>
              <a:t> observations of the time series</a:t>
            </a:r>
            <a:r>
              <a:rPr lang="en-US" sz="2800" dirty="0" smtClean="0">
                <a:latin typeface="Arial Narrow" pitchFamily="34" charset="0"/>
              </a:rPr>
              <a:t>.</a:t>
            </a:r>
            <a:endParaRPr lang="en-US" sz="2800" dirty="0">
              <a:latin typeface="Arial Narrow" pitchFamily="34" charset="0"/>
            </a:endParaRPr>
          </a:p>
        </p:txBody>
      </p:sp>
      <p:graphicFrame>
        <p:nvGraphicFramePr>
          <p:cNvPr id="58372" name="Object 4"/>
          <p:cNvGraphicFramePr>
            <a:graphicFrameLocks noChangeAspect="1"/>
          </p:cNvGraphicFramePr>
          <p:nvPr/>
        </p:nvGraphicFramePr>
        <p:xfrm>
          <a:off x="1905000" y="3048000"/>
          <a:ext cx="4745038" cy="990600"/>
        </p:xfrm>
        <a:graphic>
          <a:graphicData uri="http://schemas.openxmlformats.org/presentationml/2006/ole">
            <p:oleObj spid="_x0000_s198658" name="Equation" r:id="rId3" imgW="2311200" imgH="482400" progId="Equation.3">
              <p:embed/>
            </p:oleObj>
          </a:graphicData>
        </a:graphic>
      </p:graphicFrame>
      <p:sp>
        <p:nvSpPr>
          <p:cNvPr id="10" name="TextBox 9"/>
          <p:cNvSpPr txBox="1"/>
          <p:nvPr/>
        </p:nvSpPr>
        <p:spPr>
          <a:xfrm>
            <a:off x="1143000" y="4343400"/>
            <a:ext cx="2486643" cy="369332"/>
          </a:xfrm>
          <a:prstGeom prst="rect">
            <a:avLst/>
          </a:prstGeom>
          <a:noFill/>
        </p:spPr>
        <p:txBody>
          <a:bodyPr wrap="none" rtlCol="0">
            <a:spAutoFit/>
          </a:bodyPr>
          <a:lstStyle/>
          <a:p>
            <a:r>
              <a:rPr lang="en-US" dirty="0" smtClean="0"/>
              <a:t>MA for </a:t>
            </a:r>
            <a:r>
              <a:rPr lang="en-US" i="1" dirty="0" smtClean="0"/>
              <a:t> n = 3, </a:t>
            </a:r>
            <a:r>
              <a:rPr lang="en-US" dirty="0" smtClean="0"/>
              <a:t>MA(3) is</a:t>
            </a:r>
            <a:endParaRPr lang="en-US" dirty="0"/>
          </a:p>
        </p:txBody>
      </p:sp>
      <p:graphicFrame>
        <p:nvGraphicFramePr>
          <p:cNvPr id="58373" name="Object 5"/>
          <p:cNvGraphicFramePr>
            <a:graphicFrameLocks noChangeAspect="1"/>
          </p:cNvGraphicFramePr>
          <p:nvPr/>
        </p:nvGraphicFramePr>
        <p:xfrm>
          <a:off x="2395538" y="4800600"/>
          <a:ext cx="4067175" cy="990600"/>
        </p:xfrm>
        <a:graphic>
          <a:graphicData uri="http://schemas.openxmlformats.org/presentationml/2006/ole">
            <p:oleObj spid="_x0000_s198659" name="Equation" r:id="rId4" imgW="1981080" imgH="482400" progId="Equation.3">
              <p:embed/>
            </p:oleObj>
          </a:graphicData>
        </a:graphic>
      </p:graphicFrame>
      <p:sp>
        <p:nvSpPr>
          <p:cNvPr id="7" name="Slide Number Placeholder 6"/>
          <p:cNvSpPr>
            <a:spLocks noGrp="1"/>
          </p:cNvSpPr>
          <p:nvPr>
            <p:ph type="sldNum" sz="quarter" idx="12"/>
          </p:nvPr>
        </p:nvSpPr>
        <p:spPr>
          <a:xfrm>
            <a:off x="6629400" y="5867400"/>
            <a:ext cx="2133600" cy="365125"/>
          </a:xfrm>
        </p:spPr>
        <p:txBody>
          <a:bodyPr/>
          <a:lstStyle/>
          <a:p>
            <a:pPr>
              <a:defRPr/>
            </a:pPr>
            <a:fld id="{F9F72E32-054A-4EBF-BD0D-576FA84CDD2A}" type="slidenum">
              <a:rPr lang="en-US" smtClean="0">
                <a:solidFill>
                  <a:schemeClr val="accent2">
                    <a:lumMod val="75000"/>
                  </a:schemeClr>
                </a:solidFill>
              </a:rPr>
              <a:pPr>
                <a:defRPr/>
              </a:pPr>
              <a:t>22</a:t>
            </a:fld>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a:spLocks noGrp="1" noChangeArrowheads="1"/>
          </p:cNvSpPr>
          <p:nvPr>
            <p:ph type="title"/>
          </p:nvPr>
        </p:nvSpPr>
        <p:spPr>
          <a:xfrm>
            <a:off x="609600" y="457200"/>
            <a:ext cx="7772400" cy="838200"/>
          </a:xfrm>
        </p:spPr>
        <p:txBody>
          <a:bodyPr/>
          <a:lstStyle/>
          <a:p>
            <a:pPr eaLnBrk="1" hangingPunct="1"/>
            <a:r>
              <a:rPr lang="en-US" sz="3600" b="1" dirty="0" smtClean="0">
                <a:solidFill>
                  <a:schemeClr val="accent2">
                    <a:lumMod val="75000"/>
                  </a:schemeClr>
                </a:solidFill>
              </a:rPr>
              <a:t>Measures of Forecast Error</a:t>
            </a:r>
          </a:p>
        </p:txBody>
      </p:sp>
      <p:sp>
        <p:nvSpPr>
          <p:cNvPr id="3080" name="Rectangle 3"/>
          <p:cNvSpPr>
            <a:spLocks noGrp="1" noChangeArrowheads="1"/>
          </p:cNvSpPr>
          <p:nvPr>
            <p:ph type="body" sz="half" idx="1"/>
          </p:nvPr>
        </p:nvSpPr>
        <p:spPr>
          <a:xfrm>
            <a:off x="457200" y="1447800"/>
            <a:ext cx="8153400" cy="4191000"/>
          </a:xfrm>
        </p:spPr>
        <p:txBody>
          <a:bodyPr/>
          <a:lstStyle/>
          <a:p>
            <a:pPr>
              <a:lnSpc>
                <a:spcPct val="80000"/>
              </a:lnSpc>
            </a:pPr>
            <a:r>
              <a:rPr lang="en-US" sz="2400" dirty="0" smtClean="0">
                <a:latin typeface="Garamond" pitchFamily="18" charset="0"/>
              </a:rPr>
              <a:t>Bias, MAE, MSE and MAPE – typically used for time series</a:t>
            </a:r>
          </a:p>
          <a:p>
            <a:pPr eaLnBrk="1" hangingPunct="1">
              <a:lnSpc>
                <a:spcPct val="80000"/>
              </a:lnSpc>
            </a:pPr>
            <a:r>
              <a:rPr lang="en-US" sz="2400" dirty="0" smtClean="0">
                <a:latin typeface="Garamond" pitchFamily="18" charset="0"/>
              </a:rPr>
              <a:t>Bias - The arithmetic sum of the errors</a:t>
            </a:r>
          </a:p>
          <a:p>
            <a:pPr eaLnBrk="1" hangingPunct="1">
              <a:lnSpc>
                <a:spcPct val="80000"/>
              </a:lnSpc>
            </a:pPr>
            <a:endParaRPr lang="en-US" sz="2400" dirty="0" smtClean="0">
              <a:latin typeface="Garamond" pitchFamily="18" charset="0"/>
            </a:endParaRPr>
          </a:p>
          <a:p>
            <a:pPr>
              <a:lnSpc>
                <a:spcPct val="80000"/>
              </a:lnSpc>
            </a:pPr>
            <a:endParaRPr lang="en-US" sz="2400" dirty="0" smtClean="0">
              <a:latin typeface="Garamond" pitchFamily="18" charset="0"/>
            </a:endParaRPr>
          </a:p>
          <a:p>
            <a:pPr>
              <a:lnSpc>
                <a:spcPct val="80000"/>
              </a:lnSpc>
            </a:pPr>
            <a:r>
              <a:rPr lang="en-US" sz="2400" dirty="0" smtClean="0">
                <a:latin typeface="Garamond" pitchFamily="18" charset="0"/>
              </a:rPr>
              <a:t>MAE- Mean Absolute Error</a:t>
            </a:r>
          </a:p>
          <a:p>
            <a:pPr eaLnBrk="1" hangingPunct="1">
              <a:lnSpc>
                <a:spcPct val="80000"/>
              </a:lnSpc>
            </a:pPr>
            <a:endParaRPr lang="en-US" sz="2400" dirty="0" smtClean="0">
              <a:latin typeface="Garamond" pitchFamily="18" charset="0"/>
            </a:endParaRPr>
          </a:p>
          <a:p>
            <a:pPr eaLnBrk="1" hangingPunct="1">
              <a:lnSpc>
                <a:spcPct val="80000"/>
              </a:lnSpc>
            </a:pPr>
            <a:endParaRPr lang="en-US" sz="2400" dirty="0" smtClean="0">
              <a:latin typeface="Garamond" pitchFamily="18" charset="0"/>
            </a:endParaRPr>
          </a:p>
          <a:p>
            <a:pPr>
              <a:lnSpc>
                <a:spcPct val="80000"/>
              </a:lnSpc>
            </a:pPr>
            <a:r>
              <a:rPr lang="en-US" sz="2400" dirty="0" smtClean="0">
                <a:latin typeface="Garamond" pitchFamily="18" charset="0"/>
              </a:rPr>
              <a:t>MSE-Mean Square Error </a:t>
            </a:r>
          </a:p>
          <a:p>
            <a:pPr eaLnBrk="1" hangingPunct="1">
              <a:lnSpc>
                <a:spcPct val="80000"/>
              </a:lnSpc>
            </a:pPr>
            <a:endParaRPr lang="en-US" sz="2400" dirty="0" smtClean="0">
              <a:latin typeface="Garamond" pitchFamily="18" charset="0"/>
            </a:endParaRPr>
          </a:p>
          <a:p>
            <a:pPr eaLnBrk="1" hangingPunct="1">
              <a:lnSpc>
                <a:spcPct val="80000"/>
              </a:lnSpc>
            </a:pPr>
            <a:endParaRPr lang="en-US" sz="2400" dirty="0" smtClean="0">
              <a:latin typeface="Garamond" pitchFamily="18" charset="0"/>
            </a:endParaRPr>
          </a:p>
          <a:p>
            <a:pPr eaLnBrk="1" hangingPunct="1">
              <a:lnSpc>
                <a:spcPct val="80000"/>
              </a:lnSpc>
            </a:pPr>
            <a:r>
              <a:rPr lang="en-US" sz="2400" dirty="0" smtClean="0">
                <a:latin typeface="Garamond" pitchFamily="18" charset="0"/>
              </a:rPr>
              <a:t>MAPE – Mean Absolute Percentage Error</a:t>
            </a:r>
          </a:p>
          <a:p>
            <a:pPr eaLnBrk="1" hangingPunct="1">
              <a:lnSpc>
                <a:spcPct val="80000"/>
              </a:lnSpc>
            </a:pPr>
            <a:endParaRPr lang="en-US" sz="2400" dirty="0" smtClean="0">
              <a:latin typeface="Garamond" pitchFamily="18" charset="0"/>
            </a:endParaRPr>
          </a:p>
          <a:p>
            <a:pPr eaLnBrk="1" hangingPunct="1">
              <a:lnSpc>
                <a:spcPct val="80000"/>
              </a:lnSpc>
            </a:pPr>
            <a:endParaRPr lang="en-US" sz="2400" dirty="0" smtClean="0">
              <a:latin typeface="Garamond" pitchFamily="18" charset="0"/>
            </a:endParaRPr>
          </a:p>
          <a:p>
            <a:pPr eaLnBrk="1" hangingPunct="1">
              <a:lnSpc>
                <a:spcPct val="80000"/>
              </a:lnSpc>
              <a:buFontTx/>
              <a:buNone/>
            </a:pPr>
            <a:endParaRPr lang="en-US" sz="1800" dirty="0" smtClean="0"/>
          </a:p>
          <a:p>
            <a:pPr eaLnBrk="1" hangingPunct="1">
              <a:lnSpc>
                <a:spcPct val="80000"/>
              </a:lnSpc>
            </a:pPr>
            <a:endParaRPr lang="en-US" sz="1800" dirty="0" smtClean="0"/>
          </a:p>
          <a:p>
            <a:pPr eaLnBrk="1" hangingPunct="1">
              <a:lnSpc>
                <a:spcPct val="80000"/>
              </a:lnSpc>
            </a:pPr>
            <a:endParaRPr lang="en-US" sz="1800" dirty="0" smtClean="0"/>
          </a:p>
        </p:txBody>
      </p:sp>
      <p:graphicFrame>
        <p:nvGraphicFramePr>
          <p:cNvPr id="3076" name="Object 6"/>
          <p:cNvGraphicFramePr>
            <a:graphicFrameLocks noChangeAspect="1"/>
          </p:cNvGraphicFramePr>
          <p:nvPr/>
        </p:nvGraphicFramePr>
        <p:xfrm>
          <a:off x="3657600" y="5410200"/>
          <a:ext cx="2673350" cy="833437"/>
        </p:xfrm>
        <a:graphic>
          <a:graphicData uri="http://schemas.openxmlformats.org/presentationml/2006/ole">
            <p:oleObj spid="_x0000_s199682" name="Equation" r:id="rId4" imgW="1574640" imgH="482400" progId="Equation.3">
              <p:embed/>
            </p:oleObj>
          </a:graphicData>
        </a:graphic>
      </p:graphicFrame>
      <p:graphicFrame>
        <p:nvGraphicFramePr>
          <p:cNvPr id="3078" name="Object 8"/>
          <p:cNvGraphicFramePr>
            <a:graphicFrameLocks noChangeAspect="1"/>
          </p:cNvGraphicFramePr>
          <p:nvPr/>
        </p:nvGraphicFramePr>
        <p:xfrm>
          <a:off x="3581400" y="4267200"/>
          <a:ext cx="2136775" cy="746125"/>
        </p:xfrm>
        <a:graphic>
          <a:graphicData uri="http://schemas.openxmlformats.org/presentationml/2006/ole">
            <p:oleObj spid="_x0000_s199683" name="Equation" r:id="rId5" imgW="1346040" imgH="469800" progId="Equation.3">
              <p:embed/>
            </p:oleObj>
          </a:graphicData>
        </a:graphic>
      </p:graphicFrame>
      <p:graphicFrame>
        <p:nvGraphicFramePr>
          <p:cNvPr id="57351" name="Object 7"/>
          <p:cNvGraphicFramePr>
            <a:graphicFrameLocks noChangeAspect="1"/>
          </p:cNvGraphicFramePr>
          <p:nvPr/>
        </p:nvGraphicFramePr>
        <p:xfrm>
          <a:off x="3581400" y="2133600"/>
          <a:ext cx="2133600" cy="854180"/>
        </p:xfrm>
        <a:graphic>
          <a:graphicData uri="http://schemas.openxmlformats.org/presentationml/2006/ole">
            <p:oleObj spid="_x0000_s199684" name="Equation" r:id="rId6" imgW="1143000" imgH="457200" progId="Equation.3">
              <p:embed/>
            </p:oleObj>
          </a:graphicData>
        </a:graphic>
      </p:graphicFrame>
      <p:graphicFrame>
        <p:nvGraphicFramePr>
          <p:cNvPr id="57352" name="Object 5"/>
          <p:cNvGraphicFramePr>
            <a:graphicFrameLocks noChangeAspect="1"/>
          </p:cNvGraphicFramePr>
          <p:nvPr/>
        </p:nvGraphicFramePr>
        <p:xfrm>
          <a:off x="3581400" y="3276600"/>
          <a:ext cx="2027237" cy="735012"/>
        </p:xfrm>
        <a:graphic>
          <a:graphicData uri="http://schemas.openxmlformats.org/presentationml/2006/ole">
            <p:oleObj spid="_x0000_s199685" name="Equation" r:id="rId7" imgW="1282680" imgH="457200" progId="Equation.3">
              <p:embed/>
            </p:oleObj>
          </a:graphicData>
        </a:graphic>
      </p:graphicFrame>
      <p:sp>
        <p:nvSpPr>
          <p:cNvPr id="8" name="Slide Number Placeholder 7"/>
          <p:cNvSpPr>
            <a:spLocks noGrp="1"/>
          </p:cNvSpPr>
          <p:nvPr>
            <p:ph type="sldNum" sz="quarter" idx="12"/>
          </p:nvPr>
        </p:nvSpPr>
        <p:spPr>
          <a:xfrm>
            <a:off x="6705600" y="5867400"/>
            <a:ext cx="2133600" cy="365125"/>
          </a:xfrm>
        </p:spPr>
        <p:txBody>
          <a:bodyPr/>
          <a:lstStyle/>
          <a:p>
            <a:pPr>
              <a:defRPr/>
            </a:pPr>
            <a:fld id="{9C8BB766-52DB-45FE-8B96-42CE6A90D8C2}" type="slidenum">
              <a:rPr lang="en-US" smtClean="0">
                <a:solidFill>
                  <a:schemeClr val="accent2">
                    <a:lumMod val="75000"/>
                  </a:schemeClr>
                </a:solidFill>
              </a:rPr>
              <a:pPr>
                <a:defRPr/>
              </a:pPr>
              <a:t>23</a:t>
            </a:fld>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a:xfrm>
            <a:off x="6781800" y="5867400"/>
            <a:ext cx="2133600" cy="365125"/>
          </a:xfrm>
        </p:spPr>
        <p:txBody>
          <a:bodyPr/>
          <a:lstStyle/>
          <a:p>
            <a:pPr>
              <a:defRPr/>
            </a:pPr>
            <a:fld id="{14561236-C912-465C-B974-596ECCA557E3}" type="slidenum">
              <a:rPr lang="en-US" smtClean="0">
                <a:solidFill>
                  <a:schemeClr val="accent2">
                    <a:lumMod val="75000"/>
                  </a:schemeClr>
                </a:solidFill>
              </a:rPr>
              <a:pPr>
                <a:defRPr/>
              </a:pPr>
              <a:t>24</a:t>
            </a:fld>
            <a:endParaRPr lang="en-US" dirty="0">
              <a:solidFill>
                <a:schemeClr val="accent2">
                  <a:lumMod val="75000"/>
                </a:schemeClr>
              </a:solidFill>
            </a:endParaRPr>
          </a:p>
        </p:txBody>
      </p:sp>
      <p:sp>
        <p:nvSpPr>
          <p:cNvPr id="102402" name="Rectangle 2"/>
          <p:cNvSpPr>
            <a:spLocks noGrp="1" noChangeArrowheads="1"/>
          </p:cNvSpPr>
          <p:nvPr>
            <p:ph type="title"/>
          </p:nvPr>
        </p:nvSpPr>
        <p:spPr>
          <a:xfrm>
            <a:off x="609600" y="533400"/>
            <a:ext cx="8305800" cy="762000"/>
          </a:xfrm>
        </p:spPr>
        <p:txBody>
          <a:bodyPr/>
          <a:lstStyle/>
          <a:p>
            <a:pPr>
              <a:defRPr/>
            </a:pPr>
            <a:r>
              <a:rPr lang="en-US" sz="3200" b="1" dirty="0" smtClean="0">
                <a:solidFill>
                  <a:schemeClr val="accent2">
                    <a:lumMod val="75000"/>
                  </a:schemeClr>
                </a:solidFill>
                <a:latin typeface="+mn-lt"/>
              </a:rPr>
              <a:t>Example: Naïve and Moving Average Model</a:t>
            </a:r>
          </a:p>
        </p:txBody>
      </p:sp>
      <p:sp>
        <p:nvSpPr>
          <p:cNvPr id="55300" name="Rectangle 3"/>
          <p:cNvSpPr>
            <a:spLocks noGrp="1" noChangeArrowheads="1"/>
          </p:cNvSpPr>
          <p:nvPr>
            <p:ph type="body" sz="half" idx="1"/>
          </p:nvPr>
        </p:nvSpPr>
        <p:spPr>
          <a:xfrm>
            <a:off x="457200" y="1295400"/>
            <a:ext cx="8077200" cy="4714875"/>
          </a:xfrm>
        </p:spPr>
        <p:txBody>
          <a:bodyPr/>
          <a:lstStyle/>
          <a:p>
            <a:pPr>
              <a:buNone/>
            </a:pPr>
            <a:r>
              <a:rPr lang="es-ES" sz="2400" dirty="0" smtClean="0"/>
              <a:t>	</a:t>
            </a:r>
            <a:r>
              <a:rPr lang="es-ES" sz="2400" dirty="0" err="1" smtClean="0">
                <a:latin typeface="Garamond" pitchFamily="18" charset="0"/>
              </a:rPr>
              <a:t>Monthly</a:t>
            </a:r>
            <a:r>
              <a:rPr lang="es-ES" sz="2400" dirty="0" smtClean="0">
                <a:latin typeface="Garamond" pitchFamily="18" charset="0"/>
              </a:rPr>
              <a:t> sales data </a:t>
            </a:r>
            <a:r>
              <a:rPr lang="es-ES" sz="2400" dirty="0" err="1" smtClean="0">
                <a:latin typeface="Garamond" pitchFamily="18" charset="0"/>
              </a:rPr>
              <a:t>for</a:t>
            </a:r>
            <a:r>
              <a:rPr lang="es-ES" sz="2400" dirty="0" smtClean="0">
                <a:latin typeface="Garamond" pitchFamily="18" charset="0"/>
              </a:rPr>
              <a:t> </a:t>
            </a:r>
            <a:r>
              <a:rPr lang="es-ES" sz="2400" dirty="0" err="1" smtClean="0">
                <a:latin typeface="Garamond" pitchFamily="18" charset="0"/>
              </a:rPr>
              <a:t>certain</a:t>
            </a:r>
            <a:r>
              <a:rPr lang="es-ES" sz="2400" dirty="0" smtClean="0">
                <a:latin typeface="Garamond" pitchFamily="18" charset="0"/>
              </a:rPr>
              <a:t> </a:t>
            </a:r>
            <a:r>
              <a:rPr lang="es-ES" sz="2400" dirty="0" err="1" smtClean="0">
                <a:latin typeface="Garamond" pitchFamily="18" charset="0"/>
              </a:rPr>
              <a:t>product</a:t>
            </a:r>
            <a:r>
              <a:rPr lang="es-ES" sz="2400" dirty="0" smtClean="0">
                <a:latin typeface="Garamond" pitchFamily="18" charset="0"/>
              </a:rPr>
              <a:t> </a:t>
            </a:r>
            <a:r>
              <a:rPr lang="es-ES" sz="2400" dirty="0" err="1" smtClean="0">
                <a:latin typeface="Garamond" pitchFamily="18" charset="0"/>
              </a:rPr>
              <a:t>were</a:t>
            </a:r>
            <a:r>
              <a:rPr lang="es-ES" sz="2400" dirty="0" smtClean="0">
                <a:latin typeface="Garamond" pitchFamily="18" charset="0"/>
              </a:rPr>
              <a:t> </a:t>
            </a:r>
            <a:r>
              <a:rPr lang="es-ES" sz="2400" dirty="0" err="1" smtClean="0">
                <a:latin typeface="Garamond" pitchFamily="18" charset="0"/>
              </a:rPr>
              <a:t>collected</a:t>
            </a:r>
            <a:r>
              <a:rPr lang="es-ES" sz="2400" dirty="0" smtClean="0">
                <a:latin typeface="Garamond" pitchFamily="18" charset="0"/>
              </a:rPr>
              <a:t> </a:t>
            </a:r>
            <a:r>
              <a:rPr lang="es-ES" sz="2400" dirty="0" err="1" smtClean="0">
                <a:latin typeface="Garamond" pitchFamily="18" charset="0"/>
              </a:rPr>
              <a:t>over</a:t>
            </a:r>
            <a:r>
              <a:rPr lang="es-ES" sz="2400" dirty="0" smtClean="0">
                <a:latin typeface="Garamond" pitchFamily="18" charset="0"/>
              </a:rPr>
              <a:t> 10-month </a:t>
            </a:r>
            <a:r>
              <a:rPr lang="es-ES" sz="2400" dirty="0" err="1" smtClean="0">
                <a:latin typeface="Garamond" pitchFamily="18" charset="0"/>
              </a:rPr>
              <a:t>period</a:t>
            </a:r>
            <a:r>
              <a:rPr lang="en-US" sz="2400" dirty="0" smtClean="0">
                <a:latin typeface="Garamond" pitchFamily="18" charset="0"/>
              </a:rPr>
              <a:t>, as given below. </a:t>
            </a:r>
          </a:p>
          <a:p>
            <a:pPr>
              <a:buNone/>
            </a:pPr>
            <a:endParaRPr lang="en-US" sz="2000" dirty="0" smtClean="0"/>
          </a:p>
        </p:txBody>
      </p:sp>
      <p:graphicFrame>
        <p:nvGraphicFramePr>
          <p:cNvPr id="102507" name="Group 107"/>
          <p:cNvGraphicFramePr>
            <a:graphicFrameLocks noGrp="1"/>
          </p:cNvGraphicFramePr>
          <p:nvPr>
            <p:ph sz="half" idx="2"/>
          </p:nvPr>
        </p:nvGraphicFramePr>
        <p:xfrm>
          <a:off x="838200" y="2133600"/>
          <a:ext cx="2362200" cy="4480560"/>
        </p:xfrm>
        <a:graphic>
          <a:graphicData uri="http://schemas.openxmlformats.org/drawingml/2006/table">
            <a:tbl>
              <a:tblPr/>
              <a:tblGrid>
                <a:gridCol w="1018606"/>
                <a:gridCol w="711260"/>
                <a:gridCol w="632334"/>
              </a:tblGrid>
              <a:tr h="288471">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1"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Sales (In RM ‘000)</a:t>
                      </a: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1"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Month</a:t>
                      </a: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1"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Sales</a:t>
                      </a: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January</a:t>
                      </a: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a:t>
                      </a: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February</a:t>
                      </a: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11</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March </a:t>
                      </a:r>
                      <a:endParaRPr kumimoji="0" lang="en-US" altLang="zh-TW" sz="1500" b="0" i="0" u="none" strike="noStrike" cap="none" normalizeH="0" baseline="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11</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April </a:t>
                      </a:r>
                      <a:endParaRPr kumimoji="0" lang="en-US" altLang="zh-TW" sz="1500" b="0" i="0" u="none" strike="noStrike" cap="none" normalizeH="0" baseline="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12</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May </a:t>
                      </a: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13</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June </a:t>
                      </a:r>
                      <a:endParaRPr kumimoji="0" lang="en-US" altLang="zh-TW" sz="1500" b="0" i="0" u="none" strike="noStrike" cap="none" normalizeH="0" baseline="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11</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July </a:t>
                      </a:r>
                      <a:endParaRPr kumimoji="0" lang="en-US" altLang="zh-TW" sz="1500" b="0" i="0" u="none" strike="noStrike" cap="none" normalizeH="0" baseline="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9</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August </a:t>
                      </a:r>
                      <a:endParaRPr kumimoji="0" lang="en-US" altLang="zh-TW" sz="1500" b="0" i="0" u="none" strike="noStrike" cap="none" normalizeH="0" baseline="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12</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September </a:t>
                      </a:r>
                      <a:endParaRPr kumimoji="0" lang="en-US" altLang="zh-TW" sz="1500" b="0" i="0" u="none" strike="noStrike" cap="none" normalizeH="0" baseline="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11</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October </a:t>
                      </a:r>
                      <a:endParaRPr kumimoji="0" lang="en-US" altLang="zh-TW" sz="1500" b="0" i="0" u="none" strike="noStrike" cap="none" normalizeH="0" baseline="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rPr>
                        <a:t>10</a:t>
                      </a: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a:noFill/>
                    </a:lnB>
                    <a:lnTlToBr>
                      <a:noFill/>
                    </a:lnTlToBr>
                    <a:lnBlToTr>
                      <a:noFill/>
                    </a:lnBlToTr>
                    <a:noFill/>
                  </a:tcPr>
                </a:tc>
              </a:tr>
              <a:tr h="28847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TW" sz="1500" b="0" i="0" u="none" strike="noStrike" cap="none" normalizeH="0" baseline="0" dirty="0" smtClean="0">
                        <a:ln>
                          <a:noFill/>
                        </a:ln>
                        <a:solidFill>
                          <a:schemeClr val="tx1"/>
                        </a:solidFill>
                        <a:effectLst/>
                        <a:latin typeface="Arial" charset="0"/>
                        <a:ea typeface="新細明體" pitchFamily="18" charset="-120"/>
                        <a:cs typeface="Times New Roman" pitchFamily="18"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7" name="TextBox 6"/>
          <p:cNvSpPr txBox="1"/>
          <p:nvPr/>
        </p:nvSpPr>
        <p:spPr>
          <a:xfrm>
            <a:off x="3505200" y="5257800"/>
            <a:ext cx="5132046" cy="707886"/>
          </a:xfrm>
          <a:prstGeom prst="rect">
            <a:avLst/>
          </a:prstGeom>
          <a:noFill/>
        </p:spPr>
        <p:txBody>
          <a:bodyPr wrap="none" rtlCol="0">
            <a:spAutoFit/>
          </a:bodyPr>
          <a:lstStyle/>
          <a:p>
            <a:r>
              <a:rPr lang="en-US" sz="2000" dirty="0" smtClean="0">
                <a:latin typeface="Garamond" pitchFamily="18" charset="0"/>
              </a:rPr>
              <a:t>The plot of these data suggests that there is no </a:t>
            </a:r>
          </a:p>
          <a:p>
            <a:r>
              <a:rPr lang="en-US" sz="2000" dirty="0" smtClean="0">
                <a:latin typeface="Garamond" pitchFamily="18" charset="0"/>
              </a:rPr>
              <a:t>trend or seasonal pattern.</a:t>
            </a:r>
            <a:endParaRPr lang="en-US" sz="2000" dirty="0">
              <a:latin typeface="Garamond" pitchFamily="18" charset="0"/>
            </a:endParaRPr>
          </a:p>
        </p:txBody>
      </p:sp>
      <p:cxnSp>
        <p:nvCxnSpPr>
          <p:cNvPr id="9" name="Straight Connector 8"/>
          <p:cNvCxnSpPr/>
          <p:nvPr/>
        </p:nvCxnSpPr>
        <p:spPr>
          <a:xfrm>
            <a:off x="838200" y="2743200"/>
            <a:ext cx="1828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76994" y="4266406"/>
            <a:ext cx="3505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14400" y="6019800"/>
            <a:ext cx="1600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8609" name="Picture 1"/>
          <p:cNvPicPr>
            <a:picLocks noChangeAspect="1" noChangeArrowheads="1"/>
          </p:cNvPicPr>
          <p:nvPr/>
        </p:nvPicPr>
        <p:blipFill>
          <a:blip r:embed="rId2" cstate="print"/>
          <a:srcRect/>
          <a:stretch>
            <a:fillRect/>
          </a:stretch>
        </p:blipFill>
        <p:spPr bwMode="auto">
          <a:xfrm>
            <a:off x="3124200" y="1981200"/>
            <a:ext cx="4962525" cy="2981325"/>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a:xfrm>
            <a:off x="6705600" y="5867400"/>
            <a:ext cx="2133600" cy="365125"/>
          </a:xfrm>
        </p:spPr>
        <p:txBody>
          <a:bodyPr/>
          <a:lstStyle/>
          <a:p>
            <a:pPr>
              <a:defRPr/>
            </a:pPr>
            <a:r>
              <a:rPr lang="en-US" dirty="0" smtClean="0"/>
              <a:t> </a:t>
            </a:r>
            <a:fld id="{14561236-C912-465C-B974-596ECCA557E3}" type="slidenum">
              <a:rPr lang="en-US">
                <a:solidFill>
                  <a:schemeClr val="accent2">
                    <a:lumMod val="75000"/>
                  </a:schemeClr>
                </a:solidFill>
              </a:rPr>
              <a:pPr>
                <a:defRPr/>
              </a:pPr>
              <a:t>25</a:t>
            </a:fld>
            <a:endParaRPr lang="en-US" dirty="0">
              <a:solidFill>
                <a:schemeClr val="accent2">
                  <a:lumMod val="75000"/>
                </a:schemeClr>
              </a:solidFill>
            </a:endParaRPr>
          </a:p>
        </p:txBody>
      </p:sp>
      <p:sp>
        <p:nvSpPr>
          <p:cNvPr id="102402" name="Rectangle 2"/>
          <p:cNvSpPr>
            <a:spLocks noGrp="1" noChangeArrowheads="1"/>
          </p:cNvSpPr>
          <p:nvPr>
            <p:ph type="title"/>
          </p:nvPr>
        </p:nvSpPr>
        <p:spPr>
          <a:xfrm>
            <a:off x="533400" y="381000"/>
            <a:ext cx="8305800" cy="1066800"/>
          </a:xfrm>
        </p:spPr>
        <p:txBody>
          <a:bodyPr/>
          <a:lstStyle/>
          <a:p>
            <a:pPr>
              <a:defRPr/>
            </a:pPr>
            <a:r>
              <a:rPr lang="en-US" sz="3200" b="1" dirty="0" smtClean="0">
                <a:solidFill>
                  <a:schemeClr val="accent2">
                    <a:lumMod val="75000"/>
                  </a:schemeClr>
                </a:solidFill>
                <a:latin typeface="+mn-lt"/>
              </a:rPr>
              <a:t>Example: Naïve and Moving Average Model</a:t>
            </a:r>
          </a:p>
        </p:txBody>
      </p:sp>
      <p:graphicFrame>
        <p:nvGraphicFramePr>
          <p:cNvPr id="62466" name="Object 2"/>
          <p:cNvGraphicFramePr>
            <a:graphicFrameLocks noChangeAspect="1"/>
          </p:cNvGraphicFramePr>
          <p:nvPr/>
        </p:nvGraphicFramePr>
        <p:xfrm>
          <a:off x="838200" y="2286000"/>
          <a:ext cx="2324100" cy="685800"/>
        </p:xfrm>
        <a:graphic>
          <a:graphicData uri="http://schemas.openxmlformats.org/presentationml/2006/ole">
            <p:oleObj spid="_x0000_s200706" name="Equation" r:id="rId3" imgW="1333440" imgH="393480" progId="Equation.3">
              <p:embed/>
            </p:oleObj>
          </a:graphicData>
        </a:graphic>
      </p:graphicFrame>
      <p:graphicFrame>
        <p:nvGraphicFramePr>
          <p:cNvPr id="62467" name="Object 5"/>
          <p:cNvGraphicFramePr>
            <a:graphicFrameLocks noChangeAspect="1"/>
          </p:cNvGraphicFramePr>
          <p:nvPr/>
        </p:nvGraphicFramePr>
        <p:xfrm>
          <a:off x="2819400" y="1447800"/>
          <a:ext cx="914400" cy="315686"/>
        </p:xfrm>
        <a:graphic>
          <a:graphicData uri="http://schemas.openxmlformats.org/presentationml/2006/ole">
            <p:oleObj spid="_x0000_s200707" name="Equation" r:id="rId4" imgW="533160" imgH="228600" progId="Equation.3">
              <p:embed/>
            </p:oleObj>
          </a:graphicData>
        </a:graphic>
      </p:graphicFrame>
      <p:sp>
        <p:nvSpPr>
          <p:cNvPr id="16" name="TextBox 15"/>
          <p:cNvSpPr txBox="1"/>
          <p:nvPr/>
        </p:nvSpPr>
        <p:spPr>
          <a:xfrm>
            <a:off x="762000" y="1371600"/>
            <a:ext cx="2044727" cy="461665"/>
          </a:xfrm>
          <a:prstGeom prst="rect">
            <a:avLst/>
          </a:prstGeom>
          <a:noFill/>
        </p:spPr>
        <p:txBody>
          <a:bodyPr wrap="none" rtlCol="0">
            <a:spAutoFit/>
          </a:bodyPr>
          <a:lstStyle/>
          <a:p>
            <a:r>
              <a:rPr lang="en-US" sz="2400" dirty="0" smtClean="0">
                <a:latin typeface="Garamond" pitchFamily="18" charset="0"/>
              </a:rPr>
              <a:t>Naïve  model is</a:t>
            </a:r>
            <a:endParaRPr lang="en-US" sz="2400" dirty="0">
              <a:latin typeface="Garamond" pitchFamily="18" charset="0"/>
            </a:endParaRPr>
          </a:p>
        </p:txBody>
      </p:sp>
      <p:sp>
        <p:nvSpPr>
          <p:cNvPr id="17" name="TextBox 16"/>
          <p:cNvSpPr txBox="1"/>
          <p:nvPr/>
        </p:nvSpPr>
        <p:spPr>
          <a:xfrm>
            <a:off x="762000" y="1828800"/>
            <a:ext cx="3658566" cy="400110"/>
          </a:xfrm>
          <a:prstGeom prst="rect">
            <a:avLst/>
          </a:prstGeom>
          <a:noFill/>
        </p:spPr>
        <p:txBody>
          <a:bodyPr wrap="none" rtlCol="0">
            <a:spAutoFit/>
          </a:bodyPr>
          <a:lstStyle/>
          <a:p>
            <a:r>
              <a:rPr lang="en-US" sz="2000" dirty="0" smtClean="0">
                <a:latin typeface="Garamond" pitchFamily="18" charset="0"/>
              </a:rPr>
              <a:t>Moving Average for n=3, MA(3) is</a:t>
            </a:r>
            <a:endParaRPr lang="en-US" sz="2000" dirty="0">
              <a:latin typeface="Garamond" pitchFamily="18" charset="0"/>
            </a:endParaRPr>
          </a:p>
        </p:txBody>
      </p:sp>
      <p:sp>
        <p:nvSpPr>
          <p:cNvPr id="18" name="TextBox 17"/>
          <p:cNvSpPr txBox="1"/>
          <p:nvPr/>
        </p:nvSpPr>
        <p:spPr>
          <a:xfrm>
            <a:off x="685800" y="3124200"/>
            <a:ext cx="1447832" cy="369332"/>
          </a:xfrm>
          <a:prstGeom prst="rect">
            <a:avLst/>
          </a:prstGeom>
          <a:noFill/>
        </p:spPr>
        <p:txBody>
          <a:bodyPr wrap="square" rtlCol="0">
            <a:spAutoFit/>
          </a:bodyPr>
          <a:lstStyle/>
          <a:p>
            <a:r>
              <a:rPr lang="en-US" dirty="0" smtClean="0"/>
              <a:t>Start at </a:t>
            </a:r>
            <a:r>
              <a:rPr lang="en-US" i="1" dirty="0" smtClean="0"/>
              <a:t>t </a:t>
            </a:r>
            <a:r>
              <a:rPr lang="en-US" dirty="0" smtClean="0"/>
              <a:t>= 3</a:t>
            </a:r>
            <a:endParaRPr lang="en-US" dirty="0"/>
          </a:p>
        </p:txBody>
      </p:sp>
      <p:graphicFrame>
        <p:nvGraphicFramePr>
          <p:cNvPr id="62469" name="Object 5"/>
          <p:cNvGraphicFramePr>
            <a:graphicFrameLocks noChangeAspect="1"/>
          </p:cNvGraphicFramePr>
          <p:nvPr/>
        </p:nvGraphicFramePr>
        <p:xfrm>
          <a:off x="2209800" y="3048000"/>
          <a:ext cx="2342444" cy="609600"/>
        </p:xfrm>
        <a:graphic>
          <a:graphicData uri="http://schemas.openxmlformats.org/presentationml/2006/ole">
            <p:oleObj spid="_x0000_s200708" name="Equation" r:id="rId5" imgW="1511280" imgH="393480" progId="Equation.3">
              <p:embed/>
            </p:oleObj>
          </a:graphicData>
        </a:graphic>
      </p:graphicFrame>
      <p:graphicFrame>
        <p:nvGraphicFramePr>
          <p:cNvPr id="62470" name="Object 6"/>
          <p:cNvGraphicFramePr>
            <a:graphicFrameLocks noChangeAspect="1"/>
          </p:cNvGraphicFramePr>
          <p:nvPr/>
        </p:nvGraphicFramePr>
        <p:xfrm>
          <a:off x="2286000" y="3733800"/>
          <a:ext cx="2324100" cy="609600"/>
        </p:xfrm>
        <a:graphic>
          <a:graphicData uri="http://schemas.openxmlformats.org/presentationml/2006/ole">
            <p:oleObj spid="_x0000_s200709" name="Equation" r:id="rId6" imgW="1498320" imgH="393480" progId="Equation.3">
              <p:embed/>
            </p:oleObj>
          </a:graphicData>
        </a:graphic>
      </p:graphicFrame>
      <p:sp>
        <p:nvSpPr>
          <p:cNvPr id="21" name="Rectangle 20"/>
          <p:cNvSpPr/>
          <p:nvPr/>
        </p:nvSpPr>
        <p:spPr>
          <a:xfrm>
            <a:off x="685800" y="4572000"/>
            <a:ext cx="3886200" cy="1200329"/>
          </a:xfrm>
          <a:prstGeom prst="rect">
            <a:avLst/>
          </a:prstGeom>
        </p:spPr>
        <p:txBody>
          <a:bodyPr wrap="square">
            <a:spAutoFit/>
          </a:bodyPr>
          <a:lstStyle/>
          <a:p>
            <a:r>
              <a:rPr lang="es-ES" sz="2400" dirty="0" err="1" smtClean="0">
                <a:latin typeface="Garamond" pitchFamily="18" charset="0"/>
              </a:rPr>
              <a:t>The</a:t>
            </a:r>
            <a:r>
              <a:rPr lang="es-ES" sz="2400" dirty="0" smtClean="0">
                <a:latin typeface="Garamond" pitchFamily="18" charset="0"/>
              </a:rPr>
              <a:t> </a:t>
            </a:r>
            <a:r>
              <a:rPr lang="es-ES" sz="2400" dirty="0" err="1" smtClean="0">
                <a:latin typeface="Garamond" pitchFamily="18" charset="0"/>
              </a:rPr>
              <a:t>remaining</a:t>
            </a:r>
            <a:r>
              <a:rPr lang="es-ES" sz="2400" dirty="0" smtClean="0">
                <a:latin typeface="Garamond" pitchFamily="18" charset="0"/>
              </a:rPr>
              <a:t> </a:t>
            </a:r>
            <a:r>
              <a:rPr lang="es-ES" sz="2400" dirty="0" err="1" smtClean="0">
                <a:latin typeface="Garamond" pitchFamily="18" charset="0"/>
              </a:rPr>
              <a:t>forecasts</a:t>
            </a:r>
            <a:r>
              <a:rPr lang="es-ES" sz="2400" dirty="0" smtClean="0">
                <a:latin typeface="Garamond" pitchFamily="18" charset="0"/>
              </a:rPr>
              <a:t> in </a:t>
            </a:r>
            <a:r>
              <a:rPr lang="es-ES" sz="2400" dirty="0" err="1" smtClean="0">
                <a:latin typeface="Garamond" pitchFamily="18" charset="0"/>
              </a:rPr>
              <a:t>Table</a:t>
            </a:r>
            <a:r>
              <a:rPr lang="es-ES" sz="2400" dirty="0" smtClean="0">
                <a:latin typeface="Garamond" pitchFamily="18" charset="0"/>
              </a:rPr>
              <a:t> </a:t>
            </a:r>
            <a:r>
              <a:rPr lang="es-ES" sz="2400" dirty="0" err="1" smtClean="0">
                <a:latin typeface="Garamond" pitchFamily="18" charset="0"/>
              </a:rPr>
              <a:t>were</a:t>
            </a:r>
            <a:r>
              <a:rPr lang="es-ES" sz="2400" dirty="0" smtClean="0">
                <a:latin typeface="Garamond" pitchFamily="18" charset="0"/>
              </a:rPr>
              <a:t> </a:t>
            </a:r>
            <a:r>
              <a:rPr lang="es-ES" sz="2400" dirty="0" err="1" smtClean="0">
                <a:latin typeface="Garamond" pitchFamily="18" charset="0"/>
              </a:rPr>
              <a:t>calculated</a:t>
            </a:r>
            <a:r>
              <a:rPr lang="es-ES" sz="2400" dirty="0" smtClean="0">
                <a:latin typeface="Garamond" pitchFamily="18" charset="0"/>
              </a:rPr>
              <a:t> in </a:t>
            </a:r>
            <a:r>
              <a:rPr lang="es-ES" sz="2400" dirty="0" err="1" smtClean="0">
                <a:latin typeface="Garamond" pitchFamily="18" charset="0"/>
              </a:rPr>
              <a:t>the</a:t>
            </a:r>
            <a:r>
              <a:rPr lang="es-ES" sz="2400" dirty="0" smtClean="0">
                <a:latin typeface="Garamond" pitchFamily="18" charset="0"/>
              </a:rPr>
              <a:t> </a:t>
            </a:r>
            <a:r>
              <a:rPr lang="es-ES" sz="2400" dirty="0" err="1" smtClean="0">
                <a:latin typeface="Garamond" pitchFamily="18" charset="0"/>
              </a:rPr>
              <a:t>same</a:t>
            </a:r>
            <a:r>
              <a:rPr lang="es-ES" sz="2400" dirty="0" smtClean="0">
                <a:latin typeface="Garamond" pitchFamily="18" charset="0"/>
              </a:rPr>
              <a:t> </a:t>
            </a:r>
            <a:r>
              <a:rPr lang="es-ES" sz="2400" dirty="0" err="1" smtClean="0">
                <a:latin typeface="Garamond" pitchFamily="18" charset="0"/>
              </a:rPr>
              <a:t>manner</a:t>
            </a:r>
            <a:r>
              <a:rPr lang="es-ES" sz="2400" dirty="0" smtClean="0">
                <a:latin typeface="Garamond" pitchFamily="18" charset="0"/>
              </a:rPr>
              <a:t>. </a:t>
            </a:r>
            <a:endParaRPr lang="en-US" sz="2400" dirty="0">
              <a:latin typeface="Garamond" pitchFamily="18" charset="0"/>
            </a:endParaRPr>
          </a:p>
        </p:txBody>
      </p:sp>
      <p:graphicFrame>
        <p:nvGraphicFramePr>
          <p:cNvPr id="22" name="Table 21"/>
          <p:cNvGraphicFramePr>
            <a:graphicFrameLocks noGrp="1"/>
          </p:cNvGraphicFramePr>
          <p:nvPr/>
        </p:nvGraphicFramePr>
        <p:xfrm>
          <a:off x="4953000" y="1752600"/>
          <a:ext cx="3733799" cy="3743500"/>
        </p:xfrm>
        <a:graphic>
          <a:graphicData uri="http://schemas.openxmlformats.org/drawingml/2006/table">
            <a:tbl>
              <a:tblPr/>
              <a:tblGrid>
                <a:gridCol w="683601"/>
                <a:gridCol w="840399"/>
                <a:gridCol w="931762"/>
                <a:gridCol w="1278037"/>
              </a:tblGrid>
              <a:tr h="152400">
                <a:tc>
                  <a:txBody>
                    <a:bodyPr/>
                    <a:lstStyle/>
                    <a:p>
                      <a:pPr algn="ctr" fontAlgn="b"/>
                      <a:r>
                        <a:rPr lang="en-US" sz="1600" b="0" i="0" u="none" strike="noStrike" dirty="0">
                          <a:solidFill>
                            <a:srgbClr val="000000"/>
                          </a:solidFill>
                          <a:latin typeface="Garamond"/>
                        </a:rPr>
                        <a:t>Monthly</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1600" b="0" i="0" u="none" strike="noStrike" dirty="0" smtClean="0">
                        <a:solidFill>
                          <a:srgbClr val="000000"/>
                        </a:solidFill>
                        <a:latin typeface="Garamond"/>
                      </a:endParaRPr>
                    </a:p>
                    <a:p>
                      <a:pPr algn="ctr" fontAlgn="t"/>
                      <a:r>
                        <a:rPr lang="en-US" sz="1600" b="0" i="0" u="none" strike="noStrike" dirty="0" smtClean="0">
                          <a:solidFill>
                            <a:srgbClr val="000000"/>
                          </a:solidFill>
                          <a:latin typeface="Garamond"/>
                        </a:rPr>
                        <a:t>Sales</a:t>
                      </a:r>
                      <a:endParaRPr lang="en-US" sz="1600" b="0" i="0" u="none" strike="noStrike" dirty="0">
                        <a:solidFill>
                          <a:srgbClr val="000000"/>
                        </a:solidFill>
                        <a:latin typeface="Garamond"/>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Garamond"/>
                        </a:rPr>
                        <a:t>Naïve Model</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a:rPr>
                        <a:t>MA(3</a:t>
                      </a:r>
                      <a:r>
                        <a:rPr lang="en-US" sz="1600" b="0" i="0" u="none" strike="noStrike" dirty="0" smtClean="0">
                          <a:solidFill>
                            <a:srgbClr val="000000"/>
                          </a:solidFill>
                          <a:latin typeface="Garamond"/>
                        </a:rPr>
                        <a:t>)</a:t>
                      </a:r>
                    </a:p>
                    <a:p>
                      <a:pPr algn="ctr" fontAlgn="b"/>
                      <a:r>
                        <a:rPr lang="en-US" sz="1600" b="0" i="0" u="none" strike="noStrike" dirty="0" smtClean="0">
                          <a:solidFill>
                            <a:srgbClr val="000000"/>
                          </a:solidFill>
                          <a:latin typeface="Garamond"/>
                        </a:rPr>
                        <a:t> </a:t>
                      </a:r>
                      <a:r>
                        <a:rPr lang="en-US" sz="1600" b="0" i="0" u="none" strike="noStrike" dirty="0">
                          <a:solidFill>
                            <a:srgbClr val="000000"/>
                          </a:solidFill>
                          <a:latin typeface="Garamond"/>
                        </a:rPr>
                        <a:t>Model</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582">
                <a:tc>
                  <a:txBody>
                    <a:bodyPr/>
                    <a:lstStyle/>
                    <a:p>
                      <a:pPr algn="ctr" fontAlgn="b"/>
                      <a:r>
                        <a:rPr lang="en-US" sz="1600" b="0" i="0" u="none" strike="noStrike" dirty="0">
                          <a:solidFill>
                            <a:srgbClr val="000000"/>
                          </a:solidFill>
                          <a:latin typeface="Garamond"/>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dirty="0">
                          <a:solidFill>
                            <a:srgbClr val="000000"/>
                          </a:solidFill>
                          <a:latin typeface="Garamond"/>
                        </a:rPr>
                        <a:t>10</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Garamond"/>
                        </a:rPr>
                        <a: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Garamond"/>
                        </a:rPr>
                        <a: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325582">
                <a:tc>
                  <a:txBody>
                    <a:bodyPr/>
                    <a:lstStyle/>
                    <a:p>
                      <a:pPr algn="ctr" fontAlgn="b"/>
                      <a:r>
                        <a:rPr lang="en-US" sz="1600" b="0" i="0" u="none" strike="noStrike">
                          <a:solidFill>
                            <a:srgbClr val="000000"/>
                          </a:solidFill>
                          <a:latin typeface="Garamond"/>
                        </a:rPr>
                        <a:t>2</a:t>
                      </a:r>
                    </a:p>
                  </a:txBody>
                  <a:tcPr marL="0" marR="0" marT="0" marB="0" anchor="b">
                    <a:lnL>
                      <a:noFill/>
                    </a:lnL>
                    <a:lnR>
                      <a:noFill/>
                    </a:lnR>
                    <a:lnT>
                      <a:noFill/>
                    </a:lnT>
                    <a:lnB>
                      <a:noFill/>
                    </a:lnB>
                  </a:tcPr>
                </a:tc>
                <a:tc>
                  <a:txBody>
                    <a:bodyPr/>
                    <a:lstStyle/>
                    <a:p>
                      <a:pPr algn="ctr" fontAlgn="t"/>
                      <a:r>
                        <a:rPr lang="en-US" sz="1600" b="0" i="0" u="none" strike="noStrike" dirty="0">
                          <a:solidFill>
                            <a:srgbClr val="000000"/>
                          </a:solidFill>
                          <a:latin typeface="Garamond"/>
                        </a:rPr>
                        <a:t>11</a:t>
                      </a:r>
                    </a:p>
                  </a:txBody>
                  <a:tcPr marL="0" marR="0" marT="0" marB="0">
                    <a:lnL>
                      <a:noFill/>
                    </a:lnL>
                    <a:lnR>
                      <a:noFill/>
                    </a:lnR>
                    <a:lnT>
                      <a:noFill/>
                    </a:lnT>
                    <a:lnB>
                      <a:noFill/>
                    </a:lnB>
                  </a:tcPr>
                </a:tc>
                <a:tc>
                  <a:txBody>
                    <a:bodyPr/>
                    <a:lstStyle/>
                    <a:p>
                      <a:pPr algn="ctr" fontAlgn="b"/>
                      <a:r>
                        <a:rPr lang="en-US" sz="1600" b="0" i="0" u="none" strike="noStrike" dirty="0">
                          <a:solidFill>
                            <a:srgbClr val="000000"/>
                          </a:solidFill>
                          <a:latin typeface="Garamond"/>
                        </a:rPr>
                        <a:t>10</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latin typeface="Garamond"/>
                        </a:rPr>
                        <a:t>-</a:t>
                      </a:r>
                    </a:p>
                  </a:txBody>
                  <a:tcPr marL="0" marR="0" marT="0" marB="0" anchor="b">
                    <a:lnL>
                      <a:noFill/>
                    </a:lnL>
                    <a:lnR>
                      <a:noFill/>
                    </a:lnR>
                    <a:lnT>
                      <a:noFill/>
                    </a:lnT>
                    <a:lnB>
                      <a:noFill/>
                    </a:lnB>
                  </a:tcPr>
                </a:tc>
              </a:tr>
              <a:tr h="325582">
                <a:tc>
                  <a:txBody>
                    <a:bodyPr/>
                    <a:lstStyle/>
                    <a:p>
                      <a:pPr algn="ctr" fontAlgn="b"/>
                      <a:r>
                        <a:rPr lang="en-US" sz="1600" b="0" i="0" u="none" strike="noStrike">
                          <a:solidFill>
                            <a:srgbClr val="000000"/>
                          </a:solidFill>
                          <a:latin typeface="Garamond"/>
                        </a:rPr>
                        <a:t>3</a:t>
                      </a:r>
                    </a:p>
                  </a:txBody>
                  <a:tcPr marL="0" marR="0" marT="0" marB="0" anchor="b">
                    <a:lnL>
                      <a:noFill/>
                    </a:lnL>
                    <a:lnR>
                      <a:noFill/>
                    </a:lnR>
                    <a:lnT>
                      <a:noFill/>
                    </a:lnT>
                    <a:lnB>
                      <a:noFill/>
                    </a:lnB>
                  </a:tcPr>
                </a:tc>
                <a:tc>
                  <a:txBody>
                    <a:bodyPr/>
                    <a:lstStyle/>
                    <a:p>
                      <a:pPr algn="ctr" fontAlgn="t"/>
                      <a:r>
                        <a:rPr lang="en-US" sz="1600" b="0" i="0" u="none" strike="noStrike">
                          <a:solidFill>
                            <a:srgbClr val="000000"/>
                          </a:solidFill>
                          <a:latin typeface="Garamond"/>
                        </a:rPr>
                        <a:t>11</a:t>
                      </a:r>
                    </a:p>
                  </a:txBody>
                  <a:tcPr marL="0" marR="0" marT="0" marB="0">
                    <a:lnL>
                      <a:noFill/>
                    </a:lnL>
                    <a:lnR>
                      <a:noFill/>
                    </a:lnR>
                    <a:lnT>
                      <a:noFill/>
                    </a:lnT>
                    <a:lnB>
                      <a:noFill/>
                    </a:lnB>
                  </a:tcPr>
                </a:tc>
                <a:tc>
                  <a:txBody>
                    <a:bodyPr/>
                    <a:lstStyle/>
                    <a:p>
                      <a:pPr algn="ctr" fontAlgn="b"/>
                      <a:r>
                        <a:rPr lang="en-US" sz="1600" b="0" i="0" u="none" strike="noStrike" dirty="0">
                          <a:solidFill>
                            <a:srgbClr val="000000"/>
                          </a:solidFill>
                          <a:latin typeface="Garamond"/>
                        </a:rPr>
                        <a:t>11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latin typeface="Garamond"/>
                        </a:rPr>
                        <a:t>-</a:t>
                      </a:r>
                    </a:p>
                  </a:txBody>
                  <a:tcPr marL="0" marR="0" marT="0" marB="0" anchor="b">
                    <a:lnL>
                      <a:noFill/>
                    </a:lnL>
                    <a:lnR>
                      <a:noFill/>
                    </a:lnR>
                    <a:lnT>
                      <a:noFill/>
                    </a:lnT>
                    <a:lnB>
                      <a:noFill/>
                    </a:lnB>
                  </a:tcPr>
                </a:tc>
              </a:tr>
              <a:tr h="325582">
                <a:tc>
                  <a:txBody>
                    <a:bodyPr/>
                    <a:lstStyle/>
                    <a:p>
                      <a:pPr algn="ctr" fontAlgn="b"/>
                      <a:r>
                        <a:rPr lang="en-US" sz="1600" b="0" i="0" u="none" strike="noStrike">
                          <a:solidFill>
                            <a:srgbClr val="000000"/>
                          </a:solidFill>
                          <a:latin typeface="Garamond"/>
                        </a:rPr>
                        <a:t>4</a:t>
                      </a:r>
                    </a:p>
                  </a:txBody>
                  <a:tcPr marL="0" marR="0" marT="0" marB="0" anchor="b">
                    <a:lnL>
                      <a:noFill/>
                    </a:lnL>
                    <a:lnR>
                      <a:noFill/>
                    </a:lnR>
                    <a:lnT>
                      <a:noFill/>
                    </a:lnT>
                    <a:lnB>
                      <a:noFill/>
                    </a:lnB>
                  </a:tcPr>
                </a:tc>
                <a:tc>
                  <a:txBody>
                    <a:bodyPr/>
                    <a:lstStyle/>
                    <a:p>
                      <a:pPr algn="ctr" fontAlgn="t"/>
                      <a:r>
                        <a:rPr lang="en-US" sz="1600" b="0" i="0" u="none" strike="noStrike">
                          <a:solidFill>
                            <a:srgbClr val="000000"/>
                          </a:solidFill>
                          <a:latin typeface="Garamond"/>
                        </a:rPr>
                        <a:t>12</a:t>
                      </a:r>
                    </a:p>
                  </a:txBody>
                  <a:tcPr marL="0" marR="0" marT="0" marB="0">
                    <a:lnL>
                      <a:noFill/>
                    </a:lnL>
                    <a:lnR>
                      <a:noFill/>
                    </a:lnR>
                    <a:lnT>
                      <a:noFill/>
                    </a:lnT>
                    <a:lnB>
                      <a:noFill/>
                    </a:lnB>
                  </a:tcPr>
                </a:tc>
                <a:tc>
                  <a:txBody>
                    <a:bodyPr/>
                    <a:lstStyle/>
                    <a:p>
                      <a:pPr algn="ctr" fontAlgn="b"/>
                      <a:r>
                        <a:rPr lang="en-US" sz="1600" b="0" i="0" u="none" strike="noStrike" dirty="0">
                          <a:solidFill>
                            <a:srgbClr val="000000"/>
                          </a:solidFill>
                          <a:latin typeface="Garamond"/>
                        </a:rPr>
                        <a:t>11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latin typeface="Garamond"/>
                        </a:rPr>
                        <a:t>10.67</a:t>
                      </a:r>
                    </a:p>
                  </a:txBody>
                  <a:tcPr marL="0" marR="0" marT="0" marB="0" anchor="b">
                    <a:lnL>
                      <a:noFill/>
                    </a:lnL>
                    <a:lnR>
                      <a:noFill/>
                    </a:lnR>
                    <a:lnT>
                      <a:noFill/>
                    </a:lnT>
                    <a:lnB>
                      <a:noFill/>
                    </a:lnB>
                  </a:tcPr>
                </a:tc>
              </a:tr>
              <a:tr h="325582">
                <a:tc>
                  <a:txBody>
                    <a:bodyPr/>
                    <a:lstStyle/>
                    <a:p>
                      <a:pPr algn="ctr" fontAlgn="b"/>
                      <a:r>
                        <a:rPr lang="en-US" sz="1600" b="0" i="0" u="none" strike="noStrike">
                          <a:solidFill>
                            <a:srgbClr val="000000"/>
                          </a:solidFill>
                          <a:latin typeface="Garamond"/>
                        </a:rPr>
                        <a:t>5</a:t>
                      </a:r>
                    </a:p>
                  </a:txBody>
                  <a:tcPr marL="0" marR="0" marT="0" marB="0" anchor="b">
                    <a:lnL>
                      <a:noFill/>
                    </a:lnL>
                    <a:lnR>
                      <a:noFill/>
                    </a:lnR>
                    <a:lnT>
                      <a:noFill/>
                    </a:lnT>
                    <a:lnB>
                      <a:noFill/>
                    </a:lnB>
                  </a:tcPr>
                </a:tc>
                <a:tc>
                  <a:txBody>
                    <a:bodyPr/>
                    <a:lstStyle/>
                    <a:p>
                      <a:pPr algn="ctr" fontAlgn="t"/>
                      <a:r>
                        <a:rPr lang="en-US" sz="1600" b="0" i="0" u="none" strike="noStrike">
                          <a:solidFill>
                            <a:srgbClr val="000000"/>
                          </a:solidFill>
                          <a:latin typeface="Garamond"/>
                        </a:rPr>
                        <a:t>13</a:t>
                      </a:r>
                    </a:p>
                  </a:txBody>
                  <a:tcPr marL="0" marR="0" marT="0" marB="0">
                    <a:lnL>
                      <a:noFill/>
                    </a:lnL>
                    <a:lnR>
                      <a:noFill/>
                    </a:lnR>
                    <a:lnT>
                      <a:noFill/>
                    </a:lnT>
                    <a:lnB>
                      <a:noFill/>
                    </a:lnB>
                  </a:tcPr>
                </a:tc>
                <a:tc>
                  <a:txBody>
                    <a:bodyPr/>
                    <a:lstStyle/>
                    <a:p>
                      <a:pPr algn="ctr" fontAlgn="b"/>
                      <a:r>
                        <a:rPr lang="en-US" sz="1600" b="0" i="0" u="none" strike="noStrike" dirty="0">
                          <a:solidFill>
                            <a:srgbClr val="000000"/>
                          </a:solidFill>
                          <a:latin typeface="Garamond"/>
                        </a:rPr>
                        <a:t>12</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latin typeface="Garamond"/>
                        </a:rPr>
                        <a:t>11.33</a:t>
                      </a:r>
                    </a:p>
                  </a:txBody>
                  <a:tcPr marL="0" marR="0" marT="0" marB="0" anchor="b">
                    <a:lnL>
                      <a:noFill/>
                    </a:lnL>
                    <a:lnR>
                      <a:noFill/>
                    </a:lnR>
                    <a:lnT>
                      <a:noFill/>
                    </a:lnT>
                    <a:lnB>
                      <a:noFill/>
                    </a:lnB>
                  </a:tcPr>
                </a:tc>
              </a:tr>
              <a:tr h="325582">
                <a:tc>
                  <a:txBody>
                    <a:bodyPr/>
                    <a:lstStyle/>
                    <a:p>
                      <a:pPr algn="ctr" fontAlgn="b"/>
                      <a:r>
                        <a:rPr lang="en-US" sz="1600" b="0" i="0" u="none" strike="noStrike">
                          <a:solidFill>
                            <a:srgbClr val="000000"/>
                          </a:solidFill>
                          <a:latin typeface="Garamond"/>
                        </a:rPr>
                        <a:t>6</a:t>
                      </a:r>
                    </a:p>
                  </a:txBody>
                  <a:tcPr marL="0" marR="0" marT="0" marB="0" anchor="b">
                    <a:lnL>
                      <a:noFill/>
                    </a:lnL>
                    <a:lnR>
                      <a:noFill/>
                    </a:lnR>
                    <a:lnT>
                      <a:noFill/>
                    </a:lnT>
                    <a:lnB>
                      <a:noFill/>
                    </a:lnB>
                  </a:tcPr>
                </a:tc>
                <a:tc>
                  <a:txBody>
                    <a:bodyPr/>
                    <a:lstStyle/>
                    <a:p>
                      <a:pPr algn="ctr" fontAlgn="t"/>
                      <a:r>
                        <a:rPr lang="en-US" sz="1600" b="0" i="0" u="none" strike="noStrike">
                          <a:solidFill>
                            <a:srgbClr val="000000"/>
                          </a:solidFill>
                          <a:latin typeface="Garamond"/>
                        </a:rPr>
                        <a:t>11</a:t>
                      </a:r>
                    </a:p>
                  </a:txBody>
                  <a:tcPr marL="0" marR="0" marT="0" marB="0">
                    <a:lnL>
                      <a:noFill/>
                    </a:lnL>
                    <a:lnR>
                      <a:noFill/>
                    </a:lnR>
                    <a:lnT>
                      <a:noFill/>
                    </a:lnT>
                    <a:lnB>
                      <a:noFill/>
                    </a:lnB>
                  </a:tcPr>
                </a:tc>
                <a:tc>
                  <a:txBody>
                    <a:bodyPr/>
                    <a:lstStyle/>
                    <a:p>
                      <a:pPr algn="ctr" fontAlgn="b"/>
                      <a:r>
                        <a:rPr lang="en-US" sz="1600" b="0" i="0" u="none" strike="noStrike">
                          <a:solidFill>
                            <a:srgbClr val="000000"/>
                          </a:solidFill>
                          <a:latin typeface="Garamond"/>
                        </a:rPr>
                        <a:t>13</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latin typeface="Garamond"/>
                        </a:rPr>
                        <a:t>12.00</a:t>
                      </a:r>
                    </a:p>
                  </a:txBody>
                  <a:tcPr marL="0" marR="0" marT="0" marB="0" anchor="b">
                    <a:lnL>
                      <a:noFill/>
                    </a:lnL>
                    <a:lnR>
                      <a:noFill/>
                    </a:lnR>
                    <a:lnT>
                      <a:noFill/>
                    </a:lnT>
                    <a:lnB>
                      <a:noFill/>
                    </a:lnB>
                  </a:tcPr>
                </a:tc>
              </a:tr>
              <a:tr h="325582">
                <a:tc>
                  <a:txBody>
                    <a:bodyPr/>
                    <a:lstStyle/>
                    <a:p>
                      <a:pPr algn="ctr" fontAlgn="b"/>
                      <a:r>
                        <a:rPr lang="en-US" sz="1600" b="0" i="0" u="none" strike="noStrike">
                          <a:solidFill>
                            <a:srgbClr val="000000"/>
                          </a:solidFill>
                          <a:latin typeface="Garamond"/>
                        </a:rPr>
                        <a:t>7</a:t>
                      </a:r>
                    </a:p>
                  </a:txBody>
                  <a:tcPr marL="0" marR="0" marT="0" marB="0" anchor="b">
                    <a:lnL>
                      <a:noFill/>
                    </a:lnL>
                    <a:lnR>
                      <a:noFill/>
                    </a:lnR>
                    <a:lnT>
                      <a:noFill/>
                    </a:lnT>
                    <a:lnB>
                      <a:noFill/>
                    </a:lnB>
                  </a:tcPr>
                </a:tc>
                <a:tc>
                  <a:txBody>
                    <a:bodyPr/>
                    <a:lstStyle/>
                    <a:p>
                      <a:pPr algn="ctr" fontAlgn="t"/>
                      <a:r>
                        <a:rPr lang="en-US" sz="1600" b="0" i="0" u="none" strike="noStrike">
                          <a:solidFill>
                            <a:srgbClr val="000000"/>
                          </a:solidFill>
                          <a:latin typeface="Garamond"/>
                        </a:rPr>
                        <a:t>9</a:t>
                      </a:r>
                    </a:p>
                  </a:txBody>
                  <a:tcPr marL="0" marR="0" marT="0" marB="0">
                    <a:lnL>
                      <a:noFill/>
                    </a:lnL>
                    <a:lnR>
                      <a:noFill/>
                    </a:lnR>
                    <a:lnT>
                      <a:noFill/>
                    </a:lnT>
                    <a:lnB>
                      <a:noFill/>
                    </a:lnB>
                  </a:tcPr>
                </a:tc>
                <a:tc>
                  <a:txBody>
                    <a:bodyPr/>
                    <a:lstStyle/>
                    <a:p>
                      <a:pPr algn="ctr" fontAlgn="b"/>
                      <a:r>
                        <a:rPr lang="en-US" sz="1600" b="0" i="0" u="none" strike="noStrike">
                          <a:solidFill>
                            <a:srgbClr val="000000"/>
                          </a:solidFill>
                          <a:latin typeface="Garamond"/>
                        </a:rPr>
                        <a:t>11</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latin typeface="Garamond"/>
                        </a:rPr>
                        <a:t>12.00</a:t>
                      </a:r>
                    </a:p>
                  </a:txBody>
                  <a:tcPr marL="0" marR="0" marT="0" marB="0" anchor="b">
                    <a:lnL>
                      <a:noFill/>
                    </a:lnL>
                    <a:lnR>
                      <a:noFill/>
                    </a:lnR>
                    <a:lnT>
                      <a:noFill/>
                    </a:lnT>
                    <a:lnB>
                      <a:noFill/>
                    </a:lnB>
                  </a:tcPr>
                </a:tc>
              </a:tr>
              <a:tr h="325582">
                <a:tc>
                  <a:txBody>
                    <a:bodyPr/>
                    <a:lstStyle/>
                    <a:p>
                      <a:pPr algn="ctr" fontAlgn="b"/>
                      <a:r>
                        <a:rPr lang="en-US" sz="1600" b="0" i="0" u="none" strike="noStrike">
                          <a:solidFill>
                            <a:srgbClr val="000000"/>
                          </a:solidFill>
                          <a:latin typeface="Garamond"/>
                        </a:rPr>
                        <a:t>8</a:t>
                      </a:r>
                    </a:p>
                  </a:txBody>
                  <a:tcPr marL="0" marR="0" marT="0" marB="0" anchor="b">
                    <a:lnL>
                      <a:noFill/>
                    </a:lnL>
                    <a:lnR>
                      <a:noFill/>
                    </a:lnR>
                    <a:lnT>
                      <a:noFill/>
                    </a:lnT>
                    <a:lnB>
                      <a:noFill/>
                    </a:lnB>
                  </a:tcPr>
                </a:tc>
                <a:tc>
                  <a:txBody>
                    <a:bodyPr/>
                    <a:lstStyle/>
                    <a:p>
                      <a:pPr algn="ctr" fontAlgn="t"/>
                      <a:r>
                        <a:rPr lang="en-US" sz="1600" b="0" i="0" u="none" strike="noStrike">
                          <a:solidFill>
                            <a:srgbClr val="000000"/>
                          </a:solidFill>
                          <a:latin typeface="Garamond"/>
                        </a:rPr>
                        <a:t>12</a:t>
                      </a:r>
                    </a:p>
                  </a:txBody>
                  <a:tcPr marL="0" marR="0" marT="0" marB="0">
                    <a:lnL>
                      <a:noFill/>
                    </a:lnL>
                    <a:lnR>
                      <a:noFill/>
                    </a:lnR>
                    <a:lnT>
                      <a:noFill/>
                    </a:lnT>
                    <a:lnB>
                      <a:noFill/>
                    </a:lnB>
                  </a:tcPr>
                </a:tc>
                <a:tc>
                  <a:txBody>
                    <a:bodyPr/>
                    <a:lstStyle/>
                    <a:p>
                      <a:pPr algn="ctr" fontAlgn="b"/>
                      <a:r>
                        <a:rPr lang="en-US" sz="1600" b="0" i="0" u="none" strike="noStrike">
                          <a:solidFill>
                            <a:srgbClr val="000000"/>
                          </a:solidFill>
                          <a:latin typeface="Garamond"/>
                        </a:rPr>
                        <a:t>9</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latin typeface="Garamond"/>
                        </a:rPr>
                        <a:t>11.00</a:t>
                      </a:r>
                    </a:p>
                  </a:txBody>
                  <a:tcPr marL="0" marR="0" marT="0" marB="0" anchor="b">
                    <a:lnL>
                      <a:noFill/>
                    </a:lnL>
                    <a:lnR>
                      <a:noFill/>
                    </a:lnR>
                    <a:lnT>
                      <a:noFill/>
                    </a:lnT>
                    <a:lnB>
                      <a:noFill/>
                    </a:lnB>
                  </a:tcPr>
                </a:tc>
              </a:tr>
              <a:tr h="325582">
                <a:tc>
                  <a:txBody>
                    <a:bodyPr/>
                    <a:lstStyle/>
                    <a:p>
                      <a:pPr algn="ctr" fontAlgn="b"/>
                      <a:r>
                        <a:rPr lang="en-US" sz="1600" b="0" i="0" u="none" strike="noStrike">
                          <a:solidFill>
                            <a:srgbClr val="000000"/>
                          </a:solidFill>
                          <a:latin typeface="Garamond"/>
                        </a:rPr>
                        <a:t>9</a:t>
                      </a:r>
                    </a:p>
                  </a:txBody>
                  <a:tcPr marL="0" marR="0" marT="0" marB="0" anchor="b">
                    <a:lnL>
                      <a:noFill/>
                    </a:lnL>
                    <a:lnR>
                      <a:noFill/>
                    </a:lnR>
                    <a:lnT>
                      <a:noFill/>
                    </a:lnT>
                    <a:lnB>
                      <a:noFill/>
                    </a:lnB>
                  </a:tcPr>
                </a:tc>
                <a:tc>
                  <a:txBody>
                    <a:bodyPr/>
                    <a:lstStyle/>
                    <a:p>
                      <a:pPr algn="ctr" fontAlgn="t"/>
                      <a:r>
                        <a:rPr lang="en-US" sz="1600" b="0" i="0" u="none" strike="noStrike">
                          <a:solidFill>
                            <a:srgbClr val="000000"/>
                          </a:solidFill>
                          <a:latin typeface="Garamond"/>
                        </a:rPr>
                        <a:t>11</a:t>
                      </a:r>
                    </a:p>
                  </a:txBody>
                  <a:tcPr marL="0" marR="0" marT="0" marB="0">
                    <a:lnL>
                      <a:noFill/>
                    </a:lnL>
                    <a:lnR>
                      <a:noFill/>
                    </a:lnR>
                    <a:lnT>
                      <a:noFill/>
                    </a:lnT>
                    <a:lnB>
                      <a:noFill/>
                    </a:lnB>
                  </a:tcPr>
                </a:tc>
                <a:tc>
                  <a:txBody>
                    <a:bodyPr/>
                    <a:lstStyle/>
                    <a:p>
                      <a:pPr algn="ctr" fontAlgn="b"/>
                      <a:r>
                        <a:rPr lang="en-US" sz="1600" b="0" i="0" u="none" strike="noStrike">
                          <a:solidFill>
                            <a:srgbClr val="000000"/>
                          </a:solidFill>
                          <a:latin typeface="Garamond"/>
                        </a:rPr>
                        <a:t>12</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latin typeface="Garamond"/>
                        </a:rPr>
                        <a:t>10.67</a:t>
                      </a:r>
                    </a:p>
                  </a:txBody>
                  <a:tcPr marL="0" marR="0" marT="0" marB="0" anchor="b">
                    <a:lnL>
                      <a:noFill/>
                    </a:lnL>
                    <a:lnR>
                      <a:noFill/>
                    </a:lnR>
                    <a:lnT>
                      <a:noFill/>
                    </a:lnT>
                    <a:lnB>
                      <a:noFill/>
                    </a:lnB>
                  </a:tcPr>
                </a:tc>
              </a:tr>
              <a:tr h="325582">
                <a:tc>
                  <a:txBody>
                    <a:bodyPr/>
                    <a:lstStyle/>
                    <a:p>
                      <a:pPr algn="ctr" fontAlgn="b"/>
                      <a:r>
                        <a:rPr lang="en-US" sz="1600" b="0" i="0" u="none" strike="noStrike">
                          <a:solidFill>
                            <a:srgbClr val="000000"/>
                          </a:solidFill>
                          <a:latin typeface="Garamond"/>
                        </a:rPr>
                        <a:t>10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Garamond"/>
                        </a:rPr>
                        <a:t>10</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Garamond"/>
                        </a:rPr>
                        <a:t>11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Garamond"/>
                        </a:rPr>
                        <a:t>10.67</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23" name="TextBox 22"/>
          <p:cNvSpPr txBox="1"/>
          <p:nvPr/>
        </p:nvSpPr>
        <p:spPr>
          <a:xfrm>
            <a:off x="762000" y="3810000"/>
            <a:ext cx="1447832" cy="369332"/>
          </a:xfrm>
          <a:prstGeom prst="rect">
            <a:avLst/>
          </a:prstGeom>
          <a:noFill/>
        </p:spPr>
        <p:txBody>
          <a:bodyPr wrap="square" rtlCol="0">
            <a:spAutoFit/>
          </a:bodyPr>
          <a:lstStyle/>
          <a:p>
            <a:r>
              <a:rPr lang="en-US" dirty="0" smtClean="0"/>
              <a:t>Start at </a:t>
            </a:r>
            <a:r>
              <a:rPr lang="en-US" i="1" dirty="0" smtClean="0"/>
              <a:t>t </a:t>
            </a:r>
            <a:r>
              <a:rPr lang="en-US" dirty="0" smtClean="0"/>
              <a:t>= 4</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lumMod val="75000"/>
                  </a:schemeClr>
                </a:solidFill>
                <a:latin typeface="+mn-lt"/>
              </a:rPr>
              <a:t>Comparison Naïve and MA(3) Models</a:t>
            </a:r>
            <a:endParaRPr lang="en-US" sz="3200" b="1" dirty="0">
              <a:solidFill>
                <a:schemeClr val="accent2">
                  <a:lumMod val="75000"/>
                </a:schemeClr>
              </a:solidFill>
              <a:latin typeface="+mn-lt"/>
            </a:endParaRPr>
          </a:p>
        </p:txBody>
      </p:sp>
      <p:graphicFrame>
        <p:nvGraphicFramePr>
          <p:cNvPr id="4" name="Table 3"/>
          <p:cNvGraphicFramePr>
            <a:graphicFrameLocks noGrp="1"/>
          </p:cNvGraphicFramePr>
          <p:nvPr/>
        </p:nvGraphicFramePr>
        <p:xfrm>
          <a:off x="2895600" y="4191000"/>
          <a:ext cx="4140200" cy="895350"/>
        </p:xfrm>
        <a:graphic>
          <a:graphicData uri="http://schemas.openxmlformats.org/drawingml/2006/table">
            <a:tbl>
              <a:tblPr/>
              <a:tblGrid>
                <a:gridCol w="1066800"/>
                <a:gridCol w="901700"/>
                <a:gridCol w="977900"/>
                <a:gridCol w="1193800"/>
              </a:tblGrid>
              <a:tr h="295275">
                <a:tc>
                  <a:txBody>
                    <a:bodyPr/>
                    <a:lstStyle/>
                    <a:p>
                      <a:pPr algn="ctr" fontAlgn="b"/>
                      <a:r>
                        <a:rPr lang="en-US" sz="1800" b="0" i="0" u="none" strike="noStrike" dirty="0">
                          <a:solidFill>
                            <a:srgbClr val="000000"/>
                          </a:solidFill>
                          <a:latin typeface="Garamond"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Garamond" pitchFamily="18" charset="0"/>
                        </a:rPr>
                        <a:t>MAE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Garamond" pitchFamily="18" charset="0"/>
                        </a:rPr>
                        <a:t>MSE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Garamond" pitchFamily="18" charset="0"/>
                        </a:rPr>
                        <a:t>MAPE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00">
                <a:tc>
                  <a:txBody>
                    <a:bodyPr/>
                    <a:lstStyle/>
                    <a:p>
                      <a:pPr algn="ctr" fontAlgn="b"/>
                      <a:r>
                        <a:rPr lang="en-US" sz="1800" b="0" i="0" u="none" strike="noStrike">
                          <a:solidFill>
                            <a:srgbClr val="000000"/>
                          </a:solidFill>
                          <a:latin typeface="Garamond" pitchFamily="18" charset="0"/>
                        </a:rPr>
                        <a:t>Naïve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Garamond" pitchFamily="18" charset="0"/>
                        </a:rPr>
                        <a:t>1.333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Garamond" pitchFamily="18" charset="0"/>
                        </a:rPr>
                        <a:t>2.444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Garamond" pitchFamily="18" charset="0"/>
                        </a:rPr>
                        <a:t>0.122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ctr" fontAlgn="b"/>
                      <a:r>
                        <a:rPr lang="en-US" sz="1800" b="0" i="0" u="none" strike="noStrike">
                          <a:solidFill>
                            <a:srgbClr val="000000"/>
                          </a:solidFill>
                          <a:latin typeface="Garamond" pitchFamily="18" charset="0"/>
                        </a:rPr>
                        <a:t>MA(3)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Garamond" pitchFamily="18" charset="0"/>
                        </a:rPr>
                        <a:t>1.286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Garamond" pitchFamily="18" charset="0"/>
                        </a:rPr>
                        <a:t>2.302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Garamond" pitchFamily="18" charset="0"/>
                        </a:rPr>
                        <a:t>0.121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981200" y="5562600"/>
            <a:ext cx="5830379" cy="400110"/>
          </a:xfrm>
          <a:prstGeom prst="rect">
            <a:avLst/>
          </a:prstGeom>
          <a:noFill/>
        </p:spPr>
        <p:txBody>
          <a:bodyPr wrap="none" rtlCol="0">
            <a:spAutoFit/>
          </a:bodyPr>
          <a:lstStyle/>
          <a:p>
            <a:r>
              <a:rPr lang="en-US" sz="2000" dirty="0" smtClean="0">
                <a:latin typeface="Garamond" pitchFamily="18" charset="0"/>
              </a:rPr>
              <a:t>MA(3) more better than Naïve model in fitting sales data</a:t>
            </a:r>
            <a:endParaRPr lang="en-US" sz="2000" dirty="0">
              <a:latin typeface="Garamond" pitchFamily="18" charset="0"/>
            </a:endParaRPr>
          </a:p>
        </p:txBody>
      </p:sp>
      <p:pic>
        <p:nvPicPr>
          <p:cNvPr id="67585" name="Picture 1"/>
          <p:cNvPicPr>
            <a:picLocks noChangeAspect="1" noChangeArrowheads="1"/>
          </p:cNvPicPr>
          <p:nvPr/>
        </p:nvPicPr>
        <p:blipFill>
          <a:blip r:embed="rId2" cstate="print"/>
          <a:srcRect/>
          <a:stretch>
            <a:fillRect/>
          </a:stretch>
        </p:blipFill>
        <p:spPr bwMode="auto">
          <a:xfrm>
            <a:off x="1295400" y="1143000"/>
            <a:ext cx="6410325" cy="2828925"/>
          </a:xfrm>
          <a:prstGeom prst="rect">
            <a:avLst/>
          </a:prstGeom>
          <a:noFill/>
          <a:ln w="9525">
            <a:noFill/>
            <a:miter lim="800000"/>
            <a:headEnd/>
            <a:tailEnd/>
          </a:ln>
          <a:effectLst/>
        </p:spPr>
      </p:pic>
      <p:sp>
        <p:nvSpPr>
          <p:cNvPr id="6" name="Slide Number Placeholder 5"/>
          <p:cNvSpPr>
            <a:spLocks noGrp="1"/>
          </p:cNvSpPr>
          <p:nvPr>
            <p:ph type="sldNum" sz="quarter" idx="12"/>
          </p:nvPr>
        </p:nvSpPr>
        <p:spPr>
          <a:xfrm>
            <a:off x="6705600" y="5867400"/>
            <a:ext cx="2133600" cy="365125"/>
          </a:xfrm>
        </p:spPr>
        <p:txBody>
          <a:bodyPr/>
          <a:lstStyle/>
          <a:p>
            <a:pPr>
              <a:defRPr/>
            </a:pPr>
            <a:fld id="{27B9AF65-6C50-48E0-B3AA-1AFAF67F2B9C}" type="slidenum">
              <a:rPr lang="en-MY" smtClean="0">
                <a:solidFill>
                  <a:schemeClr val="accent2">
                    <a:lumMod val="75000"/>
                  </a:schemeClr>
                </a:solidFill>
              </a:rPr>
              <a:pPr>
                <a:defRPr/>
              </a:pPr>
              <a:t>26</a:t>
            </a:fld>
            <a:endParaRPr lang="en-MY"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b="1" dirty="0" smtClean="0">
                <a:solidFill>
                  <a:schemeClr val="accent2">
                    <a:lumMod val="75000"/>
                  </a:schemeClr>
                </a:solidFill>
                <a:latin typeface="+mn-lt"/>
              </a:rPr>
              <a:t>Introduction to Forecasting</a:t>
            </a:r>
            <a:endParaRPr lang="en-US" sz="3600" b="1" dirty="0">
              <a:solidFill>
                <a:schemeClr val="accent2">
                  <a:lumMod val="75000"/>
                </a:schemeClr>
              </a:solidFill>
              <a:latin typeface="+mn-lt"/>
            </a:endParaRPr>
          </a:p>
        </p:txBody>
      </p:sp>
      <p:sp>
        <p:nvSpPr>
          <p:cNvPr id="4" name="Rectangle 3"/>
          <p:cNvSpPr/>
          <p:nvPr/>
        </p:nvSpPr>
        <p:spPr>
          <a:xfrm>
            <a:off x="762000" y="1447800"/>
            <a:ext cx="7924800" cy="5016758"/>
          </a:xfrm>
          <a:prstGeom prst="rect">
            <a:avLst/>
          </a:prstGeom>
        </p:spPr>
        <p:txBody>
          <a:bodyPr wrap="square">
            <a:spAutoFit/>
          </a:bodyPr>
          <a:lstStyle/>
          <a:p>
            <a:pPr marL="119063" indent="-119063" algn="just" eaLnBrk="1" hangingPunct="1">
              <a:buFont typeface="Arial" pitchFamily="34" charset="0"/>
              <a:buChar char="•"/>
            </a:pPr>
            <a:r>
              <a:rPr lang="en-US" sz="2400" dirty="0" smtClean="0">
                <a:latin typeface="Garamond" pitchFamily="18" charset="0"/>
              </a:rPr>
              <a:t>Forecasting is a prediction of some future event or events  based on past values of the variables  (historical data).</a:t>
            </a:r>
          </a:p>
          <a:p>
            <a:pPr marL="119063" indent="-119063" algn="just" eaLnBrk="1" hangingPunct="1">
              <a:buFont typeface="Arial" pitchFamily="34" charset="0"/>
              <a:buChar char="•"/>
            </a:pPr>
            <a:r>
              <a:rPr lang="en-US" sz="2400" dirty="0" smtClean="0">
                <a:latin typeface="Garamond" pitchFamily="18" charset="0"/>
              </a:rPr>
              <a:t>Forecasting is an important problem in many fields  including government, environmental sciences, medicine, politics, business, industry and finance.</a:t>
            </a:r>
          </a:p>
          <a:p>
            <a:pPr marL="119063" indent="-119063" algn="just" eaLnBrk="1" hangingPunct="1">
              <a:buFont typeface="Arial" pitchFamily="34" charset="0"/>
              <a:buChar char="•"/>
            </a:pPr>
            <a:r>
              <a:rPr lang="en-US" sz="2400" dirty="0" smtClean="0">
                <a:latin typeface="Garamond" pitchFamily="18" charset="0"/>
              </a:rPr>
              <a:t>Forecasting can be classified as short-term, medium-term and long-term.</a:t>
            </a:r>
          </a:p>
          <a:p>
            <a:pPr marL="512763" indent="-284163" algn="just" eaLnBrk="1" hangingPunct="1"/>
            <a:r>
              <a:rPr lang="en-US" sz="2400" dirty="0" err="1" smtClean="0">
                <a:latin typeface="Garamond" pitchFamily="18" charset="0"/>
              </a:rPr>
              <a:t>i</a:t>
            </a:r>
            <a:r>
              <a:rPr lang="en-US" sz="2400" dirty="0" smtClean="0">
                <a:latin typeface="Garamond" pitchFamily="18" charset="0"/>
              </a:rPr>
              <a:t>.	Short-term –forecasting events only a few time periods up to 1 year (days, weeks, months) </a:t>
            </a:r>
          </a:p>
          <a:p>
            <a:pPr marL="512763" indent="-284163" algn="just" eaLnBrk="1" hangingPunct="1"/>
            <a:r>
              <a:rPr lang="en-US" sz="2400" dirty="0" smtClean="0">
                <a:latin typeface="Garamond" pitchFamily="18" charset="0"/>
              </a:rPr>
              <a:t>ii. 	Medium-term-forecasts extend from one to two years</a:t>
            </a:r>
          </a:p>
          <a:p>
            <a:pPr marL="512763" indent="-284163" algn="just" eaLnBrk="1" hangingPunct="1"/>
            <a:r>
              <a:rPr lang="en-US" sz="2400" dirty="0" smtClean="0">
                <a:latin typeface="Garamond" pitchFamily="18" charset="0"/>
              </a:rPr>
              <a:t>iii. Long-term-forecasts extend beyond that by many years.</a:t>
            </a:r>
          </a:p>
          <a:p>
            <a:pPr marL="119063" indent="-119063" algn="just" eaLnBrk="1" hangingPunct="1"/>
            <a:endParaRPr lang="en-US" sz="2000" dirty="0" smtClean="0">
              <a:latin typeface="Garamond" pitchFamily="18" charset="0"/>
            </a:endParaRPr>
          </a:p>
          <a:p>
            <a:pPr marL="119063" indent="-119063" algn="just">
              <a:buFont typeface="Arial" pitchFamily="34" charset="0"/>
              <a:buChar char="•"/>
            </a:pPr>
            <a:endParaRPr lang="en-US" sz="2000" dirty="0" smtClean="0">
              <a:latin typeface="Garamond" pitchFamily="18" charset="0"/>
            </a:endParaRPr>
          </a:p>
          <a:p>
            <a:pPr algn="just" eaLnBrk="1" hangingPunct="1"/>
            <a:endParaRPr lang="en-US" sz="1600" dirty="0" smtClean="0"/>
          </a:p>
        </p:txBody>
      </p:sp>
      <p:sp>
        <p:nvSpPr>
          <p:cNvPr id="5" name="Slide Number Placeholder 4"/>
          <p:cNvSpPr>
            <a:spLocks noGrp="1"/>
          </p:cNvSpPr>
          <p:nvPr>
            <p:ph type="sldNum" sz="quarter" idx="12"/>
          </p:nvPr>
        </p:nvSpPr>
        <p:spPr>
          <a:xfrm>
            <a:off x="6705600" y="5791200"/>
            <a:ext cx="2133600" cy="365125"/>
          </a:xfrm>
        </p:spPr>
        <p:txBody>
          <a:bodyPr/>
          <a:lstStyle/>
          <a:p>
            <a:pPr>
              <a:defRPr/>
            </a:pPr>
            <a:fld id="{C21B6E7B-64D6-4E98-9E09-9FB0A1222F75}" type="slidenum">
              <a:rPr lang="en-MY" smtClean="0">
                <a:solidFill>
                  <a:schemeClr val="accent2">
                    <a:lumMod val="50000"/>
                  </a:schemeClr>
                </a:solidFill>
              </a:rPr>
              <a:pPr>
                <a:defRPr/>
              </a:pPr>
              <a:t>3</a:t>
            </a:fld>
            <a:endParaRPr lang="en-MY"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r>
              <a:rPr lang="en-US" sz="3600" b="1" dirty="0" smtClean="0">
                <a:solidFill>
                  <a:schemeClr val="accent2">
                    <a:lumMod val="75000"/>
                  </a:schemeClr>
                </a:solidFill>
              </a:rPr>
              <a:t>Forecasting Time Horizons</a:t>
            </a:r>
            <a:endParaRPr lang="en-US" sz="3600" b="1" dirty="0">
              <a:solidFill>
                <a:schemeClr val="accent2">
                  <a:lumMod val="75000"/>
                </a:schemeClr>
              </a:solidFill>
            </a:endParaRPr>
          </a:p>
        </p:txBody>
      </p:sp>
      <p:sp>
        <p:nvSpPr>
          <p:cNvPr id="3" name="Content Placeholder 2"/>
          <p:cNvSpPr>
            <a:spLocks noGrp="1"/>
          </p:cNvSpPr>
          <p:nvPr>
            <p:ph idx="1"/>
          </p:nvPr>
        </p:nvSpPr>
        <p:spPr>
          <a:xfrm>
            <a:off x="457200" y="1524000"/>
            <a:ext cx="8229600" cy="4525963"/>
          </a:xfrm>
        </p:spPr>
        <p:txBody>
          <a:bodyPr/>
          <a:lstStyle/>
          <a:p>
            <a:pPr>
              <a:spcBef>
                <a:spcPts val="0"/>
              </a:spcBef>
              <a:buNone/>
            </a:pPr>
            <a:r>
              <a:rPr lang="en-US" sz="2400" i="1" dirty="0" smtClean="0">
                <a:latin typeface="Garamond" pitchFamily="18" charset="0"/>
              </a:rPr>
              <a:t>1. Short-range forecast </a:t>
            </a:r>
            <a:r>
              <a:rPr lang="en-US" sz="2400" dirty="0" smtClean="0">
                <a:latin typeface="Garamond" pitchFamily="18" charset="0"/>
              </a:rPr>
              <a:t>is used for planning purchasing, job scheduling, workforce levels, job assignments, and product-ion levels.</a:t>
            </a:r>
          </a:p>
          <a:p>
            <a:pPr>
              <a:spcBef>
                <a:spcPts val="0"/>
              </a:spcBef>
            </a:pPr>
            <a:endParaRPr lang="en-US" sz="2400" dirty="0" smtClean="0">
              <a:latin typeface="Garamond" pitchFamily="18" charset="0"/>
            </a:endParaRPr>
          </a:p>
          <a:p>
            <a:pPr>
              <a:spcBef>
                <a:spcPts val="0"/>
              </a:spcBef>
              <a:buNone/>
            </a:pPr>
            <a:r>
              <a:rPr lang="en-US" sz="2400" i="1" dirty="0" smtClean="0">
                <a:latin typeface="Garamond" pitchFamily="18" charset="0"/>
              </a:rPr>
              <a:t>2. Medium-range forecast  i</a:t>
            </a:r>
            <a:r>
              <a:rPr lang="en-US" sz="2400" dirty="0" smtClean="0">
                <a:latin typeface="Garamond" pitchFamily="18" charset="0"/>
              </a:rPr>
              <a:t>s useful in sales planning, production planning /budgeting, cash budgeting, and analysis of various operating plans.</a:t>
            </a:r>
          </a:p>
          <a:p>
            <a:pPr>
              <a:spcBef>
                <a:spcPts val="0"/>
              </a:spcBef>
            </a:pPr>
            <a:endParaRPr lang="en-US" sz="2400" dirty="0" smtClean="0">
              <a:latin typeface="Garamond" pitchFamily="18" charset="0"/>
            </a:endParaRPr>
          </a:p>
          <a:p>
            <a:pPr>
              <a:spcBef>
                <a:spcPts val="0"/>
              </a:spcBef>
              <a:buNone/>
            </a:pPr>
            <a:r>
              <a:rPr lang="en-US" sz="2400" i="1" dirty="0" smtClean="0">
                <a:latin typeface="Garamond" pitchFamily="18" charset="0"/>
              </a:rPr>
              <a:t>3. Long-range forecast </a:t>
            </a:r>
            <a:r>
              <a:rPr lang="en-US" sz="2400" dirty="0" smtClean="0">
                <a:latin typeface="Garamond" pitchFamily="18" charset="0"/>
              </a:rPr>
              <a:t>is used in planning for new products, capital expenditures, facility location or expansion, and research and development.</a:t>
            </a:r>
            <a:endParaRPr lang="en-US" sz="2400" i="1" dirty="0" smtClean="0">
              <a:latin typeface="Garamond" pitchFamily="18" charset="0"/>
            </a:endParaRPr>
          </a:p>
          <a:p>
            <a:endParaRPr lang="en-US" dirty="0">
              <a:latin typeface="Garamond" pitchFamily="18" charset="0"/>
            </a:endParaRPr>
          </a:p>
        </p:txBody>
      </p:sp>
      <p:sp>
        <p:nvSpPr>
          <p:cNvPr id="4" name="Slide Number Placeholder 3"/>
          <p:cNvSpPr>
            <a:spLocks noGrp="1"/>
          </p:cNvSpPr>
          <p:nvPr>
            <p:ph type="sldNum" sz="quarter" idx="12"/>
          </p:nvPr>
        </p:nvSpPr>
        <p:spPr>
          <a:xfrm>
            <a:off x="6705600" y="5867400"/>
            <a:ext cx="2133600" cy="365125"/>
          </a:xfrm>
        </p:spPr>
        <p:txBody>
          <a:bodyPr/>
          <a:lstStyle/>
          <a:p>
            <a:pPr>
              <a:defRPr/>
            </a:pPr>
            <a:fld id="{C21B6E7B-64D6-4E98-9E09-9FB0A1222F75}" type="slidenum">
              <a:rPr lang="en-MY" smtClean="0">
                <a:solidFill>
                  <a:schemeClr val="accent2">
                    <a:lumMod val="75000"/>
                  </a:schemeClr>
                </a:solidFill>
              </a:rPr>
              <a:pPr>
                <a:defRPr/>
              </a:pPr>
              <a:t>4</a:t>
            </a:fld>
            <a:endParaRPr lang="en-MY" dirty="0">
              <a:solidFill>
                <a:schemeClr val="accent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75000"/>
                  </a:schemeClr>
                </a:solidFill>
              </a:rPr>
              <a:t>Important of Forecasting</a:t>
            </a:r>
            <a:endParaRPr lang="en-US" sz="3600" b="1" dirty="0">
              <a:solidFill>
                <a:schemeClr val="accent2">
                  <a:lumMod val="75000"/>
                </a:schemeClr>
              </a:solidFill>
            </a:endParaRPr>
          </a:p>
        </p:txBody>
      </p:sp>
      <p:sp>
        <p:nvSpPr>
          <p:cNvPr id="3" name="Content Placeholder 2"/>
          <p:cNvSpPr>
            <a:spLocks noGrp="1"/>
          </p:cNvSpPr>
          <p:nvPr>
            <p:ph idx="1"/>
          </p:nvPr>
        </p:nvSpPr>
        <p:spPr>
          <a:xfrm>
            <a:off x="457200" y="1219200"/>
            <a:ext cx="8229600" cy="4906963"/>
          </a:xfrm>
        </p:spPr>
        <p:txBody>
          <a:bodyPr/>
          <a:lstStyle/>
          <a:p>
            <a:pPr>
              <a:buAutoNum type="arabicPeriod"/>
            </a:pPr>
            <a:r>
              <a:rPr lang="en-US" sz="2000" dirty="0" smtClean="0">
                <a:latin typeface="Garamond" pitchFamily="18" charset="0"/>
              </a:rPr>
              <a:t>Business -Forecasts used to determine services to be offered, locations at which products are to be produced, staffing requirements, control inventories and plan capacity.</a:t>
            </a:r>
          </a:p>
          <a:p>
            <a:pPr>
              <a:buAutoNum type="arabicPeriod"/>
            </a:pPr>
            <a:r>
              <a:rPr lang="en-US" sz="2000" dirty="0" smtClean="0">
                <a:latin typeface="Garamond" pitchFamily="18" charset="0"/>
              </a:rPr>
              <a:t>Marketing-Forecasting is important for advertising expenditures, new promotion, pricing polices and determine whether goals are being met and make adjustments.</a:t>
            </a:r>
          </a:p>
          <a:p>
            <a:pPr>
              <a:buAutoNum type="arabicPeriod"/>
            </a:pPr>
            <a:r>
              <a:rPr lang="en-US" sz="2000" dirty="0" smtClean="0">
                <a:latin typeface="Garamond" pitchFamily="18" charset="0"/>
              </a:rPr>
              <a:t> Economics-Forecasting such as gross domestic product, unemployment, population growth, inflation, job growth, production and consumption are important instrumental for business organization, financial instrument and governments in the strategic planning decisions and budgeting plans.</a:t>
            </a:r>
          </a:p>
          <a:p>
            <a:pPr>
              <a:buAutoNum type="arabicPeriod"/>
            </a:pPr>
            <a:r>
              <a:rPr lang="en-US" sz="2000" dirty="0" smtClean="0">
                <a:latin typeface="Garamond" pitchFamily="18" charset="0"/>
              </a:rPr>
              <a:t>Demography-Forecasts of gender, age, race, births, deaths and migration patterns of populations are important for governments for planning policy and social service actions such as spending for health care, housing, retirement programs and antipoverty programs.  </a:t>
            </a:r>
            <a:endParaRPr lang="en-US" sz="2000" dirty="0">
              <a:latin typeface="Garamond" pitchFamily="18" charset="0"/>
            </a:endParaRPr>
          </a:p>
        </p:txBody>
      </p:sp>
      <p:sp>
        <p:nvSpPr>
          <p:cNvPr id="4" name="Slide Number Placeholder 3"/>
          <p:cNvSpPr>
            <a:spLocks noGrp="1"/>
          </p:cNvSpPr>
          <p:nvPr>
            <p:ph type="sldNum" sz="quarter" idx="12"/>
          </p:nvPr>
        </p:nvSpPr>
        <p:spPr>
          <a:xfrm>
            <a:off x="6705600" y="5791200"/>
            <a:ext cx="2133600" cy="365125"/>
          </a:xfrm>
        </p:spPr>
        <p:txBody>
          <a:bodyPr/>
          <a:lstStyle/>
          <a:p>
            <a:pPr>
              <a:defRPr/>
            </a:pPr>
            <a:fld id="{C21B6E7B-64D6-4E98-9E09-9FB0A1222F75}" type="slidenum">
              <a:rPr lang="en-MY" smtClean="0">
                <a:solidFill>
                  <a:schemeClr val="accent2">
                    <a:lumMod val="75000"/>
                  </a:schemeClr>
                </a:solidFill>
              </a:rPr>
              <a:pPr>
                <a:defRPr/>
              </a:pPr>
              <a:t>5</a:t>
            </a:fld>
            <a:endParaRPr lang="en-MY" dirty="0">
              <a:solidFill>
                <a:schemeClr val="accent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1143000"/>
          </a:xfrm>
        </p:spPr>
        <p:txBody>
          <a:bodyPr/>
          <a:lstStyle/>
          <a:p>
            <a:r>
              <a:rPr lang="en-US" sz="3600" b="1" dirty="0" smtClean="0">
                <a:solidFill>
                  <a:schemeClr val="accent2">
                    <a:lumMod val="75000"/>
                  </a:schemeClr>
                </a:solidFill>
                <a:latin typeface="+mn-lt"/>
              </a:rPr>
              <a:t>Important of Forecasting</a:t>
            </a:r>
            <a:endParaRPr lang="en-US" sz="3600" b="1" dirty="0">
              <a:solidFill>
                <a:schemeClr val="accent2">
                  <a:lumMod val="75000"/>
                </a:schemeClr>
              </a:solidFill>
              <a:latin typeface="+mn-lt"/>
            </a:endParaRPr>
          </a:p>
        </p:txBody>
      </p:sp>
      <p:sp>
        <p:nvSpPr>
          <p:cNvPr id="3" name="Content Placeholder 2"/>
          <p:cNvSpPr>
            <a:spLocks noGrp="1"/>
          </p:cNvSpPr>
          <p:nvPr>
            <p:ph idx="1"/>
          </p:nvPr>
        </p:nvSpPr>
        <p:spPr>
          <a:xfrm>
            <a:off x="457200" y="1295400"/>
            <a:ext cx="8229600" cy="4830763"/>
          </a:xfrm>
        </p:spPr>
        <p:txBody>
          <a:bodyPr/>
          <a:lstStyle/>
          <a:p>
            <a:r>
              <a:rPr lang="en-US" sz="2800" dirty="0" smtClean="0">
                <a:latin typeface="Garamond" pitchFamily="18" charset="0"/>
              </a:rPr>
              <a:t>Forecasts are seldom perfect.  Outside factors we cannot predict or control often impact the forecast.</a:t>
            </a:r>
          </a:p>
          <a:p>
            <a:pPr>
              <a:buClr>
                <a:schemeClr val="tx1"/>
              </a:buClr>
            </a:pPr>
            <a:r>
              <a:rPr lang="en-US" sz="2800" dirty="0" smtClean="0">
                <a:latin typeface="Garamond" pitchFamily="18" charset="0"/>
              </a:rPr>
              <a:t> Most forecasting techniques assume that what happens in the future is a function of what has happened in the past.</a:t>
            </a:r>
          </a:p>
          <a:p>
            <a:r>
              <a:rPr lang="en-US" sz="2800" dirty="0" smtClean="0">
                <a:latin typeface="Garamond" pitchFamily="18" charset="0"/>
              </a:rPr>
              <a:t>When forecasting is inadequate, the resulting shortages can mean undependable delivery, loss of customers, </a:t>
            </a:r>
          </a:p>
          <a:p>
            <a:pPr>
              <a:buNone/>
            </a:pPr>
            <a:r>
              <a:rPr lang="en-US" sz="2800" dirty="0" smtClean="0">
                <a:latin typeface="Garamond" pitchFamily="18" charset="0"/>
              </a:rPr>
              <a:t>	 and loss of market share. </a:t>
            </a:r>
          </a:p>
          <a:p>
            <a:r>
              <a:rPr lang="en-US" sz="2800" dirty="0" smtClean="0">
                <a:latin typeface="Garamond" pitchFamily="18" charset="0"/>
              </a:rPr>
              <a:t>When forecasting is in excess, costs can skyrocket.</a:t>
            </a:r>
          </a:p>
          <a:p>
            <a:pPr>
              <a:buFont typeface="Wingdings" pitchFamily="2" charset="2"/>
              <a:buChar char="q"/>
            </a:pPr>
            <a:endParaRPr lang="en-US" dirty="0" smtClean="0"/>
          </a:p>
          <a:p>
            <a:endParaRPr lang="en-US" dirty="0"/>
          </a:p>
        </p:txBody>
      </p:sp>
      <p:sp>
        <p:nvSpPr>
          <p:cNvPr id="4" name="Slide Number Placeholder 3"/>
          <p:cNvSpPr>
            <a:spLocks noGrp="1"/>
          </p:cNvSpPr>
          <p:nvPr>
            <p:ph type="sldNum" sz="quarter" idx="12"/>
          </p:nvPr>
        </p:nvSpPr>
        <p:spPr>
          <a:xfrm>
            <a:off x="6629400" y="5867400"/>
            <a:ext cx="2133600" cy="365125"/>
          </a:xfrm>
        </p:spPr>
        <p:txBody>
          <a:bodyPr/>
          <a:lstStyle/>
          <a:p>
            <a:pPr>
              <a:defRPr/>
            </a:pPr>
            <a:fld id="{C21B6E7B-64D6-4E98-9E09-9FB0A1222F75}" type="slidenum">
              <a:rPr lang="en-MY" smtClean="0">
                <a:solidFill>
                  <a:schemeClr val="accent2">
                    <a:lumMod val="75000"/>
                  </a:schemeClr>
                </a:solidFill>
              </a:rPr>
              <a:pPr>
                <a:defRPr/>
              </a:pPr>
              <a:t>6</a:t>
            </a:fld>
            <a:endParaRPr lang="en-MY"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600" b="1" dirty="0" smtClean="0">
                <a:solidFill>
                  <a:schemeClr val="accent2">
                    <a:lumMod val="75000"/>
                  </a:schemeClr>
                </a:solidFill>
              </a:rPr>
              <a:t>Forecasting Methods</a:t>
            </a:r>
            <a:endParaRPr lang="en-US" sz="3600" b="1" dirty="0">
              <a:solidFill>
                <a:schemeClr val="accent2">
                  <a:lumMod val="75000"/>
                </a:schemeClr>
              </a:solidFill>
            </a:endParaRPr>
          </a:p>
        </p:txBody>
      </p:sp>
      <p:sp>
        <p:nvSpPr>
          <p:cNvPr id="3" name="Content Placeholder 2"/>
          <p:cNvSpPr>
            <a:spLocks noGrp="1"/>
          </p:cNvSpPr>
          <p:nvPr>
            <p:ph idx="1"/>
          </p:nvPr>
        </p:nvSpPr>
        <p:spPr>
          <a:xfrm>
            <a:off x="457200" y="1143000"/>
            <a:ext cx="8229600" cy="4983163"/>
          </a:xfrm>
        </p:spPr>
        <p:txBody>
          <a:bodyPr/>
          <a:lstStyle/>
          <a:p>
            <a:pPr>
              <a:spcBef>
                <a:spcPts val="0"/>
              </a:spcBef>
              <a:buNone/>
            </a:pPr>
            <a:r>
              <a:rPr lang="en-US" sz="2000" b="1" dirty="0" smtClean="0">
                <a:latin typeface="Garamond" pitchFamily="18" charset="0"/>
              </a:rPr>
              <a:t>There are two types of forecasting methods</a:t>
            </a:r>
          </a:p>
          <a:p>
            <a:pPr marL="284163" indent="-284163">
              <a:spcBef>
                <a:spcPts val="0"/>
              </a:spcBef>
              <a:buAutoNum type="arabicPeriod"/>
            </a:pPr>
            <a:r>
              <a:rPr lang="en-US" sz="2000" dirty="0" smtClean="0">
                <a:latin typeface="Garamond" pitchFamily="18" charset="0"/>
              </a:rPr>
              <a:t>Qualitative Forecasting method- called judgmental methods</a:t>
            </a:r>
          </a:p>
          <a:p>
            <a:pPr marL="284163" indent="-284163">
              <a:spcBef>
                <a:spcPts val="0"/>
              </a:spcBef>
              <a:buNone/>
            </a:pPr>
            <a:r>
              <a:rPr lang="en-US" sz="2000" dirty="0" smtClean="0">
                <a:latin typeface="Garamond" pitchFamily="18" charset="0"/>
              </a:rPr>
              <a:t>	- there is  little or no historical data.</a:t>
            </a:r>
          </a:p>
          <a:p>
            <a:pPr marL="284163" indent="-284163">
              <a:spcBef>
                <a:spcPts val="0"/>
              </a:spcBef>
              <a:buNone/>
            </a:pPr>
            <a:r>
              <a:rPr lang="en-US" sz="2000" dirty="0" smtClean="0">
                <a:latin typeface="Garamond" pitchFamily="18" charset="0"/>
              </a:rPr>
              <a:t>	- subjective in nature and require judgment based on experts opinion.</a:t>
            </a:r>
          </a:p>
          <a:p>
            <a:pPr marL="284163" indent="-284163">
              <a:spcBef>
                <a:spcPts val="0"/>
              </a:spcBef>
              <a:buNone/>
            </a:pPr>
            <a:r>
              <a:rPr lang="en-US" sz="2000" dirty="0" smtClean="0">
                <a:latin typeface="Garamond" pitchFamily="18" charset="0"/>
              </a:rPr>
              <a:t>	- Delphi Method widely used for this technique</a:t>
            </a:r>
          </a:p>
          <a:p>
            <a:pPr marL="287338" indent="-287338">
              <a:spcBef>
                <a:spcPts val="0"/>
              </a:spcBef>
              <a:buNone/>
            </a:pPr>
            <a:r>
              <a:rPr lang="en-US" sz="2000" dirty="0" smtClean="0">
                <a:latin typeface="Garamond" pitchFamily="18" charset="0"/>
              </a:rPr>
              <a:t>	- involve using the experiences, judgments and opinions of one or several </a:t>
            </a:r>
          </a:p>
          <a:p>
            <a:pPr marL="403225" indent="-403225">
              <a:spcBef>
                <a:spcPts val="0"/>
              </a:spcBef>
              <a:buNone/>
            </a:pPr>
            <a:r>
              <a:rPr lang="en-US" sz="2000" dirty="0" smtClean="0">
                <a:latin typeface="Garamond" pitchFamily="18" charset="0"/>
              </a:rPr>
              <a:t>	experts  in the field. </a:t>
            </a:r>
          </a:p>
          <a:p>
            <a:pPr marL="284163" indent="-284163">
              <a:spcBef>
                <a:spcPts val="0"/>
              </a:spcBef>
              <a:buNone/>
            </a:pPr>
            <a:endParaRPr lang="en-US" sz="2000" dirty="0" smtClean="0">
              <a:latin typeface="Garamond" pitchFamily="18" charset="0"/>
            </a:endParaRPr>
          </a:p>
          <a:p>
            <a:pPr marL="228600" indent="-228600">
              <a:spcBef>
                <a:spcPts val="0"/>
              </a:spcBef>
              <a:buNone/>
            </a:pPr>
            <a:r>
              <a:rPr lang="en-US" sz="2000" dirty="0" smtClean="0">
                <a:latin typeface="Garamond" pitchFamily="18" charset="0"/>
              </a:rPr>
              <a:t>2.  Quantitative Forecasting method</a:t>
            </a:r>
          </a:p>
          <a:p>
            <a:pPr marL="228600" indent="-228600">
              <a:spcBef>
                <a:spcPts val="0"/>
              </a:spcBef>
              <a:buNone/>
            </a:pPr>
            <a:r>
              <a:rPr lang="en-US" sz="2000" dirty="0" smtClean="0">
                <a:latin typeface="Garamond" pitchFamily="18" charset="0"/>
              </a:rPr>
              <a:t>	- use of historical data</a:t>
            </a:r>
          </a:p>
          <a:p>
            <a:pPr marL="228600" indent="-228600" algn="just">
              <a:spcBef>
                <a:spcPts val="0"/>
              </a:spcBef>
              <a:buNone/>
            </a:pPr>
            <a:r>
              <a:rPr lang="en-US" sz="2000" dirty="0" smtClean="0">
                <a:latin typeface="Garamond" pitchFamily="18" charset="0"/>
              </a:rPr>
              <a:t>	- most this technique involve the use of time series data.</a:t>
            </a:r>
          </a:p>
          <a:p>
            <a:pPr marL="401638" indent="-173038" algn="just">
              <a:spcBef>
                <a:spcPts val="0"/>
              </a:spcBef>
              <a:buNone/>
            </a:pPr>
            <a:r>
              <a:rPr lang="en-US" sz="2000" dirty="0" smtClean="0">
                <a:latin typeface="Garamond" pitchFamily="18" charset="0"/>
              </a:rPr>
              <a:t>- this technique formally discover a pattern of the historical data to identify a formal model and then use the method to extrapolate the pattern into the future.</a:t>
            </a:r>
          </a:p>
          <a:p>
            <a:pPr marL="403225" indent="-174625" algn="just">
              <a:spcBef>
                <a:spcPts val="0"/>
              </a:spcBef>
              <a:buFontTx/>
              <a:buChar char="-"/>
            </a:pPr>
            <a:r>
              <a:rPr lang="en-US" sz="2000" dirty="0" smtClean="0">
                <a:latin typeface="Garamond" pitchFamily="18" charset="0"/>
              </a:rPr>
              <a:t>there are several types of forecasting models in general use such as</a:t>
            </a:r>
          </a:p>
          <a:p>
            <a:pPr marL="403225" indent="-174625" algn="just">
              <a:spcBef>
                <a:spcPts val="0"/>
              </a:spcBef>
              <a:buNone/>
            </a:pPr>
            <a:r>
              <a:rPr lang="en-US" sz="2000" dirty="0" smtClean="0">
                <a:latin typeface="Garamond" pitchFamily="18" charset="0"/>
              </a:rPr>
              <a:t>	regression, smoothing models, moving average models and others.</a:t>
            </a:r>
          </a:p>
          <a:p>
            <a:pPr marL="514350" indent="-514350">
              <a:buNone/>
            </a:pPr>
            <a:endParaRPr lang="en-US" sz="2000" dirty="0" smtClean="0">
              <a:latin typeface="Garamond" pitchFamily="18" charset="0"/>
            </a:endParaRPr>
          </a:p>
          <a:p>
            <a:pPr marL="514350" indent="-514350">
              <a:buNone/>
            </a:pPr>
            <a:r>
              <a:rPr lang="en-US" sz="2000" dirty="0" smtClean="0">
                <a:latin typeface="Garamond" pitchFamily="18" charset="0"/>
              </a:rPr>
              <a:t>	</a:t>
            </a:r>
            <a:endParaRPr lang="en-US" sz="2000" dirty="0">
              <a:latin typeface="Garamond" pitchFamily="18" charset="0"/>
            </a:endParaRPr>
          </a:p>
        </p:txBody>
      </p:sp>
      <p:sp>
        <p:nvSpPr>
          <p:cNvPr id="4" name="Slide Number Placeholder 3"/>
          <p:cNvSpPr>
            <a:spLocks noGrp="1"/>
          </p:cNvSpPr>
          <p:nvPr>
            <p:ph type="sldNum" sz="quarter" idx="12"/>
          </p:nvPr>
        </p:nvSpPr>
        <p:spPr>
          <a:xfrm>
            <a:off x="6705600" y="5791200"/>
            <a:ext cx="2133600" cy="365125"/>
          </a:xfrm>
        </p:spPr>
        <p:txBody>
          <a:bodyPr/>
          <a:lstStyle/>
          <a:p>
            <a:pPr>
              <a:defRPr/>
            </a:pPr>
            <a:fld id="{C21B6E7B-64D6-4E98-9E09-9FB0A1222F75}" type="slidenum">
              <a:rPr lang="en-MY" smtClean="0">
                <a:solidFill>
                  <a:schemeClr val="accent2">
                    <a:lumMod val="75000"/>
                  </a:schemeClr>
                </a:solidFill>
              </a:rPr>
              <a:pPr>
                <a:defRPr/>
              </a:pPr>
              <a:t>7</a:t>
            </a:fld>
            <a:endParaRPr lang="en-MY" dirty="0">
              <a:solidFill>
                <a:schemeClr val="accent2">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514350" indent="-514350">
              <a:spcBef>
                <a:spcPts val="0"/>
              </a:spcBef>
              <a:buNone/>
            </a:pPr>
            <a:r>
              <a:rPr lang="en-US" sz="2400" dirty="0" smtClean="0">
                <a:latin typeface="Garamond" pitchFamily="18" charset="0"/>
              </a:rPr>
              <a:t>There are six forecasting process </a:t>
            </a:r>
          </a:p>
          <a:p>
            <a:pPr marL="457200" indent="-457200">
              <a:spcBef>
                <a:spcPts val="0"/>
              </a:spcBef>
              <a:buAutoNum type="arabicPeriod"/>
            </a:pPr>
            <a:r>
              <a:rPr lang="en-US" sz="2400" dirty="0" smtClean="0">
                <a:latin typeface="Garamond" pitchFamily="18" charset="0"/>
              </a:rPr>
              <a:t>Problem definition-understand how the forecast will be used in meeting the user expectation.</a:t>
            </a:r>
          </a:p>
          <a:p>
            <a:pPr marL="457200" indent="-457200">
              <a:spcBef>
                <a:spcPts val="0"/>
              </a:spcBef>
              <a:buAutoNum type="arabicPeriod"/>
            </a:pPr>
            <a:r>
              <a:rPr lang="en-US" sz="2400" dirty="0" smtClean="0">
                <a:latin typeface="Garamond" pitchFamily="18" charset="0"/>
              </a:rPr>
              <a:t>Data collection-obtaining the relevant history data or information.</a:t>
            </a:r>
          </a:p>
          <a:p>
            <a:pPr marL="457200" indent="-457200">
              <a:spcBef>
                <a:spcPts val="0"/>
              </a:spcBef>
              <a:buAutoNum type="arabicPeriod"/>
            </a:pPr>
            <a:r>
              <a:rPr lang="en-US" sz="2400" dirty="0" smtClean="0">
                <a:latin typeface="Garamond" pitchFamily="18" charset="0"/>
              </a:rPr>
              <a:t>Data analysis –to selection of the forecasting model usually begin with graphical display of time series data.</a:t>
            </a:r>
          </a:p>
          <a:p>
            <a:pPr marL="457200" indent="-457200">
              <a:spcBef>
                <a:spcPts val="0"/>
              </a:spcBef>
              <a:buAutoNum type="arabicPeriod"/>
            </a:pPr>
            <a:r>
              <a:rPr lang="en-US" sz="2400" dirty="0" smtClean="0">
                <a:latin typeface="Garamond" pitchFamily="18" charset="0"/>
              </a:rPr>
              <a:t>Model selection and fitting-choosing one or more forecasting models, estimating the unknown parameters model and fitting the models to the data. </a:t>
            </a:r>
          </a:p>
          <a:p>
            <a:pPr marL="457200" indent="-457200">
              <a:spcBef>
                <a:spcPts val="0"/>
              </a:spcBef>
              <a:buAutoNum type="arabicPeriod"/>
            </a:pPr>
            <a:r>
              <a:rPr lang="en-US" sz="2400" dirty="0" smtClean="0">
                <a:latin typeface="Garamond" pitchFamily="18" charset="0"/>
              </a:rPr>
              <a:t>Model validation-an evaluation of the forecasting model whether the forecasting model is adequate.</a:t>
            </a:r>
          </a:p>
          <a:p>
            <a:pPr marL="457200" indent="-457200">
              <a:spcBef>
                <a:spcPts val="0"/>
              </a:spcBef>
              <a:buAutoNum type="arabicPeriod"/>
            </a:pPr>
            <a:r>
              <a:rPr lang="en-US" sz="2400" dirty="0" smtClean="0">
                <a:latin typeface="Garamond" pitchFamily="18" charset="0"/>
              </a:rPr>
              <a:t>Forecasting-involves getting the adequate model and use this model to forecast.</a:t>
            </a:r>
          </a:p>
          <a:p>
            <a:pPr marL="457200" indent="-457200">
              <a:spcBef>
                <a:spcPts val="0"/>
              </a:spcBef>
              <a:buNone/>
            </a:pPr>
            <a:endParaRPr lang="en-US" sz="2400" dirty="0" smtClean="0">
              <a:latin typeface="Garamond" pitchFamily="18" charset="0"/>
            </a:endParaRPr>
          </a:p>
          <a:p>
            <a:pPr marL="514350" indent="-514350">
              <a:buNone/>
            </a:pPr>
            <a:endParaRPr lang="en-US" sz="2000" dirty="0" smtClean="0"/>
          </a:p>
          <a:p>
            <a:pPr marL="514350" indent="-514350">
              <a:buNone/>
            </a:pPr>
            <a:r>
              <a:rPr lang="en-US" sz="2000" dirty="0" smtClean="0"/>
              <a:t>	</a:t>
            </a:r>
            <a:endParaRPr lang="en-US" sz="2000" dirty="0"/>
          </a:p>
        </p:txBody>
      </p:sp>
      <p:sp>
        <p:nvSpPr>
          <p:cNvPr id="5" name="Rectangle 2"/>
          <p:cNvSpPr>
            <a:spLocks noGrp="1" noChangeArrowheads="1"/>
          </p:cNvSpPr>
          <p:nvPr>
            <p:ph type="title"/>
          </p:nvPr>
        </p:nvSpPr>
        <p:spPr>
          <a:xfrm>
            <a:off x="457200" y="685800"/>
            <a:ext cx="8229600" cy="533400"/>
          </a:xfrm>
        </p:spPr>
        <p:txBody>
          <a:bodyPr>
            <a:noAutofit/>
          </a:bodyPr>
          <a:lstStyle/>
          <a:p>
            <a:pPr eaLnBrk="1" fontAlgn="auto" hangingPunct="1">
              <a:spcAft>
                <a:spcPts val="0"/>
              </a:spcAft>
              <a:defRPr/>
            </a:pPr>
            <a:r>
              <a:rPr lang="en-US" b="1" dirty="0" smtClean="0">
                <a:solidFill>
                  <a:schemeClr val="accent2">
                    <a:lumMod val="75000"/>
                  </a:schemeClr>
                </a:solidFill>
                <a:latin typeface="Garamond" pitchFamily="18" charset="0"/>
              </a:rPr>
              <a:t>Forecasting Process </a:t>
            </a:r>
            <a:r>
              <a:rPr lang="en-US" b="1" dirty="0" smtClean="0">
                <a:latin typeface="Garamond" pitchFamily="18" charset="0"/>
              </a:rPr>
              <a:t/>
            </a:r>
            <a:br>
              <a:rPr lang="en-US" b="1" dirty="0" smtClean="0">
                <a:latin typeface="Garamond" pitchFamily="18" charset="0"/>
              </a:rPr>
            </a:br>
            <a:endParaRPr lang="en-US" dirty="0" smtClean="0">
              <a:latin typeface="Garamond" pitchFamily="18" charset="0"/>
            </a:endParaRPr>
          </a:p>
        </p:txBody>
      </p:sp>
      <p:sp>
        <p:nvSpPr>
          <p:cNvPr id="4" name="Slide Number Placeholder 3"/>
          <p:cNvSpPr>
            <a:spLocks noGrp="1"/>
          </p:cNvSpPr>
          <p:nvPr>
            <p:ph type="sldNum" sz="quarter" idx="12"/>
          </p:nvPr>
        </p:nvSpPr>
        <p:spPr>
          <a:xfrm>
            <a:off x="6629400" y="5791200"/>
            <a:ext cx="2133600" cy="365125"/>
          </a:xfrm>
        </p:spPr>
        <p:txBody>
          <a:bodyPr/>
          <a:lstStyle/>
          <a:p>
            <a:pPr>
              <a:defRPr/>
            </a:pPr>
            <a:fld id="{C21B6E7B-64D6-4E98-9E09-9FB0A1222F75}" type="slidenum">
              <a:rPr lang="en-MY" smtClean="0">
                <a:solidFill>
                  <a:schemeClr val="accent2">
                    <a:lumMod val="75000"/>
                  </a:schemeClr>
                </a:solidFill>
              </a:rPr>
              <a:pPr>
                <a:defRPr/>
              </a:pPr>
              <a:t>8</a:t>
            </a:fld>
            <a:endParaRPr lang="en-MY" dirty="0">
              <a:solidFill>
                <a:schemeClr val="accent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57200" y="533400"/>
            <a:ext cx="7086600" cy="590550"/>
          </a:xfrm>
        </p:spPr>
        <p:txBody>
          <a:bodyPr>
            <a:noAutofit/>
          </a:bodyPr>
          <a:lstStyle/>
          <a:p>
            <a:pPr eaLnBrk="1" fontAlgn="auto" hangingPunct="1">
              <a:spcAft>
                <a:spcPts val="0"/>
              </a:spcAft>
              <a:defRPr/>
            </a:pPr>
            <a:r>
              <a:rPr lang="en-US" sz="3600" b="1" dirty="0" smtClean="0">
                <a:solidFill>
                  <a:schemeClr val="accent2">
                    <a:lumMod val="75000"/>
                  </a:schemeClr>
                </a:solidFill>
                <a:latin typeface="+mn-lt"/>
              </a:rPr>
              <a:t>Time Series</a:t>
            </a:r>
          </a:p>
        </p:txBody>
      </p:sp>
      <p:sp>
        <p:nvSpPr>
          <p:cNvPr id="291843" name="Rectangle 3"/>
          <p:cNvSpPr>
            <a:spLocks noGrp="1" noChangeArrowheads="1"/>
          </p:cNvSpPr>
          <p:nvPr>
            <p:ph idx="1"/>
          </p:nvPr>
        </p:nvSpPr>
        <p:spPr>
          <a:xfrm>
            <a:off x="685800" y="1295400"/>
            <a:ext cx="7772400" cy="4800600"/>
          </a:xfrm>
        </p:spPr>
        <p:txBody>
          <a:bodyPr>
            <a:normAutofit lnSpcReduction="10000"/>
          </a:bodyPr>
          <a:lstStyle/>
          <a:p>
            <a:pPr algn="just" eaLnBrk="1" hangingPunct="1">
              <a:defRPr/>
            </a:pPr>
            <a:r>
              <a:rPr lang="en-US" sz="2400" dirty="0" smtClean="0">
                <a:latin typeface="Garamond" pitchFamily="18" charset="0"/>
              </a:rPr>
              <a:t>A time series is a set of observations collected from a process with equally spaced  periods of time.</a:t>
            </a:r>
          </a:p>
          <a:p>
            <a:pPr algn="just" eaLnBrk="1" hangingPunct="1">
              <a:defRPr/>
            </a:pPr>
            <a:r>
              <a:rPr lang="en-US" sz="2400" dirty="0" smtClean="0">
                <a:latin typeface="Garamond" pitchFamily="18" charset="0"/>
              </a:rPr>
              <a:t>Time series is dynamic, it does change over time.</a:t>
            </a:r>
          </a:p>
          <a:p>
            <a:pPr algn="just"/>
            <a:r>
              <a:rPr lang="en-US" sz="2400" dirty="0" smtClean="0">
                <a:latin typeface="Garamond" pitchFamily="18" charset="0"/>
              </a:rPr>
              <a:t>When working with time series data, the data is usually plotted so the researcher can view the pattern data.</a:t>
            </a:r>
          </a:p>
          <a:p>
            <a:pPr algn="just"/>
            <a:r>
              <a:rPr lang="en-US" sz="2400" dirty="0" smtClean="0">
                <a:latin typeface="Garamond" pitchFamily="18" charset="0"/>
              </a:rPr>
              <a:t>A time series plot of a variable is a plots each observation against the time at which it was measured. Time is marked on the horizontal scale, and the variable of interest is marked on the vertical scale. Connecting sequential data points by lines helps emphasize changes over time.</a:t>
            </a:r>
          </a:p>
          <a:p>
            <a:pPr algn="just" eaLnBrk="1" hangingPunct="1">
              <a:defRPr/>
            </a:pPr>
            <a:r>
              <a:rPr lang="en-US" sz="2400" dirty="0" smtClean="0">
                <a:latin typeface="Garamond" pitchFamily="18" charset="0"/>
              </a:rPr>
              <a:t>Time series plots can reveal pattern such as random, trends, level shifts, cycle, seasonal, unusual observation or a combination of patterns.</a:t>
            </a:r>
          </a:p>
          <a:p>
            <a:pPr marL="274320" indent="-274320" eaLnBrk="1" fontAlgn="auto" hangingPunct="1">
              <a:lnSpc>
                <a:spcPct val="90000"/>
              </a:lnSpc>
              <a:spcAft>
                <a:spcPts val="0"/>
              </a:spcAft>
              <a:buClr>
                <a:schemeClr val="accent3"/>
              </a:buClr>
              <a:buFont typeface="Wingdings 2"/>
              <a:buChar char=""/>
              <a:tabLst>
                <a:tab pos="2635250" algn="r"/>
                <a:tab pos="3609975" algn="r"/>
                <a:tab pos="4629150" algn="r"/>
                <a:tab pos="5603875" algn="r"/>
                <a:tab pos="6623050" algn="r"/>
              </a:tabLst>
              <a:defRPr/>
            </a:pPr>
            <a:endParaRPr lang="en-US" dirty="0" smtClean="0"/>
          </a:p>
        </p:txBody>
      </p:sp>
      <p:sp>
        <p:nvSpPr>
          <p:cNvPr id="4" name="Slide Number Placeholder 3"/>
          <p:cNvSpPr>
            <a:spLocks noGrp="1"/>
          </p:cNvSpPr>
          <p:nvPr>
            <p:ph type="sldNum" sz="quarter" idx="12"/>
          </p:nvPr>
        </p:nvSpPr>
        <p:spPr>
          <a:xfrm>
            <a:off x="6781800" y="5791200"/>
            <a:ext cx="2133600" cy="365125"/>
          </a:xfrm>
        </p:spPr>
        <p:txBody>
          <a:bodyPr/>
          <a:lstStyle/>
          <a:p>
            <a:pPr>
              <a:defRPr/>
            </a:pPr>
            <a:fld id="{C21B6E7B-64D6-4E98-9E09-9FB0A1222F75}" type="slidenum">
              <a:rPr lang="en-MY" smtClean="0">
                <a:solidFill>
                  <a:schemeClr val="accent2">
                    <a:lumMod val="75000"/>
                  </a:schemeClr>
                </a:solidFill>
              </a:rPr>
              <a:pPr>
                <a:defRPr/>
              </a:pPr>
              <a:t>9</a:t>
            </a:fld>
            <a:endParaRPr lang="en-MY" dirty="0">
              <a:solidFill>
                <a:schemeClr val="accent2">
                  <a:lumMod val="75000"/>
                </a:schemeClr>
              </a:solidFill>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91843">
                                            <p:txEl>
                                              <p:pRg st="1" end="1"/>
                                            </p:txEl>
                                          </p:spTgt>
                                        </p:tgtEl>
                                        <p:attrNameLst>
                                          <p:attrName>style.visibility</p:attrName>
                                        </p:attrNameLst>
                                      </p:cBhvr>
                                      <p:to>
                                        <p:strVal val="visible"/>
                                      </p:to>
                                    </p:set>
                                    <p:anim calcmode="lin" valueType="num">
                                      <p:cBhvr additive="base">
                                        <p:cTn id="13" dur="500" fill="hold"/>
                                        <p:tgtEl>
                                          <p:spTgt spid="2918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184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91843">
                                            <p:txEl>
                                              <p:pRg st="2" end="2"/>
                                            </p:txEl>
                                          </p:spTgt>
                                        </p:tgtEl>
                                        <p:attrNameLst>
                                          <p:attrName>style.visibility</p:attrName>
                                        </p:attrNameLst>
                                      </p:cBhvr>
                                      <p:to>
                                        <p:strVal val="visible"/>
                                      </p:to>
                                    </p:set>
                                    <p:anim calcmode="lin" valueType="num">
                                      <p:cBhvr additive="base">
                                        <p:cTn id="19" dur="500" fill="hold"/>
                                        <p:tgtEl>
                                          <p:spTgt spid="2918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184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91843">
                                            <p:txEl>
                                              <p:pRg st="3" end="3"/>
                                            </p:txEl>
                                          </p:spTgt>
                                        </p:tgtEl>
                                        <p:attrNameLst>
                                          <p:attrName>style.visibility</p:attrName>
                                        </p:attrNameLst>
                                      </p:cBhvr>
                                      <p:to>
                                        <p:strVal val="visible"/>
                                      </p:to>
                                    </p:set>
                                    <p:anim calcmode="lin" valueType="num">
                                      <p:cBhvr additive="base">
                                        <p:cTn id="25" dur="500" fill="hold"/>
                                        <p:tgtEl>
                                          <p:spTgt spid="2918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184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91843">
                                            <p:txEl>
                                              <p:pRg st="4" end="4"/>
                                            </p:txEl>
                                          </p:spTgt>
                                        </p:tgtEl>
                                        <p:attrNameLst>
                                          <p:attrName>style.visibility</p:attrName>
                                        </p:attrNameLst>
                                      </p:cBhvr>
                                      <p:to>
                                        <p:strVal val="visible"/>
                                      </p:to>
                                    </p:set>
                                    <p:anim calcmode="lin" valueType="num">
                                      <p:cBhvr additive="base">
                                        <p:cTn id="31" dur="500" fill="hold"/>
                                        <p:tgtEl>
                                          <p:spTgt spid="2918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184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autoUpdateAnimBg="0"/>
    </p:bldLst>
  </p:timing>
</p:sld>
</file>

<file path=ppt/theme/theme1.xml><?xml version="1.0" encoding="utf-8"?>
<a:theme xmlns:a="http://schemas.openxmlformats.org/drawingml/2006/main" name="UTMoc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UTMocw template</Template>
  <TotalTime>1883</TotalTime>
  <Words>1504</Words>
  <Application>Microsoft Office PowerPoint</Application>
  <PresentationFormat>On-screen Show (4:3)</PresentationFormat>
  <Paragraphs>307</Paragraphs>
  <Slides>26</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UTMocw template</vt:lpstr>
      <vt:lpstr>Equation</vt:lpstr>
      <vt:lpstr>Slide 1</vt:lpstr>
      <vt:lpstr>Chap 1: Time Series  </vt:lpstr>
      <vt:lpstr>Introduction to Forecasting</vt:lpstr>
      <vt:lpstr>Forecasting Time Horizons</vt:lpstr>
      <vt:lpstr>Important of Forecasting</vt:lpstr>
      <vt:lpstr>Important of Forecasting</vt:lpstr>
      <vt:lpstr>Forecasting Methods</vt:lpstr>
      <vt:lpstr>Forecasting Process  </vt:lpstr>
      <vt:lpstr>Time Series</vt:lpstr>
      <vt:lpstr>Time Series</vt:lpstr>
      <vt:lpstr>Time Series</vt:lpstr>
      <vt:lpstr>Components of Time Series </vt:lpstr>
      <vt:lpstr>Trend Component</vt:lpstr>
      <vt:lpstr>Trend Component</vt:lpstr>
      <vt:lpstr>Cyclical Component</vt:lpstr>
      <vt:lpstr>Cyclical Component</vt:lpstr>
      <vt:lpstr>Seasonal Component</vt:lpstr>
      <vt:lpstr>Seasonal Component</vt:lpstr>
      <vt:lpstr>Random or Irregular Component</vt:lpstr>
      <vt:lpstr>Random or Irregular Component</vt:lpstr>
      <vt:lpstr>Stationary Time Series Models: The Naïve Model</vt:lpstr>
      <vt:lpstr>Stationary Time Series Models: Moving Averages</vt:lpstr>
      <vt:lpstr>Measures of Forecast Error</vt:lpstr>
      <vt:lpstr>Example: Naïve and Moving Average Model</vt:lpstr>
      <vt:lpstr>Example: Naïve and Moving Average Model</vt:lpstr>
      <vt:lpstr>Comparison Naïve and MA(3) Models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TIMB PENGARAH 1</dc:creator>
  <cp:lastModifiedBy>User</cp:lastModifiedBy>
  <cp:revision>141</cp:revision>
  <dcterms:created xsi:type="dcterms:W3CDTF">2011-12-01T00:34:53Z</dcterms:created>
  <dcterms:modified xsi:type="dcterms:W3CDTF">2014-06-08T06:09:06Z</dcterms:modified>
</cp:coreProperties>
</file>