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2"/>
  </p:notesMasterIdLst>
  <p:sldIdLst>
    <p:sldId id="268" r:id="rId2"/>
    <p:sldId id="269" r:id="rId3"/>
    <p:sldId id="270" r:id="rId4"/>
    <p:sldId id="271" r:id="rId5"/>
    <p:sldId id="275" r:id="rId6"/>
    <p:sldId id="276" r:id="rId7"/>
    <p:sldId id="277" r:id="rId8"/>
    <p:sldId id="282" r:id="rId9"/>
    <p:sldId id="284" r:id="rId10"/>
    <p:sldId id="286" r:id="rId11"/>
    <p:sldId id="296" r:id="rId12"/>
    <p:sldId id="298" r:id="rId13"/>
    <p:sldId id="299" r:id="rId14"/>
    <p:sldId id="302" r:id="rId15"/>
    <p:sldId id="306" r:id="rId16"/>
    <p:sldId id="307" r:id="rId17"/>
    <p:sldId id="290" r:id="rId18"/>
    <p:sldId id="293" r:id="rId19"/>
    <p:sldId id="308" r:id="rId20"/>
    <p:sldId id="29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A06E07-385A-4F9E-B149-AFE492FF6E74}" type="datetimeFigureOut">
              <a:rPr lang="en-US"/>
              <a:pPr>
                <a:defRPr/>
              </a:pPr>
              <a:t>7/23/2014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09F6FB-60A5-468D-B478-CE2C01E8D2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94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6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13FAF4-4EDF-4F85-9848-582D5637AE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PART </a:t>
            </a:r>
            <a:r>
              <a:rPr lang="en-US" dirty="0" smtClean="0"/>
              <a:t>5: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570" y="3276600"/>
            <a:ext cx="9144000" cy="533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CONTROLLING : Quality and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Infuse quality into every aspect of the business, all day-to-day activities</a:t>
            </a:r>
          </a:p>
          <a:p>
            <a:pPr eaLnBrk="1" hangingPunct="1"/>
            <a:r>
              <a:rPr lang="en-US" altLang="en-US" dirty="0" smtClean="0"/>
              <a:t>Focuses on:</a:t>
            </a:r>
          </a:p>
          <a:p>
            <a:pPr lvl="1" eaLnBrk="1" hangingPunct="1"/>
            <a:r>
              <a:rPr lang="en-US" altLang="en-US" dirty="0" smtClean="0"/>
              <a:t>Teamwork</a:t>
            </a:r>
          </a:p>
          <a:p>
            <a:pPr lvl="1" eaLnBrk="1" hangingPunct="1"/>
            <a:r>
              <a:rPr lang="en-US" altLang="en-US" dirty="0" smtClean="0"/>
              <a:t>Collaboration</a:t>
            </a:r>
          </a:p>
          <a:p>
            <a:pPr lvl="1" eaLnBrk="1" hangingPunct="1"/>
            <a:r>
              <a:rPr lang="en-US" altLang="en-US" dirty="0" smtClean="0"/>
              <a:t>Identifying improvements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Total Quality Management (TQM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8B50FA-41DC-459F-9E16-F6526044CD6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/>
          <p:cNvSpPr txBox="1">
            <a:spLocks noGrp="1"/>
          </p:cNvSpPr>
          <p:nvPr/>
        </p:nvSpPr>
        <p:spPr bwMode="auto">
          <a:xfrm>
            <a:off x="3219450" y="65833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kumimoji="1" lang="en-US" altLang="en-US" sz="1600">
                <a:solidFill>
                  <a:schemeClr val="hlink"/>
                </a:solidFill>
                <a:latin typeface="Comic Sans MS" pitchFamily="66" charset="0"/>
              </a:rPr>
              <a:t>Total Quality Management</a:t>
            </a:r>
            <a:endParaRPr kumimoji="1" lang="en-US" altLang="en-US" sz="1400">
              <a:solidFill>
                <a:schemeClr val="hlink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en-US" altLang="en-US" dirty="0" smtClean="0"/>
              <a:t>Total - made up of the whole</a:t>
            </a:r>
          </a:p>
          <a:p>
            <a:r>
              <a:rPr lang="en-US" altLang="en-US" dirty="0" smtClean="0"/>
              <a:t>Quality - degree of excellence a product or service provides</a:t>
            </a:r>
          </a:p>
          <a:p>
            <a:r>
              <a:rPr lang="en-US" altLang="en-US" dirty="0" smtClean="0"/>
              <a:t>Management - act, art or manner of planning, controlling, directing,….</a:t>
            </a:r>
          </a:p>
          <a:p>
            <a:endParaRPr lang="en-US" altLang="en-US" dirty="0" smtClean="0"/>
          </a:p>
          <a:p>
            <a:pPr>
              <a:buFont typeface="Arial" pitchFamily="34" charset="0"/>
              <a:buNone/>
            </a:pPr>
            <a:r>
              <a:rPr lang="en-US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Therefore, TQM is the art of managing the whole to achieve excellence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315200" cy="685800"/>
          </a:xfrm>
        </p:spPr>
        <p:txBody>
          <a:bodyPr lIns="92075" tIns="46038" rIns="92075" bIns="46038"/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TQM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buFont typeface="Arial" pitchFamily="34" charset="0"/>
              <a:buNone/>
            </a:pPr>
            <a:endParaRPr lang="en-US" altLang="en-US" sz="4000" i="1" smtClean="0">
              <a:latin typeface="Times-Italic"/>
            </a:endParaRPr>
          </a:p>
          <a:p>
            <a:pPr>
              <a:buFont typeface="Arial" pitchFamily="34" charset="0"/>
              <a:buNone/>
            </a:pPr>
            <a:r>
              <a:rPr lang="en-US" altLang="en-US" sz="4000" i="1" smtClean="0">
                <a:latin typeface="Times-Italic"/>
              </a:rPr>
              <a:t>“Do the right things </a:t>
            </a:r>
            <a:r>
              <a:rPr lang="en-US" altLang="en-US" sz="4000" b="1" smtClean="0">
                <a:latin typeface="Times-Bold"/>
              </a:rPr>
              <a:t>right </a:t>
            </a:r>
            <a:r>
              <a:rPr lang="en-US" altLang="en-US" sz="4000" smtClean="0">
                <a:latin typeface="Times-Roman"/>
              </a:rPr>
              <a:t>the first time, every time.” –zero defect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315200" cy="914400"/>
          </a:xfrm>
          <a:effectLst>
            <a:outerShdw dist="45791" dir="3378596" algn="ctr" rotWithShape="0">
              <a:schemeClr val="bg2"/>
            </a:outerShdw>
          </a:effectLst>
        </p:spPr>
        <p:txBody>
          <a:bodyPr lIns="92075" tIns="46038" rIns="92075" bIns="46038"/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What’s the goal of TQM?</a:t>
            </a:r>
            <a:endParaRPr lang="en-US" alt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-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en-US" altLang="en-US" smtClean="0"/>
              <a:t>At it’s simplest, TQM is all managers leading and facilitating all contributors in everyone’s two main objectives: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315200" cy="914400"/>
          </a:xfrm>
          <a:effectLst>
            <a:outerShdw dist="56796" dir="3806097" algn="ctr" rotWithShape="0">
              <a:schemeClr val="bg2"/>
            </a:outerShdw>
          </a:effectLst>
        </p:spPr>
        <p:txBody>
          <a:bodyPr lIns="92075" tIns="46038" rIns="92075" bIns="46038"/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Another way to put it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3232150"/>
            <a:ext cx="7880350" cy="2597150"/>
          </a:xfrm>
        </p:spPr>
        <p:txBody>
          <a:bodyPr lIns="92075" tIns="46038" rIns="92075" bIns="46038"/>
          <a:lstStyle/>
          <a:p>
            <a:pPr>
              <a:buFont typeface="Monotype Sorts" pitchFamily="2" charset="2"/>
              <a:buChar char="4"/>
            </a:pPr>
            <a:r>
              <a:rPr lang="en-US" altLang="en-US" smtClean="0"/>
              <a:t>(1) </a:t>
            </a:r>
            <a:r>
              <a:rPr lang="en-US" altLang="en-US" b="1" smtClean="0"/>
              <a:t>total client satisfaction</a:t>
            </a:r>
            <a:r>
              <a:rPr lang="en-US" altLang="en-US" smtClean="0"/>
              <a:t> through quality products and services; and</a:t>
            </a:r>
          </a:p>
          <a:p>
            <a:pPr>
              <a:buFont typeface="Monotype Sorts" pitchFamily="2" charset="2"/>
              <a:buChar char="4"/>
            </a:pPr>
            <a:r>
              <a:rPr lang="en-US" altLang="en-US" smtClean="0"/>
              <a:t>(2) </a:t>
            </a:r>
            <a:r>
              <a:rPr lang="en-US" altLang="en-US" b="1" smtClean="0"/>
              <a:t>continuous improvements</a:t>
            </a:r>
            <a:r>
              <a:rPr lang="en-US" altLang="en-US" smtClean="0"/>
              <a:t> to </a:t>
            </a:r>
            <a:r>
              <a:rPr lang="en-US" altLang="en-US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processes, systems, people, suppliers, partners, products, and services.</a:t>
            </a:r>
            <a:endParaRPr lang="en-US" altLang="en-US" sz="28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  <p:bldP spid="96260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315200" cy="914400"/>
          </a:xfrm>
        </p:spPr>
        <p:txBody>
          <a:bodyPr lIns="92075" tIns="46038" rIns="92075" bIns="46038"/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three aspects of TQM</a:t>
            </a: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514350" y="1960563"/>
            <a:ext cx="2187575" cy="35036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/>
            <a:r>
              <a:rPr lang="en-US" altLang="en-US" sz="3200" b="1">
                <a:solidFill>
                  <a:schemeClr val="tx2"/>
                </a:solidFill>
                <a:latin typeface="Comic Sans MS" pitchFamily="66" charset="0"/>
              </a:rPr>
              <a:t>Counting</a:t>
            </a:r>
          </a:p>
          <a:p>
            <a:pPr algn="r"/>
            <a:endParaRPr lang="en-US" altLang="en-US" sz="3200" b="1">
              <a:solidFill>
                <a:schemeClr val="tx2"/>
              </a:solidFill>
              <a:latin typeface="Comic Sans MS" pitchFamily="66" charset="0"/>
            </a:endParaRPr>
          </a:p>
          <a:p>
            <a:pPr algn="r"/>
            <a:endParaRPr lang="en-US" altLang="en-US" sz="3200" b="1">
              <a:solidFill>
                <a:schemeClr val="tx2"/>
              </a:solidFill>
              <a:latin typeface="Comic Sans MS" pitchFamily="66" charset="0"/>
            </a:endParaRPr>
          </a:p>
          <a:p>
            <a:pPr algn="r"/>
            <a:r>
              <a:rPr lang="en-US" altLang="en-US" sz="3200" b="1">
                <a:solidFill>
                  <a:schemeClr val="tx2"/>
                </a:solidFill>
                <a:latin typeface="Comic Sans MS" pitchFamily="66" charset="0"/>
              </a:rPr>
              <a:t>Customers</a:t>
            </a:r>
          </a:p>
          <a:p>
            <a:pPr algn="r"/>
            <a:endParaRPr lang="en-US" altLang="en-US" sz="3200" b="1">
              <a:solidFill>
                <a:schemeClr val="tx2"/>
              </a:solidFill>
              <a:latin typeface="Comic Sans MS" pitchFamily="66" charset="0"/>
            </a:endParaRPr>
          </a:p>
          <a:p>
            <a:pPr algn="r"/>
            <a:endParaRPr lang="en-US" altLang="en-US" sz="3200" b="1">
              <a:solidFill>
                <a:schemeClr val="tx2"/>
              </a:solidFill>
              <a:latin typeface="Comic Sans MS" pitchFamily="66" charset="0"/>
            </a:endParaRPr>
          </a:p>
          <a:p>
            <a:pPr algn="r"/>
            <a:r>
              <a:rPr lang="en-US" altLang="en-US" sz="3200" b="1">
                <a:solidFill>
                  <a:schemeClr val="tx2"/>
                </a:solidFill>
                <a:latin typeface="Comic Sans MS" pitchFamily="66" charset="0"/>
              </a:rPr>
              <a:t>Culture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3352800" y="1752600"/>
            <a:ext cx="5410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/>
              <a:t>Tools, techniques, and training in their use for analyzing, understanding, and solving quality problems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3352800" y="3476625"/>
            <a:ext cx="5092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/>
              <a:t>Quality for the customer as a </a:t>
            </a:r>
          </a:p>
          <a:p>
            <a:r>
              <a:rPr lang="en-US" altLang="en-US" sz="2400" b="1"/>
              <a:t>driving force and central concern.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3352800" y="4819650"/>
            <a:ext cx="542766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/>
              <a:t>Shared values and beliefs, expressed by leaders, that define and support 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autoUpdateAnimBg="0"/>
      <p:bldP spid="99332" grpId="0" autoUpdateAnimBg="0"/>
      <p:bldP spid="99333" grpId="0" autoUpdateAnimBg="0"/>
      <p:bldP spid="9933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40188" cy="4525963"/>
          </a:xfrm>
        </p:spPr>
        <p:txBody>
          <a:bodyPr lIns="92075" tIns="46038" rIns="92075" bIns="46038"/>
          <a:lstStyle/>
          <a:p>
            <a:r>
              <a:rPr lang="en-US" altLang="en-US" sz="2800" smtClean="0"/>
              <a:t>Manufacturing Dimensions</a:t>
            </a:r>
          </a:p>
          <a:p>
            <a:pPr lvl="1"/>
            <a:r>
              <a:rPr lang="en-US" altLang="en-US" sz="2400" smtClean="0"/>
              <a:t>Performance</a:t>
            </a:r>
          </a:p>
          <a:p>
            <a:pPr lvl="1"/>
            <a:r>
              <a:rPr lang="en-US" altLang="en-US" sz="2400" smtClean="0"/>
              <a:t>Features</a:t>
            </a:r>
          </a:p>
          <a:p>
            <a:pPr lvl="1"/>
            <a:r>
              <a:rPr lang="en-US" altLang="en-US" sz="2400" smtClean="0"/>
              <a:t>Reliability</a:t>
            </a:r>
          </a:p>
          <a:p>
            <a:pPr lvl="1"/>
            <a:r>
              <a:rPr lang="en-US" altLang="en-US" sz="2400" smtClean="0"/>
              <a:t>Conformance</a:t>
            </a:r>
          </a:p>
          <a:p>
            <a:pPr lvl="1"/>
            <a:r>
              <a:rPr lang="en-US" altLang="en-US" sz="2400" smtClean="0"/>
              <a:t>Durability</a:t>
            </a:r>
          </a:p>
          <a:p>
            <a:pPr lvl="1"/>
            <a:r>
              <a:rPr lang="en-US" altLang="en-US" sz="2400" smtClean="0"/>
              <a:t>Serviceability</a:t>
            </a:r>
          </a:p>
          <a:p>
            <a:pPr lvl="1"/>
            <a:r>
              <a:rPr lang="en-US" altLang="en-US" sz="2400" smtClean="0"/>
              <a:t>Perceived quality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315200" cy="914400"/>
          </a:xfrm>
        </p:spPr>
        <p:txBody>
          <a:bodyPr lIns="92075" tIns="46038" rIns="92075" bIns="46038"/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Value-based Approach</a:t>
            </a:r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3813" y="1600200"/>
            <a:ext cx="4040187" cy="4525963"/>
          </a:xfrm>
        </p:spPr>
        <p:txBody>
          <a:bodyPr lIns="92075" tIns="46038" rIns="92075" bIns="46038"/>
          <a:lstStyle/>
          <a:p>
            <a:r>
              <a:rPr lang="en-US" altLang="en-US" sz="2800" smtClean="0"/>
              <a:t>Service Dimensions</a:t>
            </a:r>
          </a:p>
          <a:p>
            <a:pPr lvl="1"/>
            <a:r>
              <a:rPr lang="en-US" altLang="en-US" sz="2400" smtClean="0"/>
              <a:t>Reliability</a:t>
            </a:r>
          </a:p>
          <a:p>
            <a:pPr lvl="1"/>
            <a:r>
              <a:rPr lang="en-US" altLang="en-US" sz="2400" smtClean="0"/>
              <a:t>Responsiveness</a:t>
            </a:r>
          </a:p>
          <a:p>
            <a:pPr lvl="1"/>
            <a:r>
              <a:rPr lang="en-US" altLang="en-US" sz="2400" smtClean="0"/>
              <a:t>Assurance</a:t>
            </a:r>
          </a:p>
          <a:p>
            <a:pPr lvl="1"/>
            <a:r>
              <a:rPr lang="en-US" altLang="en-US" sz="2400" smtClean="0"/>
              <a:t>Empathy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4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4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4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4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4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4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4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4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4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4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4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34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4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4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0" grpId="0" build="p" autoUpdateAnimBg="0"/>
      <p:bldP spid="10343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Oval 15"/>
          <p:cNvSpPr>
            <a:spLocks noChangeArrowheads="1"/>
          </p:cNvSpPr>
          <p:nvPr/>
        </p:nvSpPr>
        <p:spPr bwMode="auto">
          <a:xfrm>
            <a:off x="4114800" y="1143000"/>
            <a:ext cx="2590800" cy="1219200"/>
          </a:xfrm>
          <a:prstGeom prst="ellipse">
            <a:avLst/>
          </a:prstGeom>
          <a:solidFill>
            <a:schemeClr val="accent2"/>
          </a:solidFill>
          <a:ln w="9525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endParaRPr kumimoji="1" lang="en-MY" altLang="en-US" sz="4800" b="1">
              <a:solidFill>
                <a:schemeClr val="tx2"/>
              </a:solidFill>
            </a:endParaRPr>
          </a:p>
        </p:txBody>
      </p:sp>
      <p:sp>
        <p:nvSpPr>
          <p:cNvPr id="107539" name="Rectangle 19"/>
          <p:cNvSpPr>
            <a:spLocks noGrp="1" noChangeArrowheads="1"/>
          </p:cNvSpPr>
          <p:nvPr>
            <p:ph type="title"/>
          </p:nvPr>
        </p:nvSpPr>
        <p:spPr>
          <a:xfrm>
            <a:off x="4667250" y="0"/>
            <a:ext cx="4171950" cy="914400"/>
          </a:xfrm>
        </p:spPr>
        <p:txBody>
          <a:bodyPr lIns="92075" tIns="46038" rIns="92075" bIns="46038">
            <a:normAutofit fontScale="90000"/>
          </a:bodyPr>
          <a:lstStyle/>
          <a:p>
            <a:r>
              <a:rPr lang="en-US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TQM System</a:t>
            </a:r>
          </a:p>
        </p:txBody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2324100" y="3429000"/>
            <a:ext cx="1284288" cy="646113"/>
          </a:xfrm>
          <a:prstGeom prst="rect">
            <a:avLst/>
          </a:prstGeom>
          <a:solidFill>
            <a:srgbClr val="FF9966"/>
          </a:solidFill>
          <a:ln w="952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b="1">
                <a:latin typeface="Arial Rounded MT Bold" pitchFamily="34" charset="0"/>
              </a:rPr>
              <a:t>Customer</a:t>
            </a:r>
          </a:p>
          <a:p>
            <a:pPr algn="ctr"/>
            <a:r>
              <a:rPr lang="en-US" altLang="en-US" b="1">
                <a:latin typeface="Arial Rounded MT Bold" pitchFamily="34" charset="0"/>
              </a:rPr>
              <a:t>Focus</a:t>
            </a: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3911600" y="3429000"/>
            <a:ext cx="1655763" cy="646113"/>
          </a:xfrm>
          <a:prstGeom prst="rect">
            <a:avLst/>
          </a:prstGeom>
          <a:solidFill>
            <a:srgbClr val="FF9966"/>
          </a:solidFill>
          <a:ln w="952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b="1">
                <a:latin typeface="Arial Rounded MT Bold" pitchFamily="34" charset="0"/>
              </a:rPr>
              <a:t>Process</a:t>
            </a:r>
          </a:p>
          <a:p>
            <a:pPr algn="ctr"/>
            <a:r>
              <a:rPr lang="en-US" altLang="en-US" b="1">
                <a:latin typeface="Arial Rounded MT Bold" pitchFamily="34" charset="0"/>
              </a:rPr>
              <a:t>Improvement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>
            <a:off x="5816600" y="3429000"/>
            <a:ext cx="1539875" cy="646113"/>
          </a:xfrm>
          <a:prstGeom prst="rect">
            <a:avLst/>
          </a:prstGeom>
          <a:solidFill>
            <a:srgbClr val="FF9966"/>
          </a:solidFill>
          <a:ln w="952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b="1">
                <a:latin typeface="Arial Rounded MT Bold" pitchFamily="34" charset="0"/>
              </a:rPr>
              <a:t>Total</a:t>
            </a:r>
          </a:p>
          <a:p>
            <a:pPr algn="ctr"/>
            <a:r>
              <a:rPr lang="en-US" altLang="en-US" b="1">
                <a:latin typeface="Arial Rounded MT Bold" pitchFamily="34" charset="0"/>
              </a:rPr>
              <a:t>Involvement</a:t>
            </a:r>
          </a:p>
        </p:txBody>
      </p:sp>
      <p:sp>
        <p:nvSpPr>
          <p:cNvPr id="58376" name="Text Box 6"/>
          <p:cNvSpPr txBox="1">
            <a:spLocks noChangeArrowheads="1"/>
          </p:cNvSpPr>
          <p:nvPr/>
        </p:nvSpPr>
        <p:spPr bwMode="auto">
          <a:xfrm>
            <a:off x="2146300" y="4283075"/>
            <a:ext cx="5511800" cy="1285875"/>
          </a:xfrm>
          <a:prstGeom prst="rect">
            <a:avLst/>
          </a:prstGeom>
          <a:solidFill>
            <a:srgbClr val="FFFF99"/>
          </a:solidFill>
          <a:ln w="952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rgbClr val="003399"/>
                </a:solidFill>
                <a:latin typeface="Arial Rounded MT Bold" pitchFamily="34" charset="0"/>
              </a:rPr>
              <a:t>Leadership</a:t>
            </a:r>
          </a:p>
          <a:p>
            <a:pPr algn="ctr"/>
            <a:r>
              <a:rPr lang="en-US" altLang="en-US" b="1">
                <a:solidFill>
                  <a:srgbClr val="003399"/>
                </a:solidFill>
                <a:latin typeface="Arial Rounded MT Bold" pitchFamily="34" charset="0"/>
              </a:rPr>
              <a:t>Education and Training      Supportive structure</a:t>
            </a:r>
          </a:p>
          <a:p>
            <a:pPr algn="ctr"/>
            <a:r>
              <a:rPr lang="en-US" altLang="en-US" b="1">
                <a:solidFill>
                  <a:srgbClr val="003399"/>
                </a:solidFill>
                <a:latin typeface="Arial Rounded MT Bold" pitchFamily="34" charset="0"/>
              </a:rPr>
              <a:t>Communications          Reward and recognition</a:t>
            </a:r>
          </a:p>
          <a:p>
            <a:pPr algn="ctr"/>
            <a:r>
              <a:rPr lang="en-US" altLang="en-US" b="1">
                <a:solidFill>
                  <a:srgbClr val="003399"/>
                </a:solidFill>
                <a:latin typeface="Arial Rounded MT Bold" pitchFamily="34" charset="0"/>
              </a:rPr>
              <a:t>Measurement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 flipV="1">
            <a:off x="2286000" y="2057400"/>
            <a:ext cx="1981200" cy="13716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78" name="Line 9"/>
          <p:cNvSpPr>
            <a:spLocks noChangeShapeType="1"/>
          </p:cNvSpPr>
          <p:nvPr/>
        </p:nvSpPr>
        <p:spPr bwMode="auto">
          <a:xfrm flipV="1">
            <a:off x="3657600" y="2286000"/>
            <a:ext cx="1219200" cy="11430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 flipV="1">
            <a:off x="5638800" y="2362200"/>
            <a:ext cx="152400" cy="10668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80" name="Line 11"/>
          <p:cNvSpPr>
            <a:spLocks noChangeShapeType="1"/>
          </p:cNvSpPr>
          <p:nvPr/>
        </p:nvSpPr>
        <p:spPr bwMode="auto">
          <a:xfrm flipV="1">
            <a:off x="3886200" y="2362200"/>
            <a:ext cx="1143000" cy="10668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 flipH="1" flipV="1">
            <a:off x="6705600" y="1905000"/>
            <a:ext cx="762000" cy="15240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82" name="Line 13"/>
          <p:cNvSpPr>
            <a:spLocks noChangeShapeType="1"/>
          </p:cNvSpPr>
          <p:nvPr/>
        </p:nvSpPr>
        <p:spPr bwMode="auto">
          <a:xfrm flipV="1">
            <a:off x="5791200" y="2362200"/>
            <a:ext cx="152400" cy="1066800"/>
          </a:xfrm>
          <a:prstGeom prst="line">
            <a:avLst/>
          </a:prstGeom>
          <a:noFill/>
          <a:ln w="952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MY"/>
          </a:p>
        </p:txBody>
      </p:sp>
      <p:sp>
        <p:nvSpPr>
          <p:cNvPr id="58383" name="Text Box 14"/>
          <p:cNvSpPr txBox="1">
            <a:spLocks noChangeArrowheads="1"/>
          </p:cNvSpPr>
          <p:nvPr/>
        </p:nvSpPr>
        <p:spPr bwMode="auto">
          <a:xfrm>
            <a:off x="4311650" y="1311275"/>
            <a:ext cx="2146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400" b="1" i="1">
                <a:solidFill>
                  <a:schemeClr val="bg1"/>
                </a:solidFill>
                <a:latin typeface="Arial Rounded MT Bold" pitchFamily="34" charset="0"/>
              </a:rPr>
              <a:t>Continuous</a:t>
            </a:r>
          </a:p>
          <a:p>
            <a:pPr algn="ctr"/>
            <a:r>
              <a:rPr lang="en-US" altLang="en-US" sz="2400" b="1" i="1">
                <a:solidFill>
                  <a:schemeClr val="bg1"/>
                </a:solidFill>
                <a:latin typeface="Arial Rounded MT Bold" pitchFamily="34" charset="0"/>
              </a:rPr>
              <a:t>Improvement</a:t>
            </a:r>
            <a:endParaRPr lang="en-US" altLang="en-US" sz="160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744538" y="1447800"/>
            <a:ext cx="1362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000" b="1">
                <a:latin typeface="Arial Rounded MT Bold" pitchFamily="34" charset="0"/>
              </a:rPr>
              <a:t>Objective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749300" y="3429000"/>
            <a:ext cx="142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000" b="1">
                <a:latin typeface="Arial Rounded MT Bold" pitchFamily="34" charset="0"/>
              </a:rPr>
              <a:t>Principles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752475" y="4648200"/>
            <a:ext cx="1331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000" b="1">
                <a:latin typeface="Arial Rounded MT Bold" pitchFamily="34" charset="0"/>
              </a:rPr>
              <a:t>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ISO 9000 standards – International Organization for Standardization</a:t>
            </a:r>
          </a:p>
          <a:p>
            <a:pPr lvl="1" eaLnBrk="1" hangingPunct="1"/>
            <a:r>
              <a:rPr lang="en-US" altLang="en-US" i="1" dirty="0" smtClean="0"/>
              <a:t>Organization certification</a:t>
            </a:r>
          </a:p>
          <a:p>
            <a:pPr lvl="1" eaLnBrk="1" hangingPunct="1"/>
            <a:r>
              <a:rPr lang="en-US" altLang="en-US" i="1" dirty="0" smtClean="0"/>
              <a:t>157 Countries</a:t>
            </a:r>
          </a:p>
          <a:p>
            <a:pPr eaLnBrk="1" hangingPunct="1"/>
            <a:r>
              <a:rPr lang="en-US" altLang="en-US" dirty="0" smtClean="0"/>
              <a:t>Organizations demonstrate a commitment to quality</a:t>
            </a:r>
          </a:p>
          <a:p>
            <a:pPr eaLnBrk="1" hangingPunct="1"/>
            <a:r>
              <a:rPr lang="en-US" altLang="en-US" dirty="0" smtClean="0"/>
              <a:t>Europe leads in certifications but the United States has had large increases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International Quality Standards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22AD7F-FF53-4C67-8B37-FF2C95FA3FF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32325"/>
          </a:xfrm>
        </p:spPr>
        <p:txBody>
          <a:bodyPr/>
          <a:lstStyle/>
          <a:p>
            <a:endParaRPr lang="en-MY" altLang="en-US" smtClean="0"/>
          </a:p>
        </p:txBody>
      </p:sp>
      <p:pic>
        <p:nvPicPr>
          <p:cNvPr id="28678" name="Picture 6" descr="iso-9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2296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9" name="Title 2"/>
          <p:cNvSpPr>
            <a:spLocks/>
          </p:cNvSpPr>
          <p:nvPr/>
        </p:nvSpPr>
        <p:spPr bwMode="auto">
          <a:xfrm>
            <a:off x="2133600" y="381000"/>
            <a:ext cx="6781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en-US" altLang="en-US" sz="3600" b="1" dirty="0">
                <a:latin typeface="Century Schoolbook" pitchFamily="18" charset="0"/>
              </a:rPr>
              <a:t>ISO 9001: 2000 QMS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/>
          </p:cNvSpPr>
          <p:nvPr>
            <p:ph idx="1"/>
          </p:nvPr>
        </p:nvSpPr>
        <p:spPr>
          <a:xfrm>
            <a:off x="228600" y="2286000"/>
            <a:ext cx="8686800" cy="3763963"/>
          </a:xfrm>
        </p:spPr>
        <p:txBody>
          <a:bodyPr/>
          <a:lstStyle/>
          <a:p>
            <a:r>
              <a:rPr lang="en-US" altLang="en-US" dirty="0" smtClean="0"/>
              <a:t>Have rules &amp; regulations</a:t>
            </a:r>
          </a:p>
          <a:p>
            <a:r>
              <a:rPr lang="en-US" altLang="en-US" dirty="0" smtClean="0"/>
              <a:t>Fair reward system</a:t>
            </a:r>
          </a:p>
          <a:p>
            <a:r>
              <a:rPr lang="en-US" altLang="en-US" dirty="0" smtClean="0"/>
              <a:t>Training</a:t>
            </a:r>
          </a:p>
          <a:p>
            <a:r>
              <a:rPr lang="en-US" altLang="en-US" dirty="0" smtClean="0"/>
              <a:t>Performance appraisal</a:t>
            </a:r>
          </a:p>
          <a:p>
            <a:r>
              <a:rPr lang="en-US" altLang="en-US" dirty="0" smtClean="0"/>
              <a:t>Disciplinary procedures</a:t>
            </a:r>
            <a:endParaRPr lang="en-MY" altLang="en-US" dirty="0" smtClean="0"/>
          </a:p>
        </p:txBody>
      </p:sp>
      <p:sp>
        <p:nvSpPr>
          <p:cNvPr id="59394" name="Rectangle 2"/>
          <p:cNvSpPr>
            <a:spLocks noGrp="1"/>
          </p:cNvSpPr>
          <p:nvPr>
            <p:ph type="title"/>
          </p:nvPr>
        </p:nvSpPr>
        <p:spPr>
          <a:xfrm>
            <a:off x="762000" y="914400"/>
            <a:ext cx="7391400" cy="914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 smtClean="0">
                <a:solidFill>
                  <a:schemeClr val="tx1"/>
                </a:solidFill>
              </a:rPr>
              <a:t>Control of Human Behavior </a:t>
            </a:r>
            <a:r>
              <a:rPr lang="en-US" altLang="en-US" sz="4000" dirty="0" smtClean="0">
                <a:solidFill>
                  <a:schemeClr val="bg1"/>
                </a:solidFill>
              </a:rPr>
              <a:t>: A HRM revisit</a:t>
            </a:r>
            <a:endParaRPr lang="en-MY" alt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2973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en-US" altLang="en-US" b="1" i="1" dirty="0" smtClean="0"/>
              <a:t>Managers use a variety of measures to monitor performance: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Controlling work processes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Regulating employee behavior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Systems for financial resources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Evaluating profitability</a:t>
            </a:r>
          </a:p>
        </p:txBody>
      </p:sp>
      <p:sp>
        <p:nvSpPr>
          <p:cNvPr id="6147" name="Title 2"/>
          <p:cNvSpPr>
            <a:spLocks noGrp="1"/>
          </p:cNvSpPr>
          <p:nvPr>
            <p:ph type="title"/>
          </p:nvPr>
        </p:nvSpPr>
        <p:spPr>
          <a:xfrm>
            <a:off x="6096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Controlling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96291B-64A6-42ED-9F16-A57C5262D0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2"/>
          <p:cNvSpPr>
            <a:spLocks noGrp="1"/>
          </p:cNvSpPr>
          <p:nvPr>
            <p:ph type="title"/>
          </p:nvPr>
        </p:nvSpPr>
        <p:spPr>
          <a:xfrm>
            <a:off x="609600" y="26670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Thank you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E421E2-0CEC-4D75-A90B-252FA22D6CF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endParaRPr lang="en-US" altLang="en-US" b="1" i="1" smtClean="0"/>
          </a:p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b="1" i="1" smtClean="0"/>
              <a:t>Organizational control </a:t>
            </a:r>
            <a:r>
              <a:rPr lang="en-US" altLang="en-US" smtClean="0"/>
              <a:t>is the </a:t>
            </a:r>
            <a:r>
              <a:rPr lang="en-US" altLang="en-US" u="sng" smtClean="0"/>
              <a:t>systematic process</a:t>
            </a:r>
            <a:r>
              <a:rPr lang="en-US" altLang="en-US" smtClean="0"/>
              <a:t> through which managers regulate organizational activities to make them consistent with </a:t>
            </a:r>
            <a:r>
              <a:rPr lang="en-US" altLang="en-US" u="sng" smtClean="0"/>
              <a:t>expectations established </a:t>
            </a:r>
            <a:r>
              <a:rPr lang="en-US" altLang="en-US" smtClean="0"/>
              <a:t>in plans, targets, and </a:t>
            </a:r>
            <a:r>
              <a:rPr lang="en-US" altLang="en-US" u="sng" smtClean="0"/>
              <a:t>standards of performance</a:t>
            </a:r>
            <a:endParaRPr lang="en-US" altLang="en-US" smtClean="0"/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>
          <a:xfrm>
            <a:off x="838200" y="7620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The Meaning of Control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D32E64-61C0-422A-BEF4-1D6E0B9598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measures and controls:</a:t>
            </a:r>
          </a:p>
          <a:p>
            <a:pPr lvl="1" eaLnBrk="1" hangingPunct="1"/>
            <a:r>
              <a:rPr lang="en-US" altLang="en-US" smtClean="0"/>
              <a:t>Sales</a:t>
            </a:r>
          </a:p>
          <a:p>
            <a:pPr lvl="1" eaLnBrk="1" hangingPunct="1"/>
            <a:r>
              <a:rPr lang="en-US" altLang="en-US" smtClean="0"/>
              <a:t>Revenue</a:t>
            </a:r>
          </a:p>
          <a:p>
            <a:pPr lvl="1" eaLnBrk="1" hangingPunct="1"/>
            <a:r>
              <a:rPr lang="en-US" altLang="en-US" smtClean="0"/>
              <a:t>Profit</a:t>
            </a:r>
          </a:p>
          <a:p>
            <a:pPr eaLnBrk="1" hangingPunct="1"/>
            <a:r>
              <a:rPr lang="en-US" altLang="en-US" b="1" i="1" smtClean="0"/>
              <a:t>More </a:t>
            </a:r>
            <a:r>
              <a:rPr lang="en-US" altLang="en-US" smtClean="0"/>
              <a:t>focus on measuring intangibles</a:t>
            </a:r>
          </a:p>
          <a:p>
            <a:pPr lvl="1" eaLnBrk="1" hangingPunct="1"/>
            <a:r>
              <a:rPr lang="en-US" altLang="en-US" smtClean="0"/>
              <a:t>Customer service</a:t>
            </a:r>
          </a:p>
          <a:p>
            <a:pPr lvl="1" eaLnBrk="1" hangingPunct="1"/>
            <a:r>
              <a:rPr lang="en-US" altLang="en-US" smtClean="0"/>
              <a:t>Increased revenue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3820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Choosing Standards and Measures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7B9045-A31E-4E5B-9641-06CD73F451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228600" y="1951038"/>
            <a:ext cx="8686800" cy="4602162"/>
          </a:xfrm>
        </p:spPr>
        <p:txBody>
          <a:bodyPr/>
          <a:lstStyle/>
          <a:p>
            <a:pPr marL="465138" indent="-465138" eaLnBrk="1" hangingPunct="1">
              <a:spcAft>
                <a:spcPts val="1800"/>
              </a:spcAft>
              <a:buFont typeface="Wingdings 2" pitchFamily="18" charset="2"/>
              <a:buChar char="u"/>
            </a:pPr>
            <a:r>
              <a:rPr lang="en-US" altLang="en-US" smtClean="0"/>
              <a:t>Establish Standards of Performance</a:t>
            </a:r>
          </a:p>
          <a:p>
            <a:pPr marL="465138" indent="-465138" eaLnBrk="1" hangingPunct="1">
              <a:spcAft>
                <a:spcPts val="1800"/>
              </a:spcAft>
              <a:buFont typeface="Wingdings 2" pitchFamily="18" charset="2"/>
              <a:buChar char="v"/>
            </a:pPr>
            <a:r>
              <a:rPr lang="en-US" altLang="en-US" smtClean="0"/>
              <a:t>Measure Actual Performance</a:t>
            </a:r>
          </a:p>
          <a:p>
            <a:pPr marL="465138" indent="-465138" eaLnBrk="1" hangingPunct="1">
              <a:spcAft>
                <a:spcPts val="1800"/>
              </a:spcAft>
              <a:buFont typeface="Wingdings 2" pitchFamily="18" charset="2"/>
              <a:buChar char="w"/>
            </a:pPr>
            <a:r>
              <a:rPr lang="en-US" altLang="en-US" smtClean="0"/>
              <a:t>Compare Performance to Standards</a:t>
            </a:r>
          </a:p>
          <a:p>
            <a:pPr marL="465138" indent="-465138" eaLnBrk="1" hangingPunct="1">
              <a:spcAft>
                <a:spcPts val="1800"/>
              </a:spcAft>
              <a:buFont typeface="Wingdings 2" pitchFamily="18" charset="2"/>
              <a:buChar char="x"/>
            </a:pPr>
            <a:r>
              <a:rPr lang="en-US" altLang="en-US" smtClean="0"/>
              <a:t>Take Corrective Action</a:t>
            </a:r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>
          <a:xfrm>
            <a:off x="609600" y="7620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Steps of Feedback Control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E143F-034B-4A88-B604-0FED0C278E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>
          <a:xfrm>
            <a:off x="228600" y="1570038"/>
            <a:ext cx="8686800" cy="4602162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b="1" i="1" smtClean="0"/>
              <a:t>Budgetary control </a:t>
            </a:r>
            <a:r>
              <a:rPr lang="en-US" altLang="en-US" smtClean="0"/>
              <a:t>– setting targets and monitoring expenditures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Budgets list planned and actual expenditures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Budgets are associated with a division or department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smtClean="0"/>
              <a:t>The unit of analysis for budgeting is the </a:t>
            </a:r>
            <a:r>
              <a:rPr lang="en-US" altLang="en-US" i="1" smtClean="0"/>
              <a:t>responsibility center</a:t>
            </a:r>
          </a:p>
        </p:txBody>
      </p:sp>
      <p:sp>
        <p:nvSpPr>
          <p:cNvPr id="12291" name="Title 2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Application to Budgeting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535EF6-7B58-4F6F-818B-7CCA4784B0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525963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en-US" altLang="en-US" b="1" i="1" smtClean="0"/>
              <a:t>Financial Statements </a:t>
            </a:r>
            <a:r>
              <a:rPr lang="en-US" altLang="en-US" smtClean="0"/>
              <a:t>provide basic information for financial control</a:t>
            </a:r>
          </a:p>
        </p:txBody>
      </p:sp>
      <p:sp>
        <p:nvSpPr>
          <p:cNvPr id="13314" name="Title 2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Financial Control</a:t>
            </a:r>
          </a:p>
        </p:txBody>
      </p:sp>
      <p:sp>
        <p:nvSpPr>
          <p:cNvPr id="13322" name="Slide Number Placeholder 6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2657E5-FE0D-4626-874D-42BEF765D4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  <p:sp>
        <p:nvSpPr>
          <p:cNvPr id="5" name="Rounded Rectangle 4"/>
          <p:cNvSpPr/>
          <p:nvPr/>
        </p:nvSpPr>
        <p:spPr>
          <a:xfrm>
            <a:off x="4953000" y="2819400"/>
            <a:ext cx="3048000" cy="3200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60325" lvl="1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Income Statement </a:t>
            </a:r>
            <a:r>
              <a:rPr lang="en-US" sz="2400" dirty="0"/>
              <a:t>profit-and-loss statement or P&amp;L highlights firm’s financial performance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95400" y="2819400"/>
            <a:ext cx="3048000" cy="3200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/>
                </a:solidFill>
              </a:rPr>
              <a:t>Balance Sheet </a:t>
            </a:r>
            <a:r>
              <a:rPr lang="en-US" sz="2400" dirty="0"/>
              <a:t>shows firm’s financial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068763"/>
          </a:xfrm>
        </p:spPr>
        <p:txBody>
          <a:bodyPr/>
          <a:lstStyle/>
          <a:p>
            <a:pPr eaLnBrk="1" hangingPunct="1"/>
            <a:r>
              <a:rPr lang="en-US" altLang="en-US" b="1" i="1" dirty="0" smtClean="0">
                <a:solidFill>
                  <a:srgbClr val="002060"/>
                </a:solidFill>
              </a:rPr>
              <a:t>Hierarchical controls </a:t>
            </a:r>
            <a:r>
              <a:rPr lang="en-US" altLang="en-US" dirty="0" smtClean="0"/>
              <a:t>include the monitoring of behavior through rules, policies, reward systems, and written documentation</a:t>
            </a:r>
          </a:p>
          <a:p>
            <a:pPr eaLnBrk="1" hangingPunct="1"/>
            <a:endParaRPr lang="en-US" altLang="en-US" sz="1400" dirty="0" smtClean="0"/>
          </a:p>
          <a:p>
            <a:pPr eaLnBrk="1" hangingPunct="1"/>
            <a:r>
              <a:rPr lang="en-US" altLang="en-US" b="1" i="1" dirty="0" smtClean="0">
                <a:solidFill>
                  <a:srgbClr val="002060"/>
                </a:solidFill>
              </a:rPr>
              <a:t>Decentralized controls </a:t>
            </a:r>
            <a:r>
              <a:rPr lang="en-US" altLang="en-US" dirty="0" smtClean="0"/>
              <a:t>based on values and assumptions; rules are only used when necessary</a:t>
            </a:r>
          </a:p>
          <a:p>
            <a:pPr lvl="1" eaLnBrk="1" hangingPunct="1"/>
            <a:r>
              <a:rPr lang="en-US" altLang="en-US" dirty="0" smtClean="0"/>
              <a:t>Culture is adaptive, uniting individuals and teams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8382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Hierarchical versus Decentralized Approaches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2F8FA3-9311-4447-8C63-098C6EEA73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0" y="5181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2800" b="1" i="1">
                <a:latin typeface="Calibri" pitchFamily="34" charset="0"/>
              </a:rPr>
              <a:t>Managers’ approach to control is changing in many of today’s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70038"/>
            <a:ext cx="8686800" cy="4602162"/>
          </a:xfrm>
        </p:spPr>
        <p:txBody>
          <a:bodyPr rtlCol="0">
            <a:normAutofit lnSpcReduction="10000"/>
          </a:bodyPr>
          <a:lstStyle/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Decentralized philosophy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Get every employee thinking like an owner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Information sharing and teamwork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Allows employees to see the financial condition of company</a:t>
            </a:r>
          </a:p>
          <a:p>
            <a:pPr marL="465138" indent="-465138" eaLnBrk="1" fontAlgn="auto" hangingPunct="1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See how his/her job fits into organizational success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>
          <a:xfrm>
            <a:off x="6858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Open-Book Management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6F899B-F17C-4B48-9412-F1DA632174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utmocw3</Template>
  <TotalTime>4404</TotalTime>
  <Words>573</Words>
  <Application>Microsoft Office PowerPoint</Application>
  <PresentationFormat>On-screen Show (4:3)</PresentationFormat>
  <Paragraphs>132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UTMocw template</vt:lpstr>
      <vt:lpstr>PART 5:</vt:lpstr>
      <vt:lpstr>Controlling</vt:lpstr>
      <vt:lpstr>The Meaning of Control</vt:lpstr>
      <vt:lpstr>Choosing Standards and Measures</vt:lpstr>
      <vt:lpstr>Steps of Feedback Control</vt:lpstr>
      <vt:lpstr>Application to Budgeting</vt:lpstr>
      <vt:lpstr>Financial Control</vt:lpstr>
      <vt:lpstr>Hierarchical versus Decentralized Approaches</vt:lpstr>
      <vt:lpstr>Open-Book Management</vt:lpstr>
      <vt:lpstr>Total Quality Management (TQM)</vt:lpstr>
      <vt:lpstr>TQM</vt:lpstr>
      <vt:lpstr>What’s the goal of TQM?</vt:lpstr>
      <vt:lpstr>Another way to put it</vt:lpstr>
      <vt:lpstr>The three aspects of TQM</vt:lpstr>
      <vt:lpstr>Value-based Approach</vt:lpstr>
      <vt:lpstr>The TQM System</vt:lpstr>
      <vt:lpstr>International Quality Standards</vt:lpstr>
      <vt:lpstr>PowerPoint Presentation</vt:lpstr>
      <vt:lpstr>Control of Human Behavior : A HRM revisit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</dc:title>
  <dc:creator>kimhurns</dc:creator>
  <cp:lastModifiedBy>Toshiba</cp:lastModifiedBy>
  <cp:revision>37</cp:revision>
  <dcterms:created xsi:type="dcterms:W3CDTF">2011-01-02T16:21:44Z</dcterms:created>
  <dcterms:modified xsi:type="dcterms:W3CDTF">2014-07-23T03:09:54Z</dcterms:modified>
</cp:coreProperties>
</file>