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  <p:sldMasterId id="2147483695" r:id="rId2"/>
    <p:sldMasterId id="2147483709" r:id="rId3"/>
    <p:sldMasterId id="2147483741" r:id="rId4"/>
  </p:sldMasterIdLst>
  <p:notesMasterIdLst>
    <p:notesMasterId r:id="rId28"/>
  </p:notesMasterIdLst>
  <p:sldIdLst>
    <p:sldId id="256" r:id="rId5"/>
    <p:sldId id="257" r:id="rId6"/>
    <p:sldId id="285" r:id="rId7"/>
    <p:sldId id="286" r:id="rId8"/>
    <p:sldId id="291" r:id="rId9"/>
    <p:sldId id="261" r:id="rId10"/>
    <p:sldId id="264" r:id="rId11"/>
    <p:sldId id="266" r:id="rId12"/>
    <p:sldId id="268" r:id="rId13"/>
    <p:sldId id="270" r:id="rId14"/>
    <p:sldId id="272" r:id="rId15"/>
    <p:sldId id="273" r:id="rId16"/>
    <p:sldId id="278" r:id="rId17"/>
    <p:sldId id="290" r:id="rId18"/>
    <p:sldId id="292" r:id="rId19"/>
    <p:sldId id="294" r:id="rId20"/>
    <p:sldId id="297" r:id="rId21"/>
    <p:sldId id="300" r:id="rId22"/>
    <p:sldId id="301" r:id="rId23"/>
    <p:sldId id="303" r:id="rId24"/>
    <p:sldId id="306" r:id="rId25"/>
    <p:sldId id="311" r:id="rId26"/>
    <p:sldId id="289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>
        <p:scale>
          <a:sx n="76" d="100"/>
          <a:sy n="76" d="100"/>
        </p:scale>
        <p:origin x="-121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F7E663A-CA3E-4289-A97E-FD27773C1100}" type="datetimeFigureOut">
              <a:rPr lang="en-US"/>
              <a:pPr>
                <a:defRPr/>
              </a:pPr>
              <a:t>7/23/2014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C130744-2869-4D9C-9531-0EB70BE38B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312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00"/>
          <a:stretch>
            <a:fillRect/>
          </a:stretch>
        </p:blipFill>
        <p:spPr bwMode="auto">
          <a:xfrm>
            <a:off x="0" y="0"/>
            <a:ext cx="9144000" cy="506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666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ounded Rectangle 4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Copyright ©2012 by South-Western, a division of Cengage Learning. All rights reserved.</a:t>
            </a:r>
          </a:p>
          <a:p>
            <a:pPr>
              <a:defRPr/>
            </a:pPr>
            <a:endParaRPr lang="en-US"/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9DA51BA-3B0D-4205-9148-5B2B3B39DA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137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646765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33503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121537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488735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348557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030155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516218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032052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421809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538910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793455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00"/>
          <a:stretch>
            <a:fillRect/>
          </a:stretch>
        </p:blipFill>
        <p:spPr bwMode="auto">
          <a:xfrm>
            <a:off x="0" y="0"/>
            <a:ext cx="9144000" cy="506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313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1F497D"/>
                </a:solidFill>
              </a:rPr>
              <a:t>Copyright ©2012 by South-Western, a division of Cengage Learning. All rights reserved.</a:t>
            </a:r>
          </a:p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9DA51BA-3B0D-4205-9148-5B2B3B39DA57}" type="slidenum">
              <a:rPr lang="en-US">
                <a:solidFill>
                  <a:srgbClr val="1F497D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8018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012617"/>
      </p:ext>
    </p:extLst>
  </p:cSld>
  <p:clrMapOvr>
    <a:masterClrMapping/>
  </p:clrMapOvr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745473"/>
      </p:ext>
    </p:extLst>
  </p:cSld>
  <p:clrMapOvr>
    <a:masterClrMapping/>
  </p:clrMapOvr>
  <p:hf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847825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49673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44172"/>
      </p:ext>
    </p:extLst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768805"/>
      </p:ext>
    </p:extLst>
  </p:cSld>
  <p:clrMapOvr>
    <a:masterClrMapping/>
  </p:clrMapOvr>
  <p:hf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833242"/>
      </p:ext>
    </p:extLst>
  </p:cSld>
  <p:clrMapOvr>
    <a:masterClrMapping/>
  </p:clrMapOvr>
  <p:hf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731907"/>
      </p:ext>
    </p:extLst>
  </p:cSld>
  <p:clrMapOvr>
    <a:masterClrMapping/>
  </p:clrMapOvr>
  <p:hf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775780"/>
      </p:ext>
    </p:extLst>
  </p:cSld>
  <p:clrMapOvr>
    <a:masterClrMapping/>
  </p:clrMapOvr>
  <p:hf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421813"/>
      </p:ext>
    </p:extLst>
  </p:cSld>
  <p:clrMapOvr>
    <a:masterClrMapping/>
  </p:clrMapOvr>
  <p:hf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072534"/>
      </p:ext>
    </p:extLst>
  </p:cSld>
  <p:clrMapOvr>
    <a:masterClrMapping/>
  </p:clrMapOvr>
  <p:hf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00"/>
          <a:stretch>
            <a:fillRect/>
          </a:stretch>
        </p:blipFill>
        <p:spPr bwMode="auto">
          <a:xfrm>
            <a:off x="0" y="0"/>
            <a:ext cx="9144000" cy="506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2064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1F497D"/>
                </a:solidFill>
              </a:rPr>
              <a:t>Copyright ©2012 by South-Western, a division of Cengage Learning. All rights reserved.</a:t>
            </a:r>
          </a:p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9DA51BA-3B0D-4205-9148-5B2B3B39DA57}" type="slidenum">
              <a:rPr lang="en-US">
                <a:solidFill>
                  <a:srgbClr val="1F497D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31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F30E5-F81C-47A3-970B-7BE63C6497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EA7A2-82EB-49E8-90D8-E2664505482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 2012 Pearson  Education, Inc. Publishing as Prentice Hall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5B1ED-50CB-4FEF-B159-3F2A551BD1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F30E5-F81C-47A3-970B-7BE63C6497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F30E5-F81C-47A3-970B-7BE63C6497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F30E5-F81C-47A3-970B-7BE63C6497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F30E5-F81C-47A3-970B-7BE63C6497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F30E5-F81C-47A3-970B-7BE63C6497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F30E5-F81C-47A3-970B-7BE63C6497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F30E5-F81C-47A3-970B-7BE63C6497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F30E5-F81C-47A3-970B-7BE63C6497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F30E5-F81C-47A3-970B-7BE63C6497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1F497D"/>
                </a:solidFill>
              </a:rPr>
              <a:t>Copyright ©2012 by South-Western, a division of Cengage Learning. All rights reserved.</a:t>
            </a:r>
          </a:p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D323184-AA5C-45EF-BDAE-E8033FDD309E}" type="slidenum">
              <a:rPr lang="en-US">
                <a:solidFill>
                  <a:srgbClr val="1F497D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69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6D772A-9587-46F1-88D1-E19E083CEEB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65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6D772A-9587-46F1-88D1-E19E083CEEB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30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6D772A-9587-46F1-88D1-E19E083CE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981200"/>
            <a:ext cx="9144000" cy="762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Part </a:t>
            </a:r>
            <a:r>
              <a:rPr lang="en-US" smtClean="0"/>
              <a:t>4: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3276600"/>
            <a:ext cx="9144000" cy="1295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Leadership &amp;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Effective Communication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28600" y="1646238"/>
            <a:ext cx="8686800" cy="4602162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altLang="en-US" b="1" i="1" smtClean="0"/>
              <a:t>How do situations influence leader effectiveness?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sz="1400" b="1" i="1" smtClean="0"/>
          </a:p>
          <a:p>
            <a:pPr marL="1720850" lvl="3" indent="-463550" eaLnBrk="1" hangingPunct="1">
              <a:spcAft>
                <a:spcPts val="1800"/>
              </a:spcAft>
              <a:buFont typeface="Wingdings" pitchFamily="2" charset="2"/>
              <a:buChar char="ü"/>
            </a:pPr>
            <a:r>
              <a:rPr lang="en-US" altLang="en-US" sz="3200" smtClean="0"/>
              <a:t>Situational Model of Leadership</a:t>
            </a:r>
          </a:p>
          <a:p>
            <a:pPr marL="1720850" lvl="3" indent="-463550" eaLnBrk="1" hangingPunct="1">
              <a:spcAft>
                <a:spcPts val="1800"/>
              </a:spcAft>
              <a:buFont typeface="Wingdings" pitchFamily="2" charset="2"/>
              <a:buChar char="ü"/>
            </a:pPr>
            <a:r>
              <a:rPr lang="en-US" altLang="en-US" sz="3200" smtClean="0"/>
              <a:t>Leadership Model (Fiedler)</a:t>
            </a:r>
          </a:p>
          <a:p>
            <a:pPr marL="1720850" lvl="3" indent="-463550" eaLnBrk="1" hangingPunct="1">
              <a:spcAft>
                <a:spcPts val="1800"/>
              </a:spcAft>
              <a:buFont typeface="Wingdings" pitchFamily="2" charset="2"/>
              <a:buChar char="ü"/>
            </a:pPr>
            <a:r>
              <a:rPr lang="en-US" altLang="en-US" sz="3200" smtClean="0"/>
              <a:t>Substitutes for leadership concept</a:t>
            </a:r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Contingency Approaches</a:t>
            </a:r>
          </a:p>
        </p:txBody>
      </p:sp>
      <p:sp>
        <p:nvSpPr>
          <p:cNvPr id="23557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019684-46E8-40B1-8AA2-84612230498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altLang="en-US" dirty="0" smtClean="0"/>
              <a:t>Extension of behavioral theories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mtClean="0"/>
              <a:t>Focus on characteristics of followers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dirty="0" smtClean="0"/>
              <a:t>Seek appropriate leadership behavior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dirty="0" smtClean="0"/>
              <a:t>Leadership is based on </a:t>
            </a:r>
            <a:r>
              <a:rPr lang="en-US" altLang="en-US" b="1" i="1" dirty="0" smtClean="0"/>
              <a:t>relationship with followers and readiness level of followers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3152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Situational Theory of Leadership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8C9F96-2A3B-4CE9-A746-0882655A574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686800" cy="3992563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altLang="en-US" dirty="0" smtClean="0"/>
              <a:t>Leader’s style is </a:t>
            </a:r>
            <a:r>
              <a:rPr lang="en-US" altLang="en-US" b="1" dirty="0" smtClean="0"/>
              <a:t>task oriented or relationship oriented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dirty="0" smtClean="0"/>
              <a:t>Goal is to match the leader’s style with organizational situation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dirty="0" smtClean="0"/>
              <a:t>Analyze the leader’s style to the favorability of the situation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Fiedler’s Contingency </a:t>
            </a:r>
            <a:r>
              <a:rPr lang="en-US" altLang="en-US" dirty="0" smtClean="0"/>
              <a:t>Theory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1D4C36-F658-4B7C-BEE1-11C1B66ED34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4267200" cy="4525963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altLang="en-US" b="1" i="1" dirty="0" smtClean="0"/>
              <a:t>Transactional</a:t>
            </a:r>
          </a:p>
          <a:p>
            <a:pPr lvl="1" eaLnBrk="1" hangingPunct="1"/>
            <a:r>
              <a:rPr lang="en-US" altLang="en-US" dirty="0" smtClean="0"/>
              <a:t>Clarify tasks</a:t>
            </a:r>
          </a:p>
          <a:p>
            <a:pPr lvl="1" eaLnBrk="1" hangingPunct="1"/>
            <a:r>
              <a:rPr lang="en-US" altLang="en-US" dirty="0" smtClean="0"/>
              <a:t>Initiate structure</a:t>
            </a:r>
          </a:p>
          <a:p>
            <a:pPr lvl="1" eaLnBrk="1" hangingPunct="1"/>
            <a:r>
              <a:rPr lang="en-US" altLang="en-US" dirty="0" smtClean="0"/>
              <a:t>Provide awards</a:t>
            </a:r>
          </a:p>
          <a:p>
            <a:pPr lvl="1" eaLnBrk="1" hangingPunct="1"/>
            <a:r>
              <a:rPr lang="en-US" altLang="en-US" dirty="0" smtClean="0"/>
              <a:t>Improve productivity</a:t>
            </a:r>
          </a:p>
          <a:p>
            <a:pPr lvl="1" eaLnBrk="1" hangingPunct="1"/>
            <a:r>
              <a:rPr lang="en-US" altLang="en-US" dirty="0" smtClean="0"/>
              <a:t>Hard working</a:t>
            </a:r>
          </a:p>
          <a:p>
            <a:pPr lvl="1" eaLnBrk="1" hangingPunct="1"/>
            <a:r>
              <a:rPr lang="en-US" altLang="en-US" dirty="0" smtClean="0"/>
              <a:t>Tolerant &amp; fair-minded</a:t>
            </a:r>
          </a:p>
          <a:p>
            <a:pPr lvl="1" eaLnBrk="1" hangingPunct="1"/>
            <a:r>
              <a:rPr lang="en-US" altLang="en-US" i="1" dirty="0" smtClean="0"/>
              <a:t>Focus on management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315200" cy="9144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Transactional Leadership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654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12128F-7BC4-4E91-866F-DED2E2DC49A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315200" cy="9144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Transformational Leadership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654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12128F-7BC4-4E91-866F-DED2E2DC49A4}" type="slidenum">
              <a:rPr lang="en-US" smtClean="0">
                <a:solidFill>
                  <a:srgbClr val="1F497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>
              <a:solidFill>
                <a:srgbClr val="1F497D"/>
              </a:solidFill>
            </a:endParaRPr>
          </a:p>
        </p:txBody>
      </p:sp>
      <p:sp>
        <p:nvSpPr>
          <p:cNvPr id="23556" name="Content Placeholder 2"/>
          <p:cNvSpPr txBox="1">
            <a:spLocks/>
          </p:cNvSpPr>
          <p:nvPr/>
        </p:nvSpPr>
        <p:spPr bwMode="auto">
          <a:xfrm>
            <a:off x="762000" y="1704109"/>
            <a:ext cx="42672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altLang="en-US" sz="3200" b="1" i="1" dirty="0">
                <a:solidFill>
                  <a:prstClr val="black"/>
                </a:solidFill>
                <a:latin typeface="Calibri" pitchFamily="34" charset="0"/>
              </a:rPr>
              <a:t>Transformational</a:t>
            </a:r>
          </a:p>
          <a:p>
            <a:pPr lvl="1" eaLnBrk="1" hangingPunct="1">
              <a:spcBef>
                <a:spcPct val="20000"/>
              </a:spcBef>
              <a:buFont typeface="Arial" pitchFamily="34" charset="0"/>
              <a:buChar char="–"/>
            </a:pPr>
            <a:r>
              <a:rPr lang="en-US" altLang="en-US" sz="2800" dirty="0">
                <a:solidFill>
                  <a:prstClr val="black"/>
                </a:solidFill>
                <a:latin typeface="Calibri" pitchFamily="34" charset="0"/>
              </a:rPr>
              <a:t>Innovative </a:t>
            </a:r>
          </a:p>
          <a:p>
            <a:pPr lvl="1" eaLnBrk="1" hangingPunct="1">
              <a:spcBef>
                <a:spcPct val="20000"/>
              </a:spcBef>
              <a:buFont typeface="Arial" pitchFamily="34" charset="0"/>
              <a:buChar char="–"/>
            </a:pPr>
            <a:r>
              <a:rPr lang="en-US" altLang="en-US" sz="2800" dirty="0">
                <a:solidFill>
                  <a:prstClr val="black"/>
                </a:solidFill>
                <a:latin typeface="Calibri" pitchFamily="34" charset="0"/>
              </a:rPr>
              <a:t>Recognize follower needs</a:t>
            </a:r>
          </a:p>
          <a:p>
            <a:pPr lvl="1" eaLnBrk="1" hangingPunct="1">
              <a:spcBef>
                <a:spcPct val="20000"/>
              </a:spcBef>
              <a:buFont typeface="Arial" pitchFamily="34" charset="0"/>
              <a:buChar char="–"/>
            </a:pPr>
            <a:r>
              <a:rPr lang="en-US" altLang="en-US" sz="2800" dirty="0">
                <a:solidFill>
                  <a:prstClr val="black"/>
                </a:solidFill>
                <a:latin typeface="Calibri" pitchFamily="34" charset="0"/>
              </a:rPr>
              <a:t>Inspire followers</a:t>
            </a:r>
          </a:p>
          <a:p>
            <a:pPr lvl="1" eaLnBrk="1" hangingPunct="1">
              <a:spcBef>
                <a:spcPct val="20000"/>
              </a:spcBef>
              <a:buFont typeface="Arial" pitchFamily="34" charset="0"/>
              <a:buChar char="–"/>
            </a:pPr>
            <a:r>
              <a:rPr lang="en-US" altLang="en-US" sz="2800" dirty="0">
                <a:solidFill>
                  <a:prstClr val="black"/>
                </a:solidFill>
                <a:latin typeface="Calibri" pitchFamily="34" charset="0"/>
              </a:rPr>
              <a:t>Create a better future</a:t>
            </a:r>
          </a:p>
          <a:p>
            <a:pPr lvl="1" eaLnBrk="1" hangingPunct="1">
              <a:spcBef>
                <a:spcPct val="20000"/>
              </a:spcBef>
              <a:buFont typeface="Arial" pitchFamily="34" charset="0"/>
              <a:buChar char="–"/>
            </a:pPr>
            <a:r>
              <a:rPr lang="en-US" altLang="en-US" sz="2800" dirty="0">
                <a:solidFill>
                  <a:prstClr val="black"/>
                </a:solidFill>
                <a:latin typeface="Calibri" pitchFamily="34" charset="0"/>
              </a:rPr>
              <a:t>Promote significant change</a:t>
            </a:r>
          </a:p>
        </p:txBody>
      </p:sp>
    </p:spTree>
    <p:extLst>
      <p:ext uri="{BB962C8B-B14F-4D97-AF65-F5344CB8AC3E}">
        <p14:creationId xmlns:p14="http://schemas.microsoft.com/office/powerpoint/2010/main" val="104207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382000" cy="9144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John C Maxwell 5 Level Leadership Model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654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12128F-7BC4-4E91-866F-DED2E2DC49A4}" type="slidenum">
              <a:rPr lang="en-US" smtClean="0">
                <a:solidFill>
                  <a:srgbClr val="1F497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>
              <a:solidFill>
                <a:srgbClr val="1F497D"/>
              </a:solidFill>
            </a:endParaRPr>
          </a:p>
        </p:txBody>
      </p:sp>
      <p:sp>
        <p:nvSpPr>
          <p:cNvPr id="23556" name="Content Placeholder 2"/>
          <p:cNvSpPr txBox="1">
            <a:spLocks/>
          </p:cNvSpPr>
          <p:nvPr/>
        </p:nvSpPr>
        <p:spPr bwMode="auto">
          <a:xfrm>
            <a:off x="762000" y="1704109"/>
            <a:ext cx="5181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457200" indent="-457200" eaLnBrk="1" hangingPunct="1">
              <a:spcBef>
                <a:spcPct val="20000"/>
              </a:spcBef>
              <a:buFontTx/>
              <a:buChar char="-"/>
            </a:pPr>
            <a:r>
              <a:rPr lang="en-US" altLang="en-US" sz="2800" dirty="0" smtClean="0">
                <a:solidFill>
                  <a:prstClr val="black"/>
                </a:solidFill>
                <a:latin typeface="Calibri" pitchFamily="34" charset="0"/>
              </a:rPr>
              <a:t>Power</a:t>
            </a:r>
          </a:p>
          <a:p>
            <a:pPr marL="457200" indent="-457200" eaLnBrk="1" hangingPunct="1">
              <a:spcBef>
                <a:spcPct val="20000"/>
              </a:spcBef>
              <a:buFontTx/>
              <a:buChar char="-"/>
            </a:pPr>
            <a:r>
              <a:rPr lang="en-US" altLang="en-US" sz="2800" dirty="0" smtClean="0">
                <a:solidFill>
                  <a:prstClr val="black"/>
                </a:solidFill>
                <a:latin typeface="Calibri" pitchFamily="34" charset="0"/>
              </a:rPr>
              <a:t>Relationship</a:t>
            </a:r>
          </a:p>
          <a:p>
            <a:pPr marL="457200" indent="-457200" eaLnBrk="1" hangingPunct="1">
              <a:spcBef>
                <a:spcPct val="20000"/>
              </a:spcBef>
              <a:buFontTx/>
              <a:buChar char="-"/>
            </a:pPr>
            <a:r>
              <a:rPr lang="en-US" altLang="en-US" sz="2800" dirty="0" smtClean="0">
                <a:solidFill>
                  <a:prstClr val="black"/>
                </a:solidFill>
                <a:latin typeface="Calibri" pitchFamily="34" charset="0"/>
              </a:rPr>
              <a:t>Result</a:t>
            </a:r>
          </a:p>
          <a:p>
            <a:pPr marL="457200" indent="-457200" eaLnBrk="1" hangingPunct="1">
              <a:spcBef>
                <a:spcPct val="20000"/>
              </a:spcBef>
              <a:buFontTx/>
              <a:buChar char="-"/>
            </a:pPr>
            <a:r>
              <a:rPr lang="en-US" altLang="en-US" sz="2800" dirty="0" smtClean="0">
                <a:solidFill>
                  <a:prstClr val="black"/>
                </a:solidFill>
                <a:latin typeface="Calibri" pitchFamily="34" charset="0"/>
              </a:rPr>
              <a:t>Reproduction</a:t>
            </a:r>
          </a:p>
          <a:p>
            <a:pPr marL="457200" indent="-457200" eaLnBrk="1" hangingPunct="1">
              <a:spcBef>
                <a:spcPct val="20000"/>
              </a:spcBef>
              <a:buFontTx/>
              <a:buChar char="-"/>
            </a:pPr>
            <a:r>
              <a:rPr lang="en-US" altLang="en-US" sz="2800" dirty="0" smtClean="0">
                <a:solidFill>
                  <a:prstClr val="black"/>
                </a:solidFill>
                <a:latin typeface="Calibri" pitchFamily="34" charset="0"/>
              </a:rPr>
              <a:t>Self-actualized</a:t>
            </a:r>
            <a:endParaRPr lang="en-US" altLang="en-US" sz="28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10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>
          <a:xfrm>
            <a:off x="228600" y="2438400"/>
            <a:ext cx="8686800" cy="23622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altLang="en-US" smtClean="0"/>
              <a:t>Communication is the </a:t>
            </a:r>
            <a:r>
              <a:rPr lang="en-US" altLang="en-US" b="1" i="1" smtClean="0"/>
              <a:t>process </a:t>
            </a:r>
            <a:r>
              <a:rPr lang="en-US" altLang="en-US" smtClean="0"/>
              <a:t>by which </a:t>
            </a:r>
            <a:r>
              <a:rPr lang="en-US" altLang="en-US" b="1" i="1" smtClean="0"/>
              <a:t>information is exchanged </a:t>
            </a:r>
            <a:r>
              <a:rPr lang="en-US" altLang="en-US" smtClean="0"/>
              <a:t>and </a:t>
            </a:r>
            <a:r>
              <a:rPr lang="en-US" altLang="en-US" b="1" i="1" smtClean="0"/>
              <a:t>understood</a:t>
            </a:r>
            <a:r>
              <a:rPr lang="en-US" altLang="en-US" smtClean="0"/>
              <a:t> by two or more people, usually with the intent to </a:t>
            </a:r>
            <a:r>
              <a:rPr lang="en-US" altLang="en-US" b="1" i="1" smtClean="0"/>
              <a:t>motivate or influence behavior</a:t>
            </a:r>
          </a:p>
        </p:txBody>
      </p:sp>
      <p:sp>
        <p:nvSpPr>
          <p:cNvPr id="8195" name="Title 2"/>
          <p:cNvSpPr>
            <a:spLocks noGrp="1"/>
          </p:cNvSpPr>
          <p:nvPr>
            <p:ph type="title"/>
          </p:nvPr>
        </p:nvSpPr>
        <p:spPr>
          <a:xfrm>
            <a:off x="914400" y="990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What is Communication?</a:t>
            </a:r>
          </a:p>
        </p:txBody>
      </p:sp>
    </p:spTree>
    <p:extLst>
      <p:ext uri="{BB962C8B-B14F-4D97-AF65-F5344CB8AC3E}">
        <p14:creationId xmlns:p14="http://schemas.microsoft.com/office/powerpoint/2010/main" val="346185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Managers must choose appropriate channel to convey messages</a:t>
            </a:r>
          </a:p>
          <a:p>
            <a:pPr lvl="1" eaLnBrk="1" fontAlgn="auto" hangingPunct="1">
              <a:spcAft>
                <a:spcPts val="180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Routine versus nonroutine messages</a:t>
            </a:r>
          </a:p>
          <a:p>
            <a:pPr eaLnBrk="1" fontAlgn="auto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Each communication channel has advantages and disadvantages</a:t>
            </a:r>
          </a:p>
          <a:p>
            <a:pPr eaLnBrk="1" fontAlgn="auto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Channel richness – </a:t>
            </a:r>
            <a:r>
              <a:rPr lang="en-US" dirty="0" smtClean="0"/>
              <a:t>the amount of information that can be communicated in an episode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1267" name="Title 2"/>
          <p:cNvSpPr>
            <a:spLocks noGrp="1"/>
          </p:cNvSpPr>
          <p:nvPr>
            <p:ph type="title"/>
          </p:nvPr>
        </p:nvSpPr>
        <p:spPr>
          <a:xfrm>
            <a:off x="9144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Communication Channels</a:t>
            </a:r>
          </a:p>
        </p:txBody>
      </p:sp>
    </p:spTree>
    <p:extLst>
      <p:ext uri="{BB962C8B-B14F-4D97-AF65-F5344CB8AC3E}">
        <p14:creationId xmlns:p14="http://schemas.microsoft.com/office/powerpoint/2010/main" val="200681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029200"/>
          </a:xfrm>
          <a:ln>
            <a:miter lim="800000"/>
            <a:headEnd/>
            <a:tailEnd/>
          </a:ln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Message sent through human actions and behavior</a:t>
            </a:r>
          </a:p>
          <a:p>
            <a:pPr marL="2689225" lvl="5" indent="-403225">
              <a:buFont typeface="Wingdings" pitchFamily="2" charset="2"/>
              <a:buChar char="ü"/>
              <a:defRPr/>
            </a:pPr>
            <a:r>
              <a:rPr lang="en-US" sz="3200" dirty="0" smtClean="0"/>
              <a:t>Body language</a:t>
            </a:r>
          </a:p>
          <a:p>
            <a:pPr marL="2689225" lvl="5" indent="-403225">
              <a:buFont typeface="Wingdings" pitchFamily="2" charset="2"/>
              <a:buChar char="ü"/>
              <a:defRPr/>
            </a:pPr>
            <a:r>
              <a:rPr lang="en-US" sz="3200" dirty="0" smtClean="0"/>
              <a:t>Facial expressions</a:t>
            </a:r>
          </a:p>
          <a:p>
            <a:pPr marL="2689225" lvl="5" indent="-403225">
              <a:buFont typeface="Wingdings" pitchFamily="2" charset="2"/>
              <a:buChar char="ü"/>
              <a:defRPr/>
            </a:pPr>
            <a:r>
              <a:rPr lang="en-US" sz="3200" dirty="0" smtClean="0"/>
              <a:t>Gestures</a:t>
            </a:r>
          </a:p>
          <a:p>
            <a:pPr marL="2689225" lvl="5" indent="-403225">
              <a:buFont typeface="Wingdings" pitchFamily="2" charset="2"/>
              <a:buChar char="ü"/>
              <a:defRPr/>
            </a:pPr>
            <a:r>
              <a:rPr lang="en-US" sz="3200" dirty="0" smtClean="0"/>
              <a:t>Touch</a:t>
            </a:r>
          </a:p>
          <a:p>
            <a:pPr marL="2689225" lvl="5" indent="-403225">
              <a:buFont typeface="Wingdings" pitchFamily="2" charset="2"/>
              <a:buChar char="ü"/>
              <a:defRPr/>
            </a:pPr>
            <a:r>
              <a:rPr lang="en-US" sz="3200" dirty="0" smtClean="0"/>
              <a:t>Use of space	</a:t>
            </a:r>
          </a:p>
          <a:p>
            <a:pPr marL="2689225" lvl="5" indent="-403225">
              <a:buFont typeface="Arial" pitchFamily="34" charset="0"/>
              <a:buNone/>
              <a:defRPr/>
            </a:pPr>
            <a:endParaRPr lang="en-US" sz="9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Can express enthusiasm, warmth, confidence, arrogance, indifference, and displeasure</a:t>
            </a:r>
          </a:p>
        </p:txBody>
      </p:sp>
      <p:sp>
        <p:nvSpPr>
          <p:cNvPr id="14339" name="Title 2"/>
          <p:cNvSpPr>
            <a:spLocks noGrp="1"/>
          </p:cNvSpPr>
          <p:nvPr>
            <p:ph type="title"/>
          </p:nvPr>
        </p:nvSpPr>
        <p:spPr>
          <a:xfrm>
            <a:off x="6096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Nonverbal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77971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953000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smtClean="0"/>
              <a:t>The skill of grasping both facts and feelings to interpret a message’s meaning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Listening to employees and customers is important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Information in organizations flows from the bottom up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dirty="0" smtClean="0"/>
              <a:t>Managers today know the importance of feedback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Blogs are being used to stay in touch with employees and customers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5363" name="Title 2"/>
          <p:cNvSpPr>
            <a:spLocks noGrp="1"/>
          </p:cNvSpPr>
          <p:nvPr>
            <p:ph type="title"/>
          </p:nvPr>
        </p:nvSpPr>
        <p:spPr>
          <a:xfrm>
            <a:off x="838200" y="5334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Listening</a:t>
            </a:r>
          </a:p>
        </p:txBody>
      </p:sp>
    </p:spTree>
    <p:extLst>
      <p:ext uri="{BB962C8B-B14F-4D97-AF65-F5344CB8AC3E}">
        <p14:creationId xmlns:p14="http://schemas.microsoft.com/office/powerpoint/2010/main" val="237768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924800" cy="4144963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altLang="en-US" dirty="0" smtClean="0"/>
              <a:t>Many styles of leadership can be effective.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dirty="0" smtClean="0"/>
              <a:t>People, influence, and goals.</a:t>
            </a:r>
          </a:p>
          <a:p>
            <a:pPr lvl="1" eaLnBrk="1" hangingPunct="1">
              <a:spcAft>
                <a:spcPts val="1200"/>
              </a:spcAft>
            </a:pPr>
            <a:endParaRPr lang="en-US" altLang="en-US" dirty="0" smtClean="0"/>
          </a:p>
          <a:p>
            <a:pPr lvl="1" eaLnBrk="1" hangingPunct="1">
              <a:spcAft>
                <a:spcPts val="1200"/>
              </a:spcAft>
            </a:pPr>
            <a:endParaRPr lang="en-US" altLang="en-US" dirty="0" smtClean="0">
              <a:solidFill>
                <a:schemeClr val="bg1"/>
              </a:solidFill>
            </a:endParaRPr>
          </a:p>
          <a:p>
            <a:pPr lvl="1" eaLnBrk="1" hangingPunct="1">
              <a:spcAft>
                <a:spcPts val="1200"/>
              </a:spcAft>
            </a:pPr>
            <a:r>
              <a:rPr lang="en-US" altLang="en-US" dirty="0" smtClean="0">
                <a:solidFill>
                  <a:schemeClr val="bg1"/>
                </a:solidFill>
              </a:rPr>
              <a:t>Leadership is the ability to influence people toward the attainment of goals</a:t>
            </a:r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The Nature of Leadership</a:t>
            </a:r>
          </a:p>
        </p:txBody>
      </p:sp>
      <p:sp>
        <p:nvSpPr>
          <p:cNvPr id="6150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14B040-457D-4969-B9BB-F15EFEBA058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9530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Managers are responsible for establishing and maintaining formal communication</a:t>
            </a:r>
          </a:p>
          <a:p>
            <a:pPr eaLnBrk="1" fontAlgn="auto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Formal communication  channels flow within the chain of command</a:t>
            </a:r>
          </a:p>
          <a:p>
            <a:pPr eaLnBrk="1" fontAlgn="auto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Communication in organizations:</a:t>
            </a:r>
          </a:p>
          <a:p>
            <a:pPr marL="804863" lvl="1" indent="-347663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Downward</a:t>
            </a:r>
          </a:p>
          <a:p>
            <a:pPr marL="804863" lvl="1" indent="-347663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Upward</a:t>
            </a:r>
          </a:p>
          <a:p>
            <a:pPr marL="804863" lvl="1" indent="-347663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Horizontal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609600"/>
            <a:ext cx="73152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Organizational Communication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16C3F8-6D39-44A7-A7B2-052D9DB9494D}" type="slidenum">
              <a:rPr lang="en-US" smtClean="0">
                <a:solidFill>
                  <a:srgbClr val="1F497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28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Personal communication may exist with formal channels</a:t>
            </a:r>
          </a:p>
          <a:p>
            <a:pPr eaLnBrk="1" fontAlgn="auto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Personal communication network </a:t>
            </a:r>
            <a:r>
              <a:rPr lang="en-US" dirty="0" smtClean="0"/>
              <a:t>is personal networking across organizational boundaries</a:t>
            </a:r>
          </a:p>
          <a:p>
            <a:pPr eaLnBrk="1" fontAlgn="auto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The grapevine “gossip</a:t>
            </a:r>
            <a:r>
              <a:rPr lang="en-US" dirty="0" smtClean="0"/>
              <a:t>” can be a valuable tool for managers; it links people across the organization</a:t>
            </a:r>
          </a:p>
          <a:p>
            <a:pPr eaLnBrk="1" fontAlgn="auto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Written communication </a:t>
            </a:r>
            <a:r>
              <a:rPr lang="en-US" dirty="0" smtClean="0"/>
              <a:t>is a key skill with the growth of email and collaboration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533400"/>
            <a:ext cx="81534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Personal Communication Channels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8A0E5D-730E-4FD5-B79C-CA923F469B14}" type="slidenum">
              <a:rPr lang="en-US" smtClean="0">
                <a:solidFill>
                  <a:srgbClr val="1F497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4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/>
          <p:cNvSpPr>
            <a:spLocks noGrp="1"/>
          </p:cNvSpPr>
          <p:nvPr>
            <p:ph idx="1"/>
          </p:nvPr>
        </p:nvSpPr>
        <p:spPr>
          <a:xfrm>
            <a:off x="990600" y="1447800"/>
            <a:ext cx="7162800" cy="4876800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altLang="en-US" dirty="0" smtClean="0"/>
              <a:t>Open communication and dialogue encourage honesty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dirty="0" smtClean="0"/>
              <a:t>Enhanced interpersonal skills can also foster openness, honesty, and trust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dirty="0" smtClean="0"/>
              <a:t>Using multiple channels increases effectiveness of communication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533400"/>
            <a:ext cx="73152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Climate of Trust and Openness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52400" y="2362200"/>
            <a:ext cx="47244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Thank you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71E1D4-66E1-473C-BE33-594B1F39AFC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>
          <a:xfrm>
            <a:off x="1447800" y="1570038"/>
            <a:ext cx="6248400" cy="4602162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altLang="en-US" smtClean="0"/>
              <a:t>Work exists for the development of the worker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mtClean="0"/>
              <a:t>Servant leaders transcend self-interest to serve others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mtClean="0"/>
              <a:t>Servant leaders give away power, ideas, information, recognition, credit, and money</a:t>
            </a:r>
          </a:p>
        </p:txBody>
      </p:sp>
      <p:sp>
        <p:nvSpPr>
          <p:cNvPr id="8195" name="Title 2"/>
          <p:cNvSpPr>
            <a:spLocks noGrp="1"/>
          </p:cNvSpPr>
          <p:nvPr>
            <p:ph type="title"/>
          </p:nvPr>
        </p:nvSpPr>
        <p:spPr>
          <a:xfrm>
            <a:off x="838200" y="6858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Servant Leadership</a:t>
            </a:r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3F58BA-6013-4602-9A5E-EDAD9E732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idx="1"/>
          </p:nvPr>
        </p:nvSpPr>
        <p:spPr>
          <a:xfrm>
            <a:off x="152400" y="1646238"/>
            <a:ext cx="8915400" cy="4602162"/>
          </a:xfrm>
        </p:spPr>
        <p:txBody>
          <a:bodyPr/>
          <a:lstStyle/>
          <a:p>
            <a:pPr marL="395288" indent="-395288" eaLnBrk="1" hangingPunct="1">
              <a:spcAft>
                <a:spcPts val="600"/>
              </a:spcAft>
              <a:buFont typeface="Wingdings" pitchFamily="2" charset="2"/>
              <a:buChar char="ü"/>
            </a:pPr>
            <a:r>
              <a:rPr lang="en-US" altLang="en-US" dirty="0" smtClean="0"/>
              <a:t>Leaders who know and understand themselves</a:t>
            </a:r>
          </a:p>
          <a:p>
            <a:pPr marL="395288" indent="-395288" eaLnBrk="1" hangingPunct="1">
              <a:spcAft>
                <a:spcPts val="600"/>
              </a:spcAft>
              <a:buFont typeface="Wingdings" pitchFamily="2" charset="2"/>
              <a:buChar char="ü"/>
            </a:pPr>
            <a:r>
              <a:rPr lang="en-US" altLang="en-US" dirty="0" smtClean="0"/>
              <a:t>Inspire  trust and commitment</a:t>
            </a:r>
          </a:p>
          <a:p>
            <a:pPr marL="395288" indent="-395288" eaLnBrk="1" hangingPunct="1">
              <a:spcAft>
                <a:spcPts val="600"/>
              </a:spcAft>
              <a:buFont typeface="Wingdings" pitchFamily="2" charset="2"/>
              <a:buChar char="ü"/>
            </a:pPr>
            <a:r>
              <a:rPr lang="en-US" altLang="en-US" dirty="0" smtClean="0"/>
              <a:t>Staying true to one’s values and beliefs</a:t>
            </a:r>
          </a:p>
          <a:p>
            <a:pPr marL="395288" indent="-395288" eaLnBrk="1" hangingPunct="1">
              <a:spcAft>
                <a:spcPts val="600"/>
              </a:spcAft>
              <a:buFont typeface="Wingdings" pitchFamily="2" charset="2"/>
              <a:buChar char="ü"/>
            </a:pPr>
            <a:r>
              <a:rPr lang="en-US" altLang="en-US" dirty="0" smtClean="0"/>
              <a:t>Respect diverse viewpoints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>
          <a:xfrm>
            <a:off x="6096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Authentic Leadership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1ACEA2-A744-436A-9CFE-4FD9E7C377F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idx="1"/>
          </p:nvPr>
        </p:nvSpPr>
        <p:spPr>
          <a:xfrm>
            <a:off x="152400" y="1646238"/>
            <a:ext cx="8915400" cy="4602162"/>
          </a:xfrm>
        </p:spPr>
        <p:txBody>
          <a:bodyPr/>
          <a:lstStyle/>
          <a:p>
            <a:pPr marL="395288" indent="-395288" eaLnBrk="1" hangingPunct="1">
              <a:spcAft>
                <a:spcPts val="600"/>
              </a:spcAft>
              <a:buFont typeface="Wingdings" pitchFamily="2" charset="2"/>
              <a:buChar char="ü"/>
            </a:pPr>
            <a:r>
              <a:rPr lang="en-US" altLang="en-US" dirty="0" smtClean="0"/>
              <a:t>Espouse and act with higher order ethical values</a:t>
            </a:r>
          </a:p>
          <a:p>
            <a:pPr marL="395288" indent="-395288" eaLnBrk="1" hangingPunct="1">
              <a:spcAft>
                <a:spcPts val="600"/>
              </a:spcAft>
              <a:buFont typeface="Wingdings" pitchFamily="2" charset="2"/>
              <a:buChar char="ü"/>
            </a:pPr>
            <a:r>
              <a:rPr lang="en-US" altLang="en-US" dirty="0" smtClean="0"/>
              <a:t>Encourage collaboration</a:t>
            </a:r>
          </a:p>
          <a:p>
            <a:pPr marL="395288" indent="-395288" eaLnBrk="1" hangingPunct="1">
              <a:spcAft>
                <a:spcPts val="600"/>
              </a:spcAft>
              <a:buFont typeface="Wingdings" pitchFamily="2" charset="2"/>
              <a:buChar char="ü"/>
            </a:pPr>
            <a:r>
              <a:rPr lang="en-US" altLang="en-US" dirty="0" smtClean="0"/>
              <a:t>Help others learn, grow, and develop as leaders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>
          <a:xfrm>
            <a:off x="6096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Authentic Leadership (</a:t>
            </a:r>
            <a:r>
              <a:rPr lang="en-US" altLang="en-US" dirty="0" err="1" smtClean="0">
                <a:solidFill>
                  <a:schemeClr val="tx1"/>
                </a:solidFill>
              </a:rPr>
              <a:t>cont</a:t>
            </a:r>
            <a:r>
              <a:rPr lang="en-US" altLang="en-US" dirty="0" smtClean="0">
                <a:solidFill>
                  <a:schemeClr val="tx1"/>
                </a:solidFill>
              </a:rPr>
              <a:t>’)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1ACEA2-A744-436A-9CFE-4FD9E7C377F4}" type="slidenum">
              <a:rPr lang="en-US" smtClean="0">
                <a:solidFill>
                  <a:srgbClr val="1F497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76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990600" y="1722438"/>
            <a:ext cx="7086600" cy="4602162"/>
          </a:xfrm>
        </p:spPr>
        <p:txBody>
          <a:bodyPr/>
          <a:lstStyle/>
          <a:p>
            <a:pPr eaLnBrk="1" hangingPunct="1">
              <a:spcAft>
                <a:spcPts val="1200"/>
              </a:spcAft>
              <a:buFont typeface="Wingdings" pitchFamily="2" charset="2"/>
              <a:buChar char="ü"/>
            </a:pPr>
            <a:r>
              <a:rPr lang="en-US" altLang="en-US" smtClean="0"/>
              <a:t>Consistent with Level 5 leadership</a:t>
            </a:r>
          </a:p>
          <a:p>
            <a:pPr eaLnBrk="1" hangingPunct="1">
              <a:spcAft>
                <a:spcPts val="1200"/>
              </a:spcAft>
              <a:buFont typeface="Wingdings" pitchFamily="2" charset="2"/>
              <a:buChar char="ü"/>
            </a:pPr>
            <a:r>
              <a:rPr lang="en-US" altLang="en-US" smtClean="0"/>
              <a:t>Consensual and collaborative</a:t>
            </a:r>
          </a:p>
          <a:p>
            <a:pPr eaLnBrk="1" hangingPunct="1">
              <a:spcAft>
                <a:spcPts val="1200"/>
              </a:spcAft>
              <a:buFont typeface="Wingdings" pitchFamily="2" charset="2"/>
              <a:buChar char="ü"/>
            </a:pPr>
            <a:r>
              <a:rPr lang="en-US" altLang="en-US" smtClean="0"/>
              <a:t>Influence derived from relationships</a:t>
            </a:r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Interactive Leadership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60E50F-D14F-413B-AA29-5F2CB46394D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6858000" cy="52578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1200"/>
              </a:spcAft>
              <a:defRPr/>
            </a:pPr>
            <a:r>
              <a:rPr lang="en-US" dirty="0" smtClean="0"/>
              <a:t>Early research on leadership focused on traits</a:t>
            </a:r>
          </a:p>
          <a:p>
            <a:pPr lvl="1" eaLnBrk="1" fontAlgn="auto" hangingPunct="1">
              <a:spcAft>
                <a:spcPts val="1200"/>
              </a:spcAft>
              <a:defRPr/>
            </a:pPr>
            <a:r>
              <a:rPr lang="en-US" i="1" dirty="0" smtClean="0"/>
              <a:t>Great Man Approach </a:t>
            </a:r>
            <a:r>
              <a:rPr lang="en-US" dirty="0" smtClean="0"/>
              <a:t>to leadership</a:t>
            </a:r>
          </a:p>
          <a:p>
            <a:pPr eaLnBrk="1" fontAlgn="auto" hangingPunct="1">
              <a:spcAft>
                <a:spcPts val="1200"/>
              </a:spcAft>
              <a:defRPr/>
            </a:pPr>
            <a:r>
              <a:rPr lang="en-US" dirty="0" smtClean="0"/>
              <a:t>Traits are reemerging as a leadership interest</a:t>
            </a:r>
          </a:p>
          <a:p>
            <a:pPr eaLnBrk="1" fontAlgn="auto" hangingPunct="1">
              <a:spcAft>
                <a:spcPts val="1200"/>
              </a:spcAft>
              <a:defRPr/>
            </a:pPr>
            <a:r>
              <a:rPr lang="en-US" dirty="0" smtClean="0"/>
              <a:t>Combine trait research with other leadership ideas</a:t>
            </a:r>
          </a:p>
          <a:p>
            <a:pPr eaLnBrk="1" fontAlgn="auto" hangingPunct="1">
              <a:spcAft>
                <a:spcPts val="1200"/>
              </a:spcAft>
              <a:defRPr/>
            </a:pPr>
            <a:r>
              <a:rPr lang="en-US" b="1" i="1" dirty="0" smtClean="0"/>
              <a:t>Effective leaders possess varied traits and combine these with their strengths</a:t>
            </a:r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Leadership Traits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F5543F-DF5B-4B87-AF41-02DCFB28230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altLang="en-US" dirty="0" smtClean="0"/>
              <a:t>Research beyond leadership traits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dirty="0" smtClean="0"/>
              <a:t>Defined two leadership behaviors: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 dirty="0" smtClean="0"/>
              <a:t>Task-oriented behavior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 dirty="0" smtClean="0"/>
              <a:t>People-oriented behavior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dirty="0" smtClean="0"/>
              <a:t>Foundation of important leadership studies</a:t>
            </a:r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Behavioral Approaches</a:t>
            </a:r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4AD899-E3ED-42C2-B543-BE452724D12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09600" y="1570038"/>
            <a:ext cx="8001000" cy="4602162"/>
          </a:xfrm>
        </p:spPr>
        <p:txBody>
          <a:bodyPr/>
          <a:lstStyle/>
          <a:p>
            <a:pPr lvl="1" eaLnBrk="1" hangingPunct="1"/>
            <a:r>
              <a:rPr lang="en-US" altLang="en-US" u="sng" dirty="0" smtClean="0"/>
              <a:t>Employee-centered leaders (most effective)</a:t>
            </a:r>
          </a:p>
          <a:p>
            <a:pPr lvl="2" eaLnBrk="1" hangingPunct="1"/>
            <a:r>
              <a:rPr lang="en-US" altLang="en-US" dirty="0" smtClean="0"/>
              <a:t>Establish high performance goals</a:t>
            </a:r>
          </a:p>
          <a:p>
            <a:pPr lvl="2" eaLnBrk="1" hangingPunct="1"/>
            <a:r>
              <a:rPr lang="en-US" altLang="en-US" dirty="0" smtClean="0"/>
              <a:t>Display supportive behavior</a:t>
            </a:r>
          </a:p>
          <a:p>
            <a:pPr lvl="1" eaLnBrk="1" hangingPunct="1"/>
            <a:r>
              <a:rPr lang="en-US" altLang="en-US" u="sng" dirty="0" smtClean="0"/>
              <a:t>Job-centered leaders (not effective)</a:t>
            </a:r>
          </a:p>
          <a:p>
            <a:pPr lvl="2" eaLnBrk="1" hangingPunct="1"/>
            <a:r>
              <a:rPr lang="en-US" altLang="en-US" dirty="0" smtClean="0"/>
              <a:t>Less concerned with goal achievement/human needs</a:t>
            </a:r>
          </a:p>
          <a:p>
            <a:pPr lvl="2" eaLnBrk="1" hangingPunct="1"/>
            <a:r>
              <a:rPr lang="en-US" altLang="en-US" dirty="0" smtClean="0"/>
              <a:t>Focus on meeting schedules, cost-management, and efficiency</a:t>
            </a:r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Michigan Studies</a:t>
            </a:r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8CAFE8-3A68-45F4-8CA7-DA495923F36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utmocw3</Template>
  <TotalTime>3761</TotalTime>
  <Words>614</Words>
  <Application>Microsoft Office PowerPoint</Application>
  <PresentationFormat>On-screen Show (4:3)</PresentationFormat>
  <Paragraphs>138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UTMocw template</vt:lpstr>
      <vt:lpstr>1_UTMocw template</vt:lpstr>
      <vt:lpstr>2_UTMocw template</vt:lpstr>
      <vt:lpstr>3_UTMocw template</vt:lpstr>
      <vt:lpstr>Part 4:</vt:lpstr>
      <vt:lpstr>The Nature of Leadership</vt:lpstr>
      <vt:lpstr>Servant Leadership</vt:lpstr>
      <vt:lpstr>Authentic Leadership</vt:lpstr>
      <vt:lpstr>Authentic Leadership (cont’)</vt:lpstr>
      <vt:lpstr>Interactive Leadership</vt:lpstr>
      <vt:lpstr>Leadership Traits</vt:lpstr>
      <vt:lpstr>Behavioral Approaches</vt:lpstr>
      <vt:lpstr>Michigan Studies</vt:lpstr>
      <vt:lpstr>Contingency Approaches</vt:lpstr>
      <vt:lpstr>Situational Theory of Leadership</vt:lpstr>
      <vt:lpstr>Fiedler’s Contingency Theory</vt:lpstr>
      <vt:lpstr>Transactional Leadership</vt:lpstr>
      <vt:lpstr>Transformational Leadership</vt:lpstr>
      <vt:lpstr>John C Maxwell 5 Level Leadership Model</vt:lpstr>
      <vt:lpstr>What is Communication?</vt:lpstr>
      <vt:lpstr>Communication Channels</vt:lpstr>
      <vt:lpstr>Nonverbal Communication</vt:lpstr>
      <vt:lpstr>Listening</vt:lpstr>
      <vt:lpstr>Organizational Communication</vt:lpstr>
      <vt:lpstr>Personal Communication Channels</vt:lpstr>
      <vt:lpstr>Climate of Trust and Openness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kimhurns</dc:creator>
  <cp:lastModifiedBy>Toshiba</cp:lastModifiedBy>
  <cp:revision>47</cp:revision>
  <dcterms:created xsi:type="dcterms:W3CDTF">2010-11-27T19:46:51Z</dcterms:created>
  <dcterms:modified xsi:type="dcterms:W3CDTF">2014-07-23T03:17:02Z</dcterms:modified>
</cp:coreProperties>
</file>