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325" r:id="rId2"/>
    <p:sldId id="351" r:id="rId3"/>
    <p:sldId id="326" r:id="rId4"/>
    <p:sldId id="327" r:id="rId5"/>
    <p:sldId id="328" r:id="rId6"/>
    <p:sldId id="329" r:id="rId7"/>
    <p:sldId id="330" r:id="rId8"/>
    <p:sldId id="331" r:id="rId9"/>
    <p:sldId id="332" r:id="rId10"/>
    <p:sldId id="333" r:id="rId11"/>
    <p:sldId id="334" r:id="rId12"/>
    <p:sldId id="335" r:id="rId13"/>
    <p:sldId id="336" r:id="rId14"/>
    <p:sldId id="337" r:id="rId15"/>
    <p:sldId id="338" r:id="rId16"/>
    <p:sldId id="339" r:id="rId17"/>
    <p:sldId id="340" r:id="rId18"/>
    <p:sldId id="341" r:id="rId19"/>
    <p:sldId id="342" r:id="rId20"/>
    <p:sldId id="343" r:id="rId21"/>
    <p:sldId id="344" r:id="rId22"/>
    <p:sldId id="345" r:id="rId23"/>
    <p:sldId id="346" r:id="rId24"/>
    <p:sldId id="347" r:id="rId25"/>
    <p:sldId id="348" r:id="rId26"/>
    <p:sldId id="349" r:id="rId27"/>
    <p:sldId id="350" r:id="rId28"/>
  </p:sldIdLst>
  <p:sldSz cx="9144000" cy="6858000" type="screen4x3"/>
  <p:notesSz cx="6858000" cy="9144000"/>
  <p:defaultTextStyle>
    <a:defPPr>
      <a:defRPr lang="en-MY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52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Sheet1!$H$2</c:f>
              <c:strCache>
                <c:ptCount val="1"/>
                <c:pt idx="0">
                  <c:v>Year 1 </c:v>
                </c:pt>
              </c:strCache>
            </c:strRef>
          </c:tx>
          <c:spPr>
            <a:ln w="22225"/>
          </c:spPr>
          <c:marker>
            <c:symbol val="none"/>
          </c:marker>
          <c:val>
            <c:numRef>
              <c:f>Sheet1!$H$3:$H$12</c:f>
              <c:numCache>
                <c:formatCode>General</c:formatCode>
                <c:ptCount val="10"/>
                <c:pt idx="0">
                  <c:v>10</c:v>
                </c:pt>
                <c:pt idx="1">
                  <c:v>11</c:v>
                </c:pt>
                <c:pt idx="2">
                  <c:v>11</c:v>
                </c:pt>
                <c:pt idx="3">
                  <c:v>12</c:v>
                </c:pt>
                <c:pt idx="4">
                  <c:v>13</c:v>
                </c:pt>
                <c:pt idx="5">
                  <c:v>11</c:v>
                </c:pt>
                <c:pt idx="6">
                  <c:v>9</c:v>
                </c:pt>
                <c:pt idx="7">
                  <c:v>12</c:v>
                </c:pt>
                <c:pt idx="8">
                  <c:v>11</c:v>
                </c:pt>
                <c:pt idx="9">
                  <c:v>10</c:v>
                </c:pt>
              </c:numCache>
            </c:numRef>
          </c:val>
        </c:ser>
        <c:marker val="1"/>
        <c:axId val="100747136"/>
        <c:axId val="100777984"/>
      </c:lineChart>
      <c:catAx>
        <c:axId val="1007471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Monthly</a:t>
                </a:r>
              </a:p>
            </c:rich>
          </c:tx>
          <c:layout/>
        </c:title>
        <c:majorTickMark val="none"/>
        <c:tickLblPos val="nextTo"/>
        <c:crossAx val="100777984"/>
        <c:crosses val="autoZero"/>
        <c:auto val="1"/>
        <c:lblAlgn val="ctr"/>
        <c:lblOffset val="100"/>
      </c:catAx>
      <c:valAx>
        <c:axId val="100777984"/>
        <c:scaling>
          <c:orientation val="minMax"/>
          <c:min val="8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Sales (RM '000)</a:t>
                </a:r>
              </a:p>
            </c:rich>
          </c:tx>
          <c:layout/>
        </c:title>
        <c:numFmt formatCode="General" sourceLinked="1"/>
        <c:tickLblPos val="nextTo"/>
        <c:crossAx val="100747136"/>
        <c:crosses val="autoZero"/>
        <c:crossBetween val="between"/>
      </c:valAx>
    </c:plotArea>
    <c:plotVisOnly val="1"/>
  </c:chart>
  <c:txPr>
    <a:bodyPr/>
    <a:lstStyle/>
    <a:p>
      <a:pPr>
        <a:defRPr sz="1400" b="0">
          <a:latin typeface="Eras Light ITC" pitchFamily="34" charset="0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Sheet1!$E$5</c:f>
              <c:strCache>
                <c:ptCount val="1"/>
                <c:pt idx="0">
                  <c:v>Prices</c:v>
                </c:pt>
              </c:strCache>
            </c:strRef>
          </c:tx>
          <c:marker>
            <c:symbol val="none"/>
          </c:marker>
          <c:val>
            <c:numRef>
              <c:f>Sheet1!$E$6:$E$17</c:f>
              <c:numCache>
                <c:formatCode>General</c:formatCode>
                <c:ptCount val="12"/>
                <c:pt idx="0">
                  <c:v>100</c:v>
                </c:pt>
                <c:pt idx="1">
                  <c:v>85</c:v>
                </c:pt>
                <c:pt idx="2">
                  <c:v>78</c:v>
                </c:pt>
                <c:pt idx="3">
                  <c:v>70</c:v>
                </c:pt>
                <c:pt idx="4">
                  <c:v>66</c:v>
                </c:pt>
                <c:pt idx="5">
                  <c:v>60</c:v>
                </c:pt>
                <c:pt idx="6">
                  <c:v>55</c:v>
                </c:pt>
                <c:pt idx="7">
                  <c:v>48</c:v>
                </c:pt>
                <c:pt idx="8">
                  <c:v>40</c:v>
                </c:pt>
                <c:pt idx="9">
                  <c:v>35</c:v>
                </c:pt>
                <c:pt idx="10">
                  <c:v>32</c:v>
                </c:pt>
                <c:pt idx="11">
                  <c:v>30</c:v>
                </c:pt>
              </c:numCache>
            </c:numRef>
          </c:val>
        </c:ser>
        <c:marker val="1"/>
        <c:axId val="114863104"/>
        <c:axId val="114902528"/>
      </c:lineChart>
      <c:catAx>
        <c:axId val="11486310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 </a:t>
                </a:r>
              </a:p>
            </c:rich>
          </c:tx>
          <c:layout/>
        </c:title>
        <c:majorTickMark val="none"/>
        <c:tickLblPos val="nextTo"/>
        <c:crossAx val="114902528"/>
        <c:crosses val="autoZero"/>
        <c:auto val="1"/>
        <c:lblAlgn val="ctr"/>
        <c:lblOffset val="100"/>
      </c:catAx>
      <c:valAx>
        <c:axId val="114902528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Prices (RM'000)</a:t>
                </a:r>
              </a:p>
            </c:rich>
          </c:tx>
          <c:layout/>
        </c:title>
        <c:numFmt formatCode="General" sourceLinked="1"/>
        <c:tickLblPos val="nextTo"/>
        <c:crossAx val="114863104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sz="1200" b="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8958636180092908"/>
          <c:y val="0.16066361637227777"/>
          <c:w val="0.80849059492563358"/>
          <c:h val="0.66315580344123748"/>
        </c:manualLayout>
      </c:layout>
      <c:lineChart>
        <c:grouping val="standard"/>
        <c:ser>
          <c:idx val="0"/>
          <c:order val="0"/>
          <c:tx>
            <c:strRef>
              <c:f>Sheet1!$D$22</c:f>
              <c:strCache>
                <c:ptCount val="1"/>
                <c:pt idx="0">
                  <c:v>y(t)</c:v>
                </c:pt>
              </c:strCache>
            </c:strRef>
          </c:tx>
          <c:marker>
            <c:symbol val="none"/>
          </c:marker>
          <c:val>
            <c:numRef>
              <c:f>Sheet1!$D$23:$D$38</c:f>
              <c:numCache>
                <c:formatCode>General</c:formatCode>
                <c:ptCount val="16"/>
                <c:pt idx="0">
                  <c:v>28</c:v>
                </c:pt>
                <c:pt idx="1">
                  <c:v>32</c:v>
                </c:pt>
                <c:pt idx="2">
                  <c:v>31</c:v>
                </c:pt>
                <c:pt idx="3">
                  <c:v>35</c:v>
                </c:pt>
                <c:pt idx="4">
                  <c:v>30</c:v>
                </c:pt>
                <c:pt idx="5">
                  <c:v>34</c:v>
                </c:pt>
                <c:pt idx="6">
                  <c:v>33</c:v>
                </c:pt>
                <c:pt idx="7">
                  <c:v>38</c:v>
                </c:pt>
                <c:pt idx="8">
                  <c:v>31</c:v>
                </c:pt>
                <c:pt idx="9">
                  <c:v>35</c:v>
                </c:pt>
                <c:pt idx="10">
                  <c:v>34</c:v>
                </c:pt>
                <c:pt idx="11">
                  <c:v>39</c:v>
                </c:pt>
                <c:pt idx="12">
                  <c:v>32</c:v>
                </c:pt>
                <c:pt idx="13">
                  <c:v>38</c:v>
                </c:pt>
                <c:pt idx="14">
                  <c:v>39</c:v>
                </c:pt>
                <c:pt idx="15">
                  <c:v>42</c:v>
                </c:pt>
              </c:numCache>
            </c:numRef>
          </c:val>
        </c:ser>
        <c:marker val="1"/>
        <c:axId val="124594816"/>
        <c:axId val="124638720"/>
      </c:lineChart>
      <c:catAx>
        <c:axId val="1245948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Times </a:t>
                </a:r>
              </a:p>
            </c:rich>
          </c:tx>
          <c:layout/>
        </c:title>
        <c:majorTickMark val="none"/>
        <c:tickLblPos val="nextTo"/>
        <c:crossAx val="124638720"/>
        <c:crosses val="autoZero"/>
        <c:auto val="1"/>
        <c:lblAlgn val="ctr"/>
        <c:lblOffset val="100"/>
      </c:catAx>
      <c:valAx>
        <c:axId val="124638720"/>
        <c:scaling>
          <c:orientation val="minMax"/>
          <c:min val="25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Sales (RM '000)</a:t>
                </a:r>
              </a:p>
            </c:rich>
          </c:tx>
          <c:layout/>
        </c:title>
        <c:numFmt formatCode="General" sourceLinked="1"/>
        <c:tickLblPos val="nextTo"/>
        <c:crossAx val="124594816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sz="1200" b="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5469685039370079"/>
          <c:y val="6.5289442986293383E-2"/>
          <c:w val="0.81196981627296583"/>
          <c:h val="0.70005358705161858"/>
        </c:manualLayout>
      </c:layout>
      <c:lineChart>
        <c:grouping val="standard"/>
        <c:ser>
          <c:idx val="0"/>
          <c:order val="0"/>
          <c:tx>
            <c:strRef>
              <c:f>Sheet1!$B$63</c:f>
              <c:strCache>
                <c:ptCount val="1"/>
                <c:pt idx="0">
                  <c:v>y(t)</c:v>
                </c:pt>
              </c:strCache>
            </c:strRef>
          </c:tx>
          <c:marker>
            <c:symbol val="none"/>
          </c:marker>
          <c:val>
            <c:numRef>
              <c:f>Sheet1!$B$64:$B$79</c:f>
              <c:numCache>
                <c:formatCode>General</c:formatCode>
                <c:ptCount val="16"/>
                <c:pt idx="0">
                  <c:v>410</c:v>
                </c:pt>
                <c:pt idx="1">
                  <c:v>450</c:v>
                </c:pt>
                <c:pt idx="2">
                  <c:v>460</c:v>
                </c:pt>
                <c:pt idx="3">
                  <c:v>470</c:v>
                </c:pt>
                <c:pt idx="4">
                  <c:v>440</c:v>
                </c:pt>
                <c:pt idx="5">
                  <c:v>475</c:v>
                </c:pt>
                <c:pt idx="6">
                  <c:v>490</c:v>
                </c:pt>
                <c:pt idx="7">
                  <c:v>485</c:v>
                </c:pt>
                <c:pt idx="8">
                  <c:v>450</c:v>
                </c:pt>
                <c:pt idx="9">
                  <c:v>480</c:v>
                </c:pt>
                <c:pt idx="10">
                  <c:v>495</c:v>
                </c:pt>
                <c:pt idx="11">
                  <c:v>480</c:v>
                </c:pt>
                <c:pt idx="12">
                  <c:v>450</c:v>
                </c:pt>
                <c:pt idx="13">
                  <c:v>510</c:v>
                </c:pt>
                <c:pt idx="14">
                  <c:v>520</c:v>
                </c:pt>
                <c:pt idx="15">
                  <c:v>500</c:v>
                </c:pt>
              </c:numCache>
            </c:numRef>
          </c:val>
        </c:ser>
        <c:marker val="1"/>
        <c:axId val="137766400"/>
        <c:axId val="154280704"/>
      </c:lineChart>
      <c:catAx>
        <c:axId val="13776640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Times</a:t>
                </a:r>
              </a:p>
            </c:rich>
          </c:tx>
          <c:layout/>
        </c:title>
        <c:majorTickMark val="none"/>
        <c:tickLblPos val="nextTo"/>
        <c:crossAx val="154280704"/>
        <c:crosses val="autoZero"/>
        <c:auto val="1"/>
        <c:lblAlgn val="ctr"/>
        <c:lblOffset val="100"/>
      </c:catAx>
      <c:valAx>
        <c:axId val="154280704"/>
        <c:scaling>
          <c:orientation val="minMax"/>
          <c:min val="350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Employments ('000)</a:t>
                </a:r>
              </a:p>
            </c:rich>
          </c:tx>
          <c:layout>
            <c:manualLayout>
              <c:xMode val="edge"/>
              <c:yMode val="edge"/>
              <c:x val="0"/>
              <c:y val="0.15670494313210898"/>
            </c:manualLayout>
          </c:layout>
        </c:title>
        <c:numFmt formatCode="General" sourceLinked="1"/>
        <c:tickLblPos val="nextTo"/>
        <c:crossAx val="137766400"/>
        <c:crosses val="autoZero"/>
        <c:crossBetween val="between"/>
        <c:majorUnit val="50"/>
      </c:valAx>
      <c:spPr>
        <a:noFill/>
        <a:ln w="25400">
          <a:noFill/>
        </a:ln>
      </c:spPr>
    </c:plotArea>
    <c:plotVisOnly val="1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39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43.wmf"/><Relationship Id="rId1" Type="http://schemas.openxmlformats.org/officeDocument/2006/relationships/image" Target="../media/image39.wmf"/><Relationship Id="rId6" Type="http://schemas.openxmlformats.org/officeDocument/2006/relationships/image" Target="../media/image50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2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24.wmf"/><Relationship Id="rId5" Type="http://schemas.openxmlformats.org/officeDocument/2006/relationships/image" Target="../media/image19.wmf"/><Relationship Id="rId10" Type="http://schemas.openxmlformats.org/officeDocument/2006/relationships/image" Target="../media/image23.wmf"/><Relationship Id="rId4" Type="http://schemas.openxmlformats.org/officeDocument/2006/relationships/image" Target="../media/image18.wmf"/><Relationship Id="rId9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CDD4A9-5CF9-4267-9D56-0738B04C5BEE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025DF-A214-4524-B6EA-C3B4302839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B9B1F-7B41-4073-98E6-0A1D21CB8882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971550" y="1196975"/>
            <a:ext cx="6408762" cy="914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1F87C-EC87-4AD6-8287-3ACC797FDF46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DF6C4-DE32-4277-95DE-F04B732F5920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905E7-D50C-426D-8E71-0E9F602FD52E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A69C4-A744-483C-8BEA-DA570DE63DA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0BC69-479A-43BB-ACAA-B6F11587E0AD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6B662-97D5-4083-B79C-548D949AD3D1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26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1027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1028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1029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4" name="Group 1030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1031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1032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1033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34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035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156" name="Rectangle 1036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57" name="Rectangle 103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038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039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04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942F6517-190B-4D34-9A42-DCBF61AFD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0937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41438"/>
            <a:ext cx="4038600" cy="471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41438"/>
            <a:ext cx="4038600" cy="22812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75075"/>
            <a:ext cx="4038600" cy="22812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F1954783-3D11-49C1-BAFE-C08E4AC5FA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0937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41438"/>
            <a:ext cx="4038600" cy="471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038600" cy="471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70F38422-91F1-4419-991C-9D4AC60B7E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2215A-091C-4679-9DA3-0E8607AF556C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B6E7B-64D6-4E98-9E09-9FB0A1222F7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0053C-AE05-4AAA-B17B-C2BFFD4D2DCF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C7DFB-DDEE-4B03-9EEA-395E8F8C9CBD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CDC54-2D01-4B94-A825-6F082BF0C312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FC378-0DA3-4557-9AC0-4775C70CDFED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E54F9-A6A8-405F-A84E-A43617C004FF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A05AB-3462-4DF4-9A02-42B991378149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76676-D81C-4F83-AE85-25478DF8E579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9AF65-6C50-48E0-B3AA-1AFAF67F2B9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3B95A-3CC7-43E1-A91A-358BB29C1DBA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29FC-60CD-431F-B7DF-6CF9E3F97AAA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2D3BF-9B06-45B5-9BD9-39048488F501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48A05-B695-421C-90FC-EBCE1A7D6F9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16C6F-B3FD-4663-B2EA-CBC2FA3468B4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81C79-3150-4269-B408-18FEDE25C5F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MY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E4D0436-38CD-4554-AEB4-A172B0ED0823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2766A4-CC15-4607-ABB4-C70CC85B6CA6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2" r:id="rId12"/>
    <p:sldLayoutId id="2147483673" r:id="rId13"/>
    <p:sldLayoutId id="2147483674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ni@utm.my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12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9.bin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18.bin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17.bin"/><Relationship Id="rId9" Type="http://schemas.openxmlformats.org/officeDocument/2006/relationships/oleObject" Target="../embeddings/oleObject22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Relationship Id="rId9" Type="http://schemas.openxmlformats.org/officeDocument/2006/relationships/oleObject" Target="../embeddings/oleObject3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35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9.bin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43.bin"/><Relationship Id="rId4" Type="http://schemas.openxmlformats.org/officeDocument/2006/relationships/oleObject" Target="../embeddings/oleObject4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7.bin"/><Relationship Id="rId5" Type="http://schemas.openxmlformats.org/officeDocument/2006/relationships/oleObject" Target="../embeddings/oleObject46.bin"/><Relationship Id="rId4" Type="http://schemas.openxmlformats.org/officeDocument/2006/relationships/oleObject" Target="../embeddings/oleObject45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51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5.bin"/><Relationship Id="rId5" Type="http://schemas.openxmlformats.org/officeDocument/2006/relationships/oleObject" Target="../embeddings/oleObject54.bin"/><Relationship Id="rId4" Type="http://schemas.openxmlformats.org/officeDocument/2006/relationships/oleObject" Target="../embeddings/oleObject53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59.bin"/><Relationship Id="rId4" Type="http://schemas.openxmlformats.org/officeDocument/2006/relationships/oleObject" Target="../embeddings/oleObject58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63.bin"/><Relationship Id="rId5" Type="http://schemas.openxmlformats.org/officeDocument/2006/relationships/oleObject" Target="../embeddings/oleObject62.bin"/><Relationship Id="rId4" Type="http://schemas.openxmlformats.org/officeDocument/2006/relationships/oleObject" Target="../embeddings/oleObject61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oleObject" Target="../embeddings/oleObject68.bin"/><Relationship Id="rId4" Type="http://schemas.openxmlformats.org/officeDocument/2006/relationships/oleObject" Target="../embeddings/oleObject67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1066800"/>
            <a:ext cx="7467600" cy="1752600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Chap 4: Exponential  Smoothing</a:t>
            </a:r>
            <a:endParaRPr lang="en-US" sz="36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  <a:p>
            <a:pPr eaLnBrk="1" hangingPunct="1"/>
            <a:endParaRPr lang="en-US" sz="4000" dirty="0" smtClean="0">
              <a:latin typeface="Times New Roman" pitchFamily="18" charset="0"/>
            </a:endParaRPr>
          </a:p>
        </p:txBody>
      </p:sp>
      <p:sp>
        <p:nvSpPr>
          <p:cNvPr id="3" name="Subtitle 16"/>
          <p:cNvSpPr txBox="1">
            <a:spLocks/>
          </p:cNvSpPr>
          <p:nvPr/>
        </p:nvSpPr>
        <p:spPr bwMode="auto">
          <a:xfrm>
            <a:off x="1066800" y="2362200"/>
            <a:ext cx="71628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MY" sz="3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MY" sz="3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Ani</a:t>
            </a:r>
            <a:r>
              <a:rPr kumimoji="0" lang="en-MY" sz="3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MY" sz="3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Shabri</a:t>
            </a:r>
            <a:endParaRPr kumimoji="0" lang="en-MY" sz="3400" b="1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MY" sz="28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Mathematical Sciences,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Faculty of Science,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Universiti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Teknologi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Malaysia,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81310 UTM Johor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Bahru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Malaysia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2"/>
              </a:rPr>
              <a:t>ani@utm.my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Jun 8, 2014</a:t>
            </a:r>
            <a:endParaRPr kumimoji="0" lang="en-MY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036638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Holt’s Exponential smoothing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Garamond" pitchFamily="18" charset="0"/>
              </a:rPr>
              <a:t>Holt’s two parameter exponential smoothing method is an extension of simple exponential smoothing.</a:t>
            </a:r>
          </a:p>
          <a:p>
            <a:r>
              <a:rPr lang="en-US" dirty="0" smtClean="0">
                <a:latin typeface="Garamond" pitchFamily="18" charset="0"/>
              </a:rPr>
              <a:t>It adds a growth factor (or trend factor) to the smoothing equation as a way of adjusting for the trend. </a:t>
            </a:r>
          </a:p>
          <a:p>
            <a:pPr algn="just"/>
            <a:r>
              <a:rPr lang="en-US" dirty="0" smtClean="0">
                <a:latin typeface="Garamond" pitchFamily="18" charset="0"/>
                <a:cs typeface="Times New Roman" pitchFamily="18" charset="0"/>
              </a:rPr>
              <a:t>It model suitable when a time series is increasing or decreasing approximately at a fixed rate.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1"/>
            <a:ext cx="8243887" cy="762000"/>
          </a:xfrm>
        </p:spPr>
        <p:txBody>
          <a:bodyPr/>
          <a:lstStyle/>
          <a:p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Holt’s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Exponential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Smoothing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95400"/>
            <a:ext cx="7848600" cy="5324475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tabLst>
                <a:tab pos="1090613" algn="l"/>
              </a:tabLst>
            </a:pPr>
            <a:r>
              <a:rPr lang="en-US" sz="2400" dirty="0" smtClean="0">
                <a:latin typeface="Garamond" pitchFamily="18" charset="0"/>
              </a:rPr>
              <a:t>Holt’s  smoothing approach employs two smoothing constants, denoted by </a:t>
            </a:r>
            <a:r>
              <a:rPr lang="en-US" sz="2400" dirty="0" smtClean="0">
                <a:latin typeface="Garamond" pitchFamily="18" charset="0"/>
                <a:sym typeface="Symbol" pitchFamily="18" charset="2"/>
              </a:rPr>
              <a:t> and </a:t>
            </a:r>
            <a:r>
              <a:rPr lang="en-US" sz="2400" dirty="0" smtClean="0">
                <a:latin typeface="Garamond" pitchFamily="18" charset="0"/>
              </a:rPr>
              <a:t>. The Holt’s smoothing model is</a:t>
            </a:r>
          </a:p>
          <a:p>
            <a:pPr>
              <a:spcBef>
                <a:spcPts val="0"/>
              </a:spcBef>
              <a:tabLst>
                <a:tab pos="1090613" algn="l"/>
              </a:tabLst>
            </a:pPr>
            <a:endParaRPr lang="en-US" sz="2400" dirty="0" smtClean="0">
              <a:latin typeface="Garamond" pitchFamily="18" charset="0"/>
            </a:endParaRPr>
          </a:p>
          <a:p>
            <a:pPr>
              <a:spcBef>
                <a:spcPts val="0"/>
              </a:spcBef>
              <a:buNone/>
              <a:tabLst>
                <a:tab pos="1090613" algn="l"/>
              </a:tabLst>
            </a:pPr>
            <a:endParaRPr lang="en-US" sz="2400" dirty="0" smtClean="0">
              <a:latin typeface="Garamond" pitchFamily="18" charset="0"/>
            </a:endParaRPr>
          </a:p>
          <a:p>
            <a:pPr>
              <a:spcBef>
                <a:spcPts val="0"/>
              </a:spcBef>
              <a:buNone/>
              <a:tabLst>
                <a:tab pos="1090613" algn="l"/>
              </a:tabLst>
            </a:pPr>
            <a:r>
              <a:rPr lang="en-US" sz="2400" dirty="0" smtClean="0">
                <a:latin typeface="Garamond" pitchFamily="18" charset="0"/>
              </a:rPr>
              <a:t>where</a:t>
            </a:r>
          </a:p>
          <a:p>
            <a:pPr>
              <a:spcBef>
                <a:spcPts val="0"/>
              </a:spcBef>
              <a:buNone/>
              <a:tabLst>
                <a:tab pos="1090613" algn="l"/>
              </a:tabLst>
            </a:pPr>
            <a:r>
              <a:rPr lang="en-US" sz="2400" dirty="0" smtClean="0">
                <a:latin typeface="Garamond" pitchFamily="18" charset="0"/>
              </a:rPr>
              <a:t>                                                                  (level series)</a:t>
            </a:r>
          </a:p>
          <a:p>
            <a:pPr>
              <a:spcBef>
                <a:spcPts val="0"/>
              </a:spcBef>
              <a:buNone/>
              <a:tabLst>
                <a:tab pos="1090613" algn="l"/>
              </a:tabLst>
            </a:pPr>
            <a:endParaRPr lang="en-US" sz="2400" dirty="0" smtClean="0">
              <a:latin typeface="Garamond" pitchFamily="18" charset="0"/>
            </a:endParaRPr>
          </a:p>
          <a:p>
            <a:pPr>
              <a:spcBef>
                <a:spcPts val="0"/>
              </a:spcBef>
              <a:buNone/>
              <a:tabLst>
                <a:tab pos="1090613" algn="l"/>
              </a:tabLst>
            </a:pPr>
            <a:r>
              <a:rPr lang="en-US" sz="2400" dirty="0" smtClean="0">
                <a:latin typeface="Garamond" pitchFamily="18" charset="0"/>
              </a:rPr>
              <a:t>                                                                  (trend estimate)</a:t>
            </a:r>
          </a:p>
          <a:p>
            <a:pPr>
              <a:spcBef>
                <a:spcPts val="0"/>
              </a:spcBef>
              <a:buFontTx/>
              <a:buNone/>
              <a:tabLst>
                <a:tab pos="1090613" algn="l"/>
              </a:tabLst>
            </a:pPr>
            <a:r>
              <a:rPr lang="en-US" sz="2400" dirty="0" smtClean="0">
                <a:latin typeface="Garamond" pitchFamily="18" charset="0"/>
              </a:rPr>
              <a:t> </a:t>
            </a:r>
          </a:p>
          <a:p>
            <a:pPr>
              <a:spcBef>
                <a:spcPts val="0"/>
              </a:spcBef>
              <a:buFontTx/>
              <a:buNone/>
              <a:tabLst>
                <a:tab pos="1090613" algn="l"/>
              </a:tabLst>
            </a:pPr>
            <a:r>
              <a:rPr lang="en-US" sz="2400" dirty="0" smtClean="0">
                <a:latin typeface="Garamond" pitchFamily="18" charset="0"/>
              </a:rPr>
              <a:t>     </a:t>
            </a:r>
            <a:r>
              <a:rPr lang="en-US" sz="2400" dirty="0" smtClean="0">
                <a:latin typeface="Garamond" pitchFamily="18" charset="0"/>
                <a:sym typeface="Symbol" pitchFamily="18" charset="2"/>
              </a:rPr>
              <a:t> </a:t>
            </a:r>
            <a:r>
              <a:rPr lang="en-US" sz="2400" dirty="0">
                <a:latin typeface="Garamond" pitchFamily="18" charset="0"/>
                <a:sym typeface="Symbol" pitchFamily="18" charset="2"/>
              </a:rPr>
              <a:t>= smoothing constant for the level (0 ≤  ≤ 1)</a:t>
            </a:r>
          </a:p>
          <a:p>
            <a:pPr>
              <a:spcBef>
                <a:spcPts val="0"/>
              </a:spcBef>
              <a:buFontTx/>
              <a:buNone/>
              <a:tabLst>
                <a:tab pos="1090613" algn="l"/>
              </a:tabLst>
            </a:pPr>
            <a:r>
              <a:rPr lang="en-US" sz="2400" dirty="0">
                <a:latin typeface="Garamond" pitchFamily="18" charset="0"/>
                <a:sym typeface="Symbol" pitchFamily="18" charset="2"/>
              </a:rPr>
              <a:t>	</a:t>
            </a:r>
            <a:r>
              <a:rPr lang="en-US" sz="2400" dirty="0" smtClean="0">
                <a:latin typeface="Garamond" pitchFamily="18" charset="0"/>
                <a:sym typeface="Symbol" pitchFamily="18" charset="2"/>
              </a:rPr>
              <a:t>  </a:t>
            </a:r>
            <a:r>
              <a:rPr lang="en-US" sz="2400" dirty="0">
                <a:latin typeface="Garamond" pitchFamily="18" charset="0"/>
                <a:sym typeface="Symbol" pitchFamily="18" charset="2"/>
              </a:rPr>
              <a:t>= smoothing constant for the trend (0 ≤  ≤ 1</a:t>
            </a:r>
            <a:r>
              <a:rPr lang="en-US" sz="2400" dirty="0" smtClean="0">
                <a:latin typeface="Garamond" pitchFamily="18" charset="0"/>
                <a:sym typeface="Symbol" pitchFamily="18" charset="2"/>
              </a:rPr>
              <a:t>)</a:t>
            </a:r>
          </a:p>
          <a:p>
            <a:pPr>
              <a:spcBef>
                <a:spcPts val="0"/>
              </a:spcBef>
              <a:buFontTx/>
              <a:buNone/>
              <a:tabLst>
                <a:tab pos="1090613" algn="l"/>
              </a:tabLst>
            </a:pPr>
            <a:r>
              <a:rPr lang="en-US" sz="2400" dirty="0" smtClean="0">
                <a:latin typeface="Garamond" pitchFamily="18" charset="0"/>
                <a:sym typeface="Symbol" pitchFamily="18" charset="2"/>
              </a:rPr>
              <a:t>    </a:t>
            </a:r>
            <a:r>
              <a:rPr lang="en-US" sz="2400" i="1" dirty="0" smtClean="0">
                <a:latin typeface="Garamond" pitchFamily="18" charset="0"/>
                <a:sym typeface="Symbol" pitchFamily="18" charset="2"/>
              </a:rPr>
              <a:t> m </a:t>
            </a:r>
            <a:r>
              <a:rPr lang="en-US" sz="2400" dirty="0" smtClean="0">
                <a:latin typeface="Garamond" pitchFamily="18" charset="0"/>
                <a:sym typeface="Symbol" pitchFamily="18" charset="2"/>
              </a:rPr>
              <a:t>= periods to be forecast into the future</a:t>
            </a:r>
            <a:endParaRPr lang="en-US" sz="2400" dirty="0">
              <a:latin typeface="Garamond" pitchFamily="18" charset="0"/>
              <a:sym typeface="Symbol" pitchFamily="18" charset="2"/>
            </a:endParaRPr>
          </a:p>
        </p:txBody>
      </p:sp>
      <p:graphicFrame>
        <p:nvGraphicFramePr>
          <p:cNvPr id="41989" name="Object 1026"/>
          <p:cNvGraphicFramePr>
            <a:graphicFrameLocks noChangeAspect="1"/>
          </p:cNvGraphicFramePr>
          <p:nvPr/>
        </p:nvGraphicFramePr>
        <p:xfrm>
          <a:off x="2057400" y="2286000"/>
          <a:ext cx="2133600" cy="461265"/>
        </p:xfrm>
        <a:graphic>
          <a:graphicData uri="http://schemas.openxmlformats.org/presentationml/2006/ole">
            <p:oleObj spid="_x0000_s201730" name="Equation" r:id="rId3" imgW="825480" imgH="190440" progId="Equation.3">
              <p:embed/>
            </p:oleObj>
          </a:graphicData>
        </a:graphic>
      </p:graphicFrame>
      <p:graphicFrame>
        <p:nvGraphicFramePr>
          <p:cNvPr id="41990" name="Object 1024"/>
          <p:cNvGraphicFramePr>
            <a:graphicFrameLocks noChangeAspect="1"/>
          </p:cNvGraphicFramePr>
          <p:nvPr/>
        </p:nvGraphicFramePr>
        <p:xfrm>
          <a:off x="1752600" y="3200400"/>
          <a:ext cx="3223749" cy="457200"/>
        </p:xfrm>
        <a:graphic>
          <a:graphicData uri="http://schemas.openxmlformats.org/presentationml/2006/ole">
            <p:oleObj spid="_x0000_s201731" name="Equation" r:id="rId4" imgW="1739880" imgH="228600" progId="Equation.3">
              <p:embed/>
            </p:oleObj>
          </a:graphicData>
        </a:graphic>
      </p:graphicFrame>
      <p:graphicFrame>
        <p:nvGraphicFramePr>
          <p:cNvPr id="41991" name="Object 1025"/>
          <p:cNvGraphicFramePr>
            <a:graphicFrameLocks noChangeAspect="1"/>
          </p:cNvGraphicFramePr>
          <p:nvPr/>
        </p:nvGraphicFramePr>
        <p:xfrm>
          <a:off x="1676400" y="3810000"/>
          <a:ext cx="3886200" cy="463550"/>
        </p:xfrm>
        <a:graphic>
          <a:graphicData uri="http://schemas.openxmlformats.org/presentationml/2006/ole">
            <p:oleObj spid="_x0000_s201732" name="Equation" r:id="rId5" imgW="17650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Procedures of Holt’s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xponential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moothing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4347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b="1" dirty="0" smtClean="0">
                <a:latin typeface="Garamond" pitchFamily="18" charset="0"/>
              </a:rPr>
              <a:t>Step </a:t>
            </a:r>
            <a:r>
              <a:rPr lang="en-US" sz="2000" b="1" dirty="0">
                <a:latin typeface="Garamond" pitchFamily="18" charset="0"/>
              </a:rPr>
              <a:t>1</a:t>
            </a:r>
            <a:r>
              <a:rPr lang="en-US" sz="2000" dirty="0">
                <a:latin typeface="Garamond" pitchFamily="18" charset="0"/>
              </a:rPr>
              <a:t>: Obtain initial estimates </a:t>
            </a:r>
            <a:r>
              <a:rPr lang="en-US" sz="2000" i="1" dirty="0" smtClean="0">
                <a:latin typeface="Garamond" pitchFamily="18" charset="0"/>
              </a:rPr>
              <a:t>L</a:t>
            </a:r>
            <a:r>
              <a:rPr lang="en-US" sz="2000" baseline="-25000" dirty="0" smtClean="0">
                <a:latin typeface="Garamond" pitchFamily="18" charset="0"/>
              </a:rPr>
              <a:t>1</a:t>
            </a:r>
            <a:r>
              <a:rPr lang="en-US" sz="2000" dirty="0" smtClean="0">
                <a:latin typeface="Garamond" pitchFamily="18" charset="0"/>
              </a:rPr>
              <a:t> and      </a:t>
            </a:r>
            <a:r>
              <a:rPr lang="en-US" sz="2000" i="1" dirty="0" smtClean="0">
                <a:latin typeface="Garamond" pitchFamily="18" charset="0"/>
              </a:rPr>
              <a:t> </a:t>
            </a:r>
            <a:r>
              <a:rPr lang="en-US" sz="2000" dirty="0" smtClean="0">
                <a:latin typeface="Garamond" pitchFamily="18" charset="0"/>
              </a:rPr>
              <a:t>by set </a:t>
            </a:r>
            <a:r>
              <a:rPr lang="en-US" sz="2000" i="1" dirty="0" smtClean="0">
                <a:latin typeface="Garamond" pitchFamily="18" charset="0"/>
              </a:rPr>
              <a:t>L</a:t>
            </a:r>
            <a:r>
              <a:rPr lang="en-US" sz="2000" baseline="-25000" dirty="0" smtClean="0">
                <a:latin typeface="Garamond" pitchFamily="18" charset="0"/>
              </a:rPr>
              <a:t>1</a:t>
            </a:r>
            <a:r>
              <a:rPr lang="en-US" sz="2000" dirty="0" smtClean="0">
                <a:latin typeface="Garamond" pitchFamily="18" charset="0"/>
              </a:rPr>
              <a:t> = </a:t>
            </a:r>
            <a:r>
              <a:rPr lang="en-US" sz="2000" i="1" dirty="0" smtClean="0">
                <a:latin typeface="Garamond" pitchFamily="18" charset="0"/>
              </a:rPr>
              <a:t>y</a:t>
            </a:r>
            <a:r>
              <a:rPr lang="en-US" sz="2000" baseline="-25000" dirty="0" smtClean="0">
                <a:latin typeface="Garamond" pitchFamily="18" charset="0"/>
              </a:rPr>
              <a:t>1</a:t>
            </a:r>
            <a:r>
              <a:rPr lang="en-US" sz="2000" dirty="0" smtClean="0">
                <a:latin typeface="Garamond" pitchFamily="18" charset="0"/>
              </a:rPr>
              <a:t> and</a:t>
            </a:r>
            <a:endParaRPr lang="en-US" sz="2000" dirty="0">
              <a:latin typeface="Garamond" pitchFamily="18" charset="0"/>
            </a:endParaRPr>
          </a:p>
          <a:p>
            <a:pPr>
              <a:spcBef>
                <a:spcPts val="0"/>
              </a:spcBef>
              <a:buFontTx/>
              <a:buNone/>
            </a:pPr>
            <a:endParaRPr lang="en-US" sz="2000" baseline="-25000" dirty="0">
              <a:latin typeface="Garamond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000" b="1" dirty="0" smtClean="0">
                <a:solidFill>
                  <a:prstClr val="black"/>
                </a:solidFill>
                <a:latin typeface="Garamond" pitchFamily="18" charset="0"/>
                <a:cs typeface="Arial" charset="0"/>
              </a:rPr>
              <a:t>                                                                                  </a:t>
            </a:r>
          </a:p>
          <a:p>
            <a:pPr marL="0" lvl="0" indent="0">
              <a:spcBef>
                <a:spcPts val="0"/>
              </a:spcBef>
              <a:buNone/>
            </a:pPr>
            <a:endParaRPr lang="en-US" sz="2000" b="1" dirty="0" smtClean="0">
              <a:solidFill>
                <a:prstClr val="black"/>
              </a:solidFill>
              <a:latin typeface="Garamond" pitchFamily="18" charset="0"/>
              <a:cs typeface="Arial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000" b="1" dirty="0" smtClean="0">
                <a:solidFill>
                  <a:prstClr val="black"/>
                </a:solidFill>
                <a:latin typeface="Garamond" pitchFamily="18" charset="0"/>
                <a:cs typeface="Arial" charset="0"/>
              </a:rPr>
              <a:t>Step 2</a:t>
            </a:r>
            <a:r>
              <a:rPr lang="en-US" sz="2000" dirty="0" smtClean="0">
                <a:solidFill>
                  <a:prstClr val="black"/>
                </a:solidFill>
                <a:latin typeface="Garamond" pitchFamily="18" charset="0"/>
                <a:cs typeface="Arial" charset="0"/>
              </a:rPr>
              <a:t>: Calculate a point forecast of </a:t>
            </a:r>
            <a:r>
              <a:rPr lang="en-US" sz="2000" i="1" dirty="0" smtClean="0">
                <a:solidFill>
                  <a:prstClr val="black"/>
                </a:solidFill>
                <a:latin typeface="Garamond" pitchFamily="18" charset="0"/>
                <a:cs typeface="Arial" charset="0"/>
              </a:rPr>
              <a:t>y</a:t>
            </a:r>
            <a:r>
              <a:rPr lang="en-US" sz="2000" baseline="-25000" dirty="0" smtClean="0">
                <a:solidFill>
                  <a:prstClr val="black"/>
                </a:solidFill>
                <a:latin typeface="Garamond" pitchFamily="18" charset="0"/>
                <a:cs typeface="Arial" charset="0"/>
              </a:rPr>
              <a:t>2</a:t>
            </a:r>
            <a:r>
              <a:rPr lang="en-US" sz="2000" dirty="0" smtClean="0">
                <a:solidFill>
                  <a:prstClr val="black"/>
                </a:solidFill>
                <a:latin typeface="Garamond" pitchFamily="18" charset="0"/>
                <a:cs typeface="Arial" charset="0"/>
              </a:rPr>
              <a:t> from time </a:t>
            </a:r>
            <a:r>
              <a:rPr lang="en-US" sz="2000" i="1" dirty="0" smtClean="0">
                <a:solidFill>
                  <a:prstClr val="black"/>
                </a:solidFill>
                <a:latin typeface="Garamond" pitchFamily="18" charset="0"/>
                <a:cs typeface="Arial" charset="0"/>
              </a:rPr>
              <a:t>t = </a:t>
            </a:r>
            <a:r>
              <a:rPr lang="en-US" sz="2000" dirty="0" smtClean="0">
                <a:solidFill>
                  <a:prstClr val="black"/>
                </a:solidFill>
                <a:latin typeface="Garamond" pitchFamily="18" charset="0"/>
                <a:cs typeface="Arial" charset="0"/>
              </a:rPr>
              <a:t>1</a:t>
            </a:r>
          </a:p>
          <a:p>
            <a:pPr>
              <a:spcBef>
                <a:spcPts val="0"/>
              </a:spcBef>
            </a:pPr>
            <a:endParaRPr lang="en-US" sz="2000" dirty="0" smtClean="0">
              <a:latin typeface="Garamond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en-US" sz="2000" b="1" dirty="0" smtClean="0">
              <a:latin typeface="Garamond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2000" b="1" dirty="0" smtClean="0">
                <a:latin typeface="Garamond" pitchFamily="18" charset="0"/>
              </a:rPr>
              <a:t>Step 3</a:t>
            </a:r>
            <a:r>
              <a:rPr lang="en-US" sz="2000" dirty="0" smtClean="0">
                <a:latin typeface="Garamond" pitchFamily="18" charset="0"/>
              </a:rPr>
              <a:t>: Update the estimates      and       by using </a:t>
            </a:r>
          </a:p>
          <a:p>
            <a:pPr>
              <a:spcBef>
                <a:spcPts val="0"/>
              </a:spcBef>
            </a:pPr>
            <a:endParaRPr lang="en-US" sz="2000" dirty="0" smtClean="0">
              <a:latin typeface="Garamond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latin typeface="Garamond" pitchFamily="18" charset="0"/>
              </a:rPr>
              <a:t>	and	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>
              <a:latin typeface="Garamond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latin typeface="Garamond" pitchFamily="18" charset="0"/>
              </a:rPr>
              <a:t>	with </a:t>
            </a:r>
            <a:r>
              <a:rPr lang="en-US" sz="2000" dirty="0" smtClean="0">
                <a:latin typeface="Garamond" pitchFamily="18" charset="0"/>
                <a:sym typeface="Symbol" pitchFamily="18" charset="2"/>
              </a:rPr>
              <a:t> and      are set 0.01, 0.02, …, 0.99.</a:t>
            </a:r>
          </a:p>
          <a:p>
            <a:pPr>
              <a:spcBef>
                <a:spcPts val="0"/>
              </a:spcBef>
              <a:buNone/>
            </a:pPr>
            <a:endParaRPr lang="en-US" sz="2000" b="1" dirty="0" smtClean="0">
              <a:latin typeface="Garamond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2000" b="1" dirty="0" smtClean="0">
                <a:latin typeface="Garamond" pitchFamily="18" charset="0"/>
              </a:rPr>
              <a:t>Step 4</a:t>
            </a:r>
            <a:r>
              <a:rPr lang="en-US" sz="2000" dirty="0" smtClean="0">
                <a:latin typeface="Garamond" pitchFamily="18" charset="0"/>
              </a:rPr>
              <a:t>: Find the best combination of </a:t>
            </a:r>
            <a:r>
              <a:rPr lang="en-US" sz="2000" dirty="0" smtClean="0">
                <a:latin typeface="Garamond" pitchFamily="18" charset="0"/>
                <a:sym typeface="Symbol" pitchFamily="18" charset="2"/>
              </a:rPr>
              <a:t> and  </a:t>
            </a:r>
            <a:r>
              <a:rPr lang="en-US" sz="2000" dirty="0" smtClean="0">
                <a:latin typeface="Garamond" pitchFamily="18" charset="0"/>
              </a:rPr>
              <a:t>that minimizes SSE (or MSE).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>
              <a:latin typeface="Garamond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2000" b="1" dirty="0" smtClean="0">
                <a:latin typeface="Garamond" pitchFamily="18" charset="0"/>
              </a:rPr>
              <a:t>Step 5</a:t>
            </a:r>
            <a:r>
              <a:rPr lang="en-US" sz="2000" dirty="0" smtClean="0">
                <a:latin typeface="Garamond" pitchFamily="18" charset="0"/>
              </a:rPr>
              <a:t>: </a:t>
            </a:r>
            <a:r>
              <a:rPr lang="en-US" sz="2000" i="1" dirty="0" smtClean="0">
                <a:latin typeface="Garamond" pitchFamily="18" charset="0"/>
              </a:rPr>
              <a:t>m</a:t>
            </a:r>
            <a:r>
              <a:rPr lang="en-US" sz="2000" dirty="0" smtClean="0">
                <a:latin typeface="Garamond" pitchFamily="18" charset="0"/>
              </a:rPr>
              <a:t>-step-ahead forecast made at time </a:t>
            </a:r>
            <a:r>
              <a:rPr lang="en-US" sz="2000" i="1" dirty="0" smtClean="0">
                <a:latin typeface="Garamond" pitchFamily="18" charset="0"/>
              </a:rPr>
              <a:t>T</a:t>
            </a:r>
          </a:p>
          <a:p>
            <a:pPr>
              <a:spcBef>
                <a:spcPts val="0"/>
              </a:spcBef>
              <a:buNone/>
            </a:pPr>
            <a:endParaRPr lang="en-US" sz="2000" i="1" dirty="0" smtClean="0"/>
          </a:p>
          <a:p>
            <a:pPr>
              <a:spcBef>
                <a:spcPts val="0"/>
              </a:spcBef>
              <a:buNone/>
            </a:pPr>
            <a:endParaRPr lang="en-US" sz="2000" dirty="0" smtClean="0">
              <a:latin typeface="+mj-lt"/>
            </a:endParaRPr>
          </a:p>
          <a:p>
            <a:pPr>
              <a:spcBef>
                <a:spcPts val="0"/>
              </a:spcBef>
              <a:buNone/>
            </a:pPr>
            <a:endParaRPr lang="en-US" sz="1800" dirty="0" smtClean="0">
              <a:sym typeface="Symbol" pitchFamily="18" charset="2"/>
            </a:endParaRPr>
          </a:p>
          <a:p>
            <a:pPr>
              <a:spcBef>
                <a:spcPts val="0"/>
              </a:spcBef>
              <a:buNone/>
            </a:pPr>
            <a:endParaRPr lang="en-US" sz="1800" dirty="0" smtClean="0">
              <a:sym typeface="Symbol" pitchFamily="18" charset="2"/>
            </a:endParaRPr>
          </a:p>
          <a:p>
            <a:pPr>
              <a:buNone/>
            </a:pPr>
            <a:endParaRPr lang="en-US" sz="2600" dirty="0"/>
          </a:p>
        </p:txBody>
      </p:sp>
      <p:graphicFrame>
        <p:nvGraphicFramePr>
          <p:cNvPr id="44034" name="Object 4"/>
          <p:cNvGraphicFramePr>
            <a:graphicFrameLocks noChangeAspect="1"/>
          </p:cNvGraphicFramePr>
          <p:nvPr/>
        </p:nvGraphicFramePr>
        <p:xfrm>
          <a:off x="1219200" y="1676400"/>
          <a:ext cx="1447800" cy="344031"/>
        </p:xfrm>
        <a:graphic>
          <a:graphicData uri="http://schemas.openxmlformats.org/presentationml/2006/ole">
            <p:oleObj spid="_x0000_s202754" name="Equation" r:id="rId3" imgW="952200" imgH="215640" progId="Equation.3">
              <p:embed/>
            </p:oleObj>
          </a:graphicData>
        </a:graphic>
      </p:graphicFrame>
      <p:graphicFrame>
        <p:nvGraphicFramePr>
          <p:cNvPr id="44035" name="Object 5"/>
          <p:cNvGraphicFramePr>
            <a:graphicFrameLocks noChangeAspect="1"/>
          </p:cNvGraphicFramePr>
          <p:nvPr/>
        </p:nvGraphicFramePr>
        <p:xfrm>
          <a:off x="3047999" y="1600200"/>
          <a:ext cx="1514475" cy="609600"/>
        </p:xfrm>
        <a:graphic>
          <a:graphicData uri="http://schemas.openxmlformats.org/presentationml/2006/ole">
            <p:oleObj spid="_x0000_s202755" name="Equation" r:id="rId4" imgW="977760" imgH="393480" progId="Equation.3">
              <p:embed/>
            </p:oleObj>
          </a:graphicData>
        </a:graphic>
      </p:graphicFrame>
      <p:graphicFrame>
        <p:nvGraphicFramePr>
          <p:cNvPr id="44036" name="Object 6"/>
          <p:cNvGraphicFramePr>
            <a:graphicFrameLocks noChangeAspect="1"/>
          </p:cNvGraphicFramePr>
          <p:nvPr/>
        </p:nvGraphicFramePr>
        <p:xfrm>
          <a:off x="4953000" y="1752600"/>
          <a:ext cx="617537" cy="342900"/>
        </p:xfrm>
        <a:graphic>
          <a:graphicData uri="http://schemas.openxmlformats.org/presentationml/2006/ole">
            <p:oleObj spid="_x0000_s202756" name="Equation" r:id="rId5" imgW="342720" imgH="190440" progId="Equation.3">
              <p:embed/>
            </p:oleObj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4419600" y="1219200"/>
          <a:ext cx="228600" cy="330777"/>
        </p:xfrm>
        <a:graphic>
          <a:graphicData uri="http://schemas.openxmlformats.org/presentationml/2006/ole">
            <p:oleObj spid="_x0000_s202757" name="Equation" r:id="rId6" imgW="139680" imgH="190440" progId="Equation.3">
              <p:embed/>
            </p:oleObj>
          </a:graphicData>
        </a:graphic>
      </p:graphicFrame>
      <p:graphicFrame>
        <p:nvGraphicFramePr>
          <p:cNvPr id="44038" name="Object 1026"/>
          <p:cNvGraphicFramePr>
            <a:graphicFrameLocks noChangeAspect="1"/>
          </p:cNvGraphicFramePr>
          <p:nvPr/>
        </p:nvGraphicFramePr>
        <p:xfrm>
          <a:off x="3192462" y="2667000"/>
          <a:ext cx="1150938" cy="352425"/>
        </p:xfrm>
        <a:graphic>
          <a:graphicData uri="http://schemas.openxmlformats.org/presentationml/2006/ole">
            <p:oleObj spid="_x0000_s202758" name="Equation" r:id="rId7" imgW="723600" imgH="215640" progId="Equation.3">
              <p:embed/>
            </p:oleObj>
          </a:graphicData>
        </a:graphic>
      </p:graphicFrame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4343400" y="3200400"/>
          <a:ext cx="228601" cy="381000"/>
        </p:xfrm>
        <a:graphic>
          <a:graphicData uri="http://schemas.openxmlformats.org/presentationml/2006/ole">
            <p:oleObj spid="_x0000_s202759" name="Equation" r:id="rId8" imgW="152280" imgH="228600" progId="Equation.3">
              <p:embed/>
            </p:oleObj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3505200" y="3200400"/>
          <a:ext cx="275512" cy="381001"/>
        </p:xfrm>
        <a:graphic>
          <a:graphicData uri="http://schemas.openxmlformats.org/presentationml/2006/ole">
            <p:oleObj spid="_x0000_s202760" name="Equation" r:id="rId9" imgW="164880" imgH="228600" progId="Equation.3">
              <p:embed/>
            </p:oleObj>
          </a:graphicData>
        </a:graphic>
      </p:graphicFrame>
      <p:graphicFrame>
        <p:nvGraphicFramePr>
          <p:cNvPr id="44041" name="Object 1024"/>
          <p:cNvGraphicFramePr>
            <a:graphicFrameLocks noChangeAspect="1"/>
          </p:cNvGraphicFramePr>
          <p:nvPr/>
        </p:nvGraphicFramePr>
        <p:xfrm>
          <a:off x="2590800" y="3581400"/>
          <a:ext cx="2362200" cy="334966"/>
        </p:xfrm>
        <a:graphic>
          <a:graphicData uri="http://schemas.openxmlformats.org/presentationml/2006/ole">
            <p:oleObj spid="_x0000_s202761" name="Equation" r:id="rId10" imgW="1739880" imgH="228600" progId="Equation.3">
              <p:embed/>
            </p:oleObj>
          </a:graphicData>
        </a:graphic>
      </p:graphicFrame>
      <p:graphicFrame>
        <p:nvGraphicFramePr>
          <p:cNvPr id="44042" name="Object 1025"/>
          <p:cNvGraphicFramePr>
            <a:graphicFrameLocks noChangeAspect="1"/>
          </p:cNvGraphicFramePr>
          <p:nvPr/>
        </p:nvGraphicFramePr>
        <p:xfrm>
          <a:off x="2568575" y="4038600"/>
          <a:ext cx="3113088" cy="371475"/>
        </p:xfrm>
        <a:graphic>
          <a:graphicData uri="http://schemas.openxmlformats.org/presentationml/2006/ole">
            <p:oleObj spid="_x0000_s202762" name="Equation" r:id="rId11" imgW="1765080" imgH="228600" progId="Equation.3">
              <p:embed/>
            </p:oleObj>
          </a:graphicData>
        </a:graphic>
      </p:graphicFrame>
      <p:graphicFrame>
        <p:nvGraphicFramePr>
          <p:cNvPr id="44044" name="Object 1026"/>
          <p:cNvGraphicFramePr>
            <a:graphicFrameLocks noChangeAspect="1"/>
          </p:cNvGraphicFramePr>
          <p:nvPr/>
        </p:nvGraphicFramePr>
        <p:xfrm>
          <a:off x="3302000" y="6019800"/>
          <a:ext cx="1577975" cy="360363"/>
        </p:xfrm>
        <a:graphic>
          <a:graphicData uri="http://schemas.openxmlformats.org/presentationml/2006/ole">
            <p:oleObj spid="_x0000_s202763" name="Equation" r:id="rId12" imgW="939600" imgH="228600" progId="Equation.3">
              <p:embed/>
            </p:oleObj>
          </a:graphicData>
        </a:graphic>
      </p:graphicFrame>
      <p:graphicFrame>
        <p:nvGraphicFramePr>
          <p:cNvPr id="44045" name="Object 13"/>
          <p:cNvGraphicFramePr>
            <a:graphicFrameLocks noChangeAspect="1"/>
          </p:cNvGraphicFramePr>
          <p:nvPr/>
        </p:nvGraphicFramePr>
        <p:xfrm>
          <a:off x="2057400" y="4495800"/>
          <a:ext cx="228600" cy="304800"/>
        </p:xfrm>
        <a:graphic>
          <a:graphicData uri="http://schemas.openxmlformats.org/presentationml/2006/ole">
            <p:oleObj spid="_x0000_s202764" name="Equation" r:id="rId13" imgW="15228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503238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Example: Holt’s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xponential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moothing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>
                <a:latin typeface="Garamond" pitchFamily="18" charset="0"/>
              </a:rPr>
              <a:t>Use the example of </a:t>
            </a:r>
            <a:r>
              <a:rPr lang="es-ES" sz="2400" dirty="0" err="1" smtClean="0">
                <a:latin typeface="Garamond" pitchFamily="18" charset="0"/>
              </a:rPr>
              <a:t>the</a:t>
            </a:r>
            <a:r>
              <a:rPr lang="es-ES" sz="2400" dirty="0" smtClean="0">
                <a:latin typeface="Garamond" pitchFamily="18" charset="0"/>
              </a:rPr>
              <a:t> Price of </a:t>
            </a:r>
            <a:r>
              <a:rPr lang="es-ES" sz="2400" dirty="0" err="1" smtClean="0">
                <a:latin typeface="Garamond" pitchFamily="18" charset="0"/>
              </a:rPr>
              <a:t>certain</a:t>
            </a:r>
            <a:r>
              <a:rPr lang="es-ES" sz="2400" dirty="0" smtClean="0">
                <a:latin typeface="Garamond" pitchFamily="18" charset="0"/>
              </a:rPr>
              <a:t> car (RM‘000) </a:t>
            </a:r>
            <a:r>
              <a:rPr lang="es-ES" sz="2400" dirty="0" err="1" smtClean="0">
                <a:latin typeface="Garamond" pitchFamily="18" charset="0"/>
              </a:rPr>
              <a:t>from</a:t>
            </a:r>
            <a:r>
              <a:rPr lang="es-ES" sz="2400" dirty="0" smtClean="0">
                <a:latin typeface="Garamond" pitchFamily="18" charset="0"/>
              </a:rPr>
              <a:t> 2000 </a:t>
            </a:r>
            <a:r>
              <a:rPr lang="es-ES" sz="2400" dirty="0" err="1" smtClean="0">
                <a:latin typeface="Garamond" pitchFamily="18" charset="0"/>
              </a:rPr>
              <a:t>to</a:t>
            </a:r>
            <a:r>
              <a:rPr lang="es-ES" sz="2400" dirty="0" smtClean="0">
                <a:latin typeface="Garamond" pitchFamily="18" charset="0"/>
              </a:rPr>
              <a:t> 2011 </a:t>
            </a:r>
            <a:r>
              <a:rPr lang="en-US" sz="2400" dirty="0" smtClean="0">
                <a:latin typeface="Garamond" pitchFamily="18" charset="0"/>
              </a:rPr>
              <a:t> as an illustration</a:t>
            </a:r>
          </a:p>
          <a:p>
            <a:pPr>
              <a:buNone/>
            </a:pPr>
            <a:endParaRPr lang="en-US" dirty="0">
              <a:latin typeface="Garamond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90600" y="2514600"/>
          <a:ext cx="1828800" cy="368998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Year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Prices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3581400" y="2438400"/>
          <a:ext cx="47244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8"/>
          <p:cNvSpPr/>
          <p:nvPr/>
        </p:nvSpPr>
        <p:spPr>
          <a:xfrm>
            <a:off x="3886200" y="5257800"/>
            <a:ext cx="466954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 eaLnBrk="1" hangingPunct="1"/>
            <a:r>
              <a:rPr lang="en-US" sz="2400" dirty="0" smtClean="0">
                <a:latin typeface="Garamond" pitchFamily="18" charset="0"/>
              </a:rPr>
              <a:t>Overall an downward trend and </a:t>
            </a:r>
          </a:p>
          <a:p>
            <a:pPr lvl="1" eaLnBrk="1" hangingPunct="1"/>
            <a:r>
              <a:rPr lang="en-US" sz="2400" dirty="0" smtClean="0">
                <a:latin typeface="Garamond" pitchFamily="18" charset="0"/>
              </a:rPr>
              <a:t>no seasonal pattern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0E1E72A4-C27F-4734-AE8F-B8804B0B4D18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8229600" cy="503238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Solution: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Holt’s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xponential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moothing</a:t>
            </a:r>
            <a:endParaRPr lang="en-US" sz="32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86275"/>
          </a:xfrm>
        </p:spPr>
        <p:txBody>
          <a:bodyPr/>
          <a:lstStyle/>
          <a:p>
            <a:pPr>
              <a:buNone/>
            </a:pPr>
            <a:r>
              <a:rPr lang="es-ES" sz="2800" dirty="0" smtClean="0">
                <a:latin typeface="Garamond" pitchFamily="18" charset="0"/>
              </a:rPr>
              <a:t>Set            and      = 0. </a:t>
            </a:r>
            <a:r>
              <a:rPr lang="es-ES" sz="2800" dirty="0" err="1" smtClean="0">
                <a:latin typeface="Garamond" pitchFamily="18" charset="0"/>
              </a:rPr>
              <a:t>The</a:t>
            </a:r>
            <a:r>
              <a:rPr lang="es-ES" sz="2800" dirty="0" smtClean="0">
                <a:latin typeface="Garamond" pitchFamily="18" charset="0"/>
              </a:rPr>
              <a:t> </a:t>
            </a:r>
            <a:r>
              <a:rPr lang="es-ES" sz="2800" dirty="0" err="1" smtClean="0">
                <a:latin typeface="Garamond" pitchFamily="18" charset="0"/>
              </a:rPr>
              <a:t>first</a:t>
            </a:r>
            <a:r>
              <a:rPr lang="es-ES" sz="2800" dirty="0" smtClean="0">
                <a:latin typeface="Garamond" pitchFamily="18" charset="0"/>
              </a:rPr>
              <a:t> </a:t>
            </a:r>
            <a:r>
              <a:rPr lang="es-ES" sz="2800" dirty="0" err="1" smtClean="0">
                <a:latin typeface="Garamond" pitchFamily="18" charset="0"/>
              </a:rPr>
              <a:t>period</a:t>
            </a:r>
            <a:r>
              <a:rPr lang="es-ES" sz="2800" dirty="0" smtClean="0">
                <a:latin typeface="Garamond" pitchFamily="18" charset="0"/>
              </a:rPr>
              <a:t> </a:t>
            </a:r>
            <a:r>
              <a:rPr lang="es-ES" sz="2800" dirty="0" err="1" smtClean="0">
                <a:latin typeface="Garamond" pitchFamily="18" charset="0"/>
              </a:rPr>
              <a:t>forecast</a:t>
            </a:r>
            <a:r>
              <a:rPr lang="es-ES" sz="2800" dirty="0" smtClean="0">
                <a:latin typeface="Garamond" pitchFamily="18" charset="0"/>
              </a:rPr>
              <a:t> </a:t>
            </a:r>
            <a:r>
              <a:rPr lang="es-ES" sz="2800" dirty="0" err="1" smtClean="0">
                <a:latin typeface="Garamond" pitchFamily="18" charset="0"/>
              </a:rPr>
              <a:t>is</a:t>
            </a:r>
            <a:endParaRPr lang="en-US" sz="2800" dirty="0" smtClean="0">
              <a:latin typeface="Garamond" pitchFamily="18" charset="0"/>
            </a:endParaRPr>
          </a:p>
          <a:p>
            <a:pPr>
              <a:buNone/>
            </a:pPr>
            <a:r>
              <a:rPr lang="es-ES" sz="2800" dirty="0" smtClean="0">
                <a:latin typeface="Garamond" pitchFamily="18" charset="0"/>
              </a:rPr>
              <a:t>		 </a:t>
            </a:r>
            <a:endParaRPr lang="en-US" sz="2800" dirty="0" smtClean="0">
              <a:latin typeface="Garamond" pitchFamily="18" charset="0"/>
            </a:endParaRPr>
          </a:p>
          <a:p>
            <a:pPr eaLnBrk="1" hangingPunct="1"/>
            <a:endParaRPr lang="en-US" sz="2600" dirty="0" smtClean="0"/>
          </a:p>
          <a:p>
            <a:pPr eaLnBrk="1" hangingPunct="1">
              <a:buFontTx/>
              <a:buNone/>
            </a:pPr>
            <a:endParaRPr lang="en-US" sz="2600" baseline="-25000" dirty="0" smtClean="0"/>
          </a:p>
          <a:p>
            <a:pPr eaLnBrk="1" hangingPunct="1"/>
            <a:endParaRPr lang="en-US" sz="2600" dirty="0" smtClean="0"/>
          </a:p>
        </p:txBody>
      </p:sp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2705" name="Object 1"/>
          <p:cNvGraphicFramePr>
            <a:graphicFrameLocks noChangeAspect="1"/>
          </p:cNvGraphicFramePr>
          <p:nvPr/>
        </p:nvGraphicFramePr>
        <p:xfrm>
          <a:off x="1066800" y="1676400"/>
          <a:ext cx="895350" cy="457200"/>
        </p:xfrm>
        <a:graphic>
          <a:graphicData uri="http://schemas.openxmlformats.org/presentationml/2006/ole">
            <p:oleObj spid="_x0000_s203778" name="Equation" r:id="rId3" imgW="444307" imgH="228501" progId="Equation.3">
              <p:embed/>
            </p:oleObj>
          </a:graphicData>
        </a:graphic>
      </p:graphicFrame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2707" name="Object 3"/>
          <p:cNvGraphicFramePr>
            <a:graphicFrameLocks noChangeAspect="1"/>
          </p:cNvGraphicFramePr>
          <p:nvPr/>
        </p:nvGraphicFramePr>
        <p:xfrm>
          <a:off x="2667000" y="1600200"/>
          <a:ext cx="381000" cy="537882"/>
        </p:xfrm>
        <a:graphic>
          <a:graphicData uri="http://schemas.openxmlformats.org/presentationml/2006/ole">
            <p:oleObj spid="_x0000_s203779" name="Equation" r:id="rId4" imgW="165028" imgH="228501" progId="Equation.3">
              <p:embed/>
            </p:oleObj>
          </a:graphicData>
        </a:graphic>
      </p:graphicFrame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2709" name="Object 5"/>
          <p:cNvGraphicFramePr>
            <a:graphicFrameLocks noChangeAspect="1"/>
          </p:cNvGraphicFramePr>
          <p:nvPr/>
        </p:nvGraphicFramePr>
        <p:xfrm>
          <a:off x="1295400" y="2209800"/>
          <a:ext cx="2209800" cy="457200"/>
        </p:xfrm>
        <a:graphic>
          <a:graphicData uri="http://schemas.openxmlformats.org/presentationml/2006/ole">
            <p:oleObj spid="_x0000_s203780" name="Equation" r:id="rId5" imgW="1104900" imgH="228600" progId="Equation.3">
              <p:embed/>
            </p:oleObj>
          </a:graphicData>
        </a:graphic>
      </p:graphicFrame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533400" y="2819400"/>
            <a:ext cx="8001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Continuing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the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process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for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period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2 .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Let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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= 0.2 and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72711" name="Object 7"/>
          <p:cNvGraphicFramePr>
            <a:graphicFrameLocks noChangeAspect="1"/>
          </p:cNvGraphicFramePr>
          <p:nvPr/>
        </p:nvGraphicFramePr>
        <p:xfrm>
          <a:off x="7010400" y="2895600"/>
          <a:ext cx="885825" cy="357737"/>
        </p:xfrm>
        <a:graphic>
          <a:graphicData uri="http://schemas.openxmlformats.org/presentationml/2006/ole">
            <p:oleObj spid="_x0000_s203781" name="Equation" r:id="rId6" imgW="495000" imgH="203040" progId="Equation.3">
              <p:embed/>
            </p:oleObj>
          </a:graphicData>
        </a:graphic>
      </p:graphicFrame>
      <p:sp>
        <p:nvSpPr>
          <p:cNvPr id="7271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2714" name="Object 10"/>
          <p:cNvGraphicFramePr>
            <a:graphicFrameLocks noChangeAspect="1"/>
          </p:cNvGraphicFramePr>
          <p:nvPr/>
        </p:nvGraphicFramePr>
        <p:xfrm>
          <a:off x="685800" y="3352800"/>
          <a:ext cx="7401244" cy="489203"/>
        </p:xfrm>
        <a:graphic>
          <a:graphicData uri="http://schemas.openxmlformats.org/presentationml/2006/ole">
            <p:oleObj spid="_x0000_s203782" name="Equation" r:id="rId7" imgW="3454200" imgH="228600" progId="Equation.3">
              <p:embed/>
            </p:oleObj>
          </a:graphicData>
        </a:graphic>
      </p:graphicFrame>
      <p:sp>
        <p:nvSpPr>
          <p:cNvPr id="7271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2716" name="Object 12"/>
          <p:cNvGraphicFramePr>
            <a:graphicFrameLocks noChangeAspect="1"/>
          </p:cNvGraphicFramePr>
          <p:nvPr/>
        </p:nvGraphicFramePr>
        <p:xfrm>
          <a:off x="685799" y="3886200"/>
          <a:ext cx="7029447" cy="457200"/>
        </p:xfrm>
        <a:graphic>
          <a:graphicData uri="http://schemas.openxmlformats.org/presentationml/2006/ole">
            <p:oleObj spid="_x0000_s203783" name="Equation" r:id="rId8" imgW="3517900" imgH="228600" progId="Equation.3">
              <p:embed/>
            </p:oleObj>
          </a:graphicData>
        </a:graphic>
      </p:graphicFrame>
      <p:sp>
        <p:nvSpPr>
          <p:cNvPr id="7271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2718" name="Object 14"/>
          <p:cNvGraphicFramePr>
            <a:graphicFrameLocks noChangeAspect="1"/>
          </p:cNvGraphicFramePr>
          <p:nvPr/>
        </p:nvGraphicFramePr>
        <p:xfrm>
          <a:off x="761999" y="4343400"/>
          <a:ext cx="2327563" cy="457200"/>
        </p:xfrm>
        <a:graphic>
          <a:graphicData uri="http://schemas.openxmlformats.org/presentationml/2006/ole">
            <p:oleObj spid="_x0000_s203784" name="Equation" r:id="rId9" imgW="1066337" imgH="215806" progId="Equation.3">
              <p:embed/>
            </p:oleObj>
          </a:graphicData>
        </a:graphic>
      </p:graphicFrame>
      <p:sp>
        <p:nvSpPr>
          <p:cNvPr id="20" name="Rectangle 19"/>
          <p:cNvSpPr/>
          <p:nvPr/>
        </p:nvSpPr>
        <p:spPr>
          <a:xfrm>
            <a:off x="609600" y="4876800"/>
            <a:ext cx="7467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err="1" smtClean="0">
                <a:latin typeface="Garamond" pitchFamily="18" charset="0"/>
              </a:rPr>
              <a:t>The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remaining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forecasts</a:t>
            </a:r>
            <a:r>
              <a:rPr lang="es-ES" sz="2400" dirty="0" smtClean="0">
                <a:latin typeface="Garamond" pitchFamily="18" charset="0"/>
              </a:rPr>
              <a:t> in </a:t>
            </a:r>
            <a:r>
              <a:rPr lang="es-ES" sz="2400" dirty="0" err="1" smtClean="0">
                <a:latin typeface="Garamond" pitchFamily="18" charset="0"/>
              </a:rPr>
              <a:t>Table</a:t>
            </a:r>
            <a:r>
              <a:rPr lang="es-ES" sz="2400" dirty="0" smtClean="0">
                <a:latin typeface="Garamond" pitchFamily="18" charset="0"/>
              </a:rPr>
              <a:t> 2 </a:t>
            </a:r>
            <a:r>
              <a:rPr lang="es-ES" sz="2400" dirty="0" err="1" smtClean="0">
                <a:latin typeface="Garamond" pitchFamily="18" charset="0"/>
              </a:rPr>
              <a:t>were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calculated</a:t>
            </a:r>
            <a:r>
              <a:rPr lang="es-ES" sz="2400" dirty="0" smtClean="0">
                <a:latin typeface="Garamond" pitchFamily="18" charset="0"/>
              </a:rPr>
              <a:t> in </a:t>
            </a:r>
            <a:r>
              <a:rPr lang="es-ES" sz="2400" dirty="0" err="1" smtClean="0">
                <a:latin typeface="Garamond" pitchFamily="18" charset="0"/>
              </a:rPr>
              <a:t>the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same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manner</a:t>
            </a:r>
            <a:r>
              <a:rPr lang="es-ES" sz="2400" dirty="0" smtClean="0">
                <a:latin typeface="Garamond" pitchFamily="18" charset="0"/>
              </a:rPr>
              <a:t>. </a:t>
            </a:r>
            <a:endParaRPr lang="en-US" sz="2400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1143000"/>
          </a:xfrm>
        </p:spPr>
        <p:txBody>
          <a:bodyPr/>
          <a:lstStyle/>
          <a:p>
            <a:r>
              <a:rPr lang="es-ES" sz="2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es-E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s-E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Table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Forecasting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Values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Holt’s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Exponential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Smoothing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= 0.2 and     = 0.4</a:t>
            </a:r>
            <a:r>
              <a:rPr lang="en-US" sz="2400" dirty="0" smtClean="0">
                <a:latin typeface="Garamond" pitchFamily="18" charset="0"/>
              </a:rPr>
              <a:t/>
            </a:r>
            <a:br>
              <a:rPr lang="en-US" sz="2400" dirty="0" smtClean="0">
                <a:latin typeface="Garamond" pitchFamily="18" charset="0"/>
              </a:rPr>
            </a:br>
            <a:endParaRPr lang="en-US" sz="2400" dirty="0">
              <a:latin typeface="Garamond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070100" y="1703070"/>
          <a:ext cx="5003800" cy="345186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22300"/>
                <a:gridCol w="609600"/>
                <a:gridCol w="723900"/>
              </a:tblGrid>
              <a:tr h="1479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Year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Actual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L(t)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b(t)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F(t)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Error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Error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1999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1100"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100.000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0.000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1100"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1100"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1100"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100.000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0.000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100.000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0.000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0.000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97.000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-1.200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100.000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-15.000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225.000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92.240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-2.624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95.800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-17.800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316.840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85.693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-4.193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89.616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-19.616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384.787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78.400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-5.433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81.500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-15.500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240.235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70.373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-6.471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72.966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-12.966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168.127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62.122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-7.183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63.903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-8.903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79.255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53.551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-7.738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54.939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-6.939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48.154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44.651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-8.203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45.814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-5.814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33.797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36.158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-8.319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36.448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-1.448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2.096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28.672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-7.986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27.839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4.161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17.310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22.548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-7.241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20.686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9.314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86.758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Forecast value in 2012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15.308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SSE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1602.360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3729" name="Object 1"/>
          <p:cNvGraphicFramePr>
            <a:graphicFrameLocks noChangeAspect="1"/>
          </p:cNvGraphicFramePr>
          <p:nvPr/>
        </p:nvGraphicFramePr>
        <p:xfrm>
          <a:off x="5105400" y="1371600"/>
          <a:ext cx="304800" cy="400050"/>
        </p:xfrm>
        <a:graphic>
          <a:graphicData uri="http://schemas.openxmlformats.org/presentationml/2006/ole">
            <p:oleObj spid="_x0000_s204802" name="Equation" r:id="rId3" imgW="152268" imgH="203024" progId="Equation.3">
              <p:embed/>
            </p:oleObj>
          </a:graphicData>
        </a:graphic>
      </p:graphicFrame>
      <p:sp>
        <p:nvSpPr>
          <p:cNvPr id="73740" name="Rectangle 12"/>
          <p:cNvSpPr>
            <a:spLocks noChangeArrowheads="1"/>
          </p:cNvSpPr>
          <p:nvPr/>
        </p:nvSpPr>
        <p:spPr bwMode="auto">
          <a:xfrm>
            <a:off x="685800" y="5410200"/>
            <a:ext cx="784862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By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using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Solver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in Excel ,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the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value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of 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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= 1 and     = 0.4543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were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found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is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the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best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that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minimizes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SSE = 265.066.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ea typeface="Calibri" pitchFamily="34" charset="0"/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73741" name="Object 13"/>
          <p:cNvGraphicFramePr>
            <a:graphicFrameLocks noChangeAspect="1"/>
          </p:cNvGraphicFramePr>
          <p:nvPr/>
        </p:nvGraphicFramePr>
        <p:xfrm>
          <a:off x="6629400" y="5486400"/>
          <a:ext cx="304800" cy="400050"/>
        </p:xfrm>
        <a:graphic>
          <a:graphicData uri="http://schemas.openxmlformats.org/presentationml/2006/ole">
            <p:oleObj spid="_x0000_s204803" name="Equation" r:id="rId4" imgW="152268" imgH="203024" progId="Equation.3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Holt-winter’s exponential 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moothing</a:t>
            </a:r>
            <a:endParaRPr lang="en-US" sz="36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Garamond" pitchFamily="18" charset="0"/>
              </a:rPr>
              <a:t>Winter’s exponential smoothing model is the second extension of the basic Exponential smoothing model.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Garamond" pitchFamily="18" charset="0"/>
              </a:rPr>
              <a:t>It is used for data that exhibit both trend and seasonality.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Garamond" pitchFamily="18" charset="0"/>
              </a:rPr>
              <a:t>It is a three parameter model that is an extension of Holt’s method.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Garamond" pitchFamily="18" charset="0"/>
              </a:rPr>
              <a:t>An additional equation adjusts the model for the seasonal component.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7772400" cy="838200"/>
          </a:xfrm>
        </p:spPr>
        <p:txBody>
          <a:bodyPr/>
          <a:lstStyle/>
          <a:p>
            <a:pPr eaLnBrk="1" hangingPunct="1"/>
            <a:r>
              <a:rPr lang="en-IE" sz="3200" b="1" dirty="0" smtClean="0">
                <a:solidFill>
                  <a:schemeClr val="accent2">
                    <a:lumMod val="75000"/>
                  </a:schemeClr>
                </a:solidFill>
              </a:rPr>
              <a:t>Holt-winter’s exponential </a:t>
            </a:r>
            <a:r>
              <a:rPr lang="en-IE" sz="3200" b="1" dirty="0" smtClean="0">
                <a:solidFill>
                  <a:schemeClr val="accent2">
                    <a:lumMod val="75000"/>
                  </a:schemeClr>
                </a:solidFill>
              </a:rPr>
              <a:t>smoothing</a:t>
            </a:r>
            <a:endParaRPr lang="en-US" sz="32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2531" name="Text Box 20"/>
          <p:cNvSpPr txBox="1">
            <a:spLocks noChangeArrowheads="1"/>
          </p:cNvSpPr>
          <p:nvPr/>
        </p:nvSpPr>
        <p:spPr bwMode="auto">
          <a:xfrm>
            <a:off x="381000" y="3048000"/>
            <a:ext cx="3276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1.  No trend and additive seasonal variability</a:t>
            </a:r>
          </a:p>
        </p:txBody>
      </p:sp>
      <p:sp>
        <p:nvSpPr>
          <p:cNvPr id="22532" name="Text Box 26"/>
          <p:cNvSpPr txBox="1">
            <a:spLocks noChangeArrowheads="1"/>
          </p:cNvSpPr>
          <p:nvPr/>
        </p:nvSpPr>
        <p:spPr bwMode="auto">
          <a:xfrm>
            <a:off x="4876800" y="3048000"/>
            <a:ext cx="3810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2. Additive seasonal variability with an additive trend</a:t>
            </a:r>
          </a:p>
        </p:txBody>
      </p:sp>
      <p:sp>
        <p:nvSpPr>
          <p:cNvPr id="22533" name="Text Box 27"/>
          <p:cNvSpPr txBox="1">
            <a:spLocks noChangeArrowheads="1"/>
          </p:cNvSpPr>
          <p:nvPr/>
        </p:nvSpPr>
        <p:spPr bwMode="auto">
          <a:xfrm>
            <a:off x="228600" y="5638800"/>
            <a:ext cx="3733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3. Multiplicative seasonal variability with </a:t>
            </a:r>
            <a:r>
              <a:rPr lang="en-US" dirty="0" smtClean="0"/>
              <a:t>no trend</a:t>
            </a:r>
            <a:endParaRPr lang="en-US" dirty="0"/>
          </a:p>
        </p:txBody>
      </p:sp>
      <p:sp>
        <p:nvSpPr>
          <p:cNvPr id="22538" name="Text Box 27"/>
          <p:cNvSpPr txBox="1">
            <a:spLocks noChangeArrowheads="1"/>
          </p:cNvSpPr>
          <p:nvPr/>
        </p:nvSpPr>
        <p:spPr bwMode="auto">
          <a:xfrm>
            <a:off x="4876800" y="5562600"/>
            <a:ext cx="3733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4. Multiplicative seasonal variability with a multiplicative trend</a:t>
            </a:r>
          </a:p>
        </p:txBody>
      </p:sp>
      <p:pic>
        <p:nvPicPr>
          <p:cNvPr id="7885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219200"/>
            <a:ext cx="3200400" cy="179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3810000"/>
            <a:ext cx="3352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Freeform 19"/>
          <p:cNvSpPr/>
          <p:nvPr/>
        </p:nvSpPr>
        <p:spPr>
          <a:xfrm>
            <a:off x="5029200" y="3962400"/>
            <a:ext cx="3124200" cy="1531961"/>
          </a:xfrm>
          <a:custGeom>
            <a:avLst/>
            <a:gdLst>
              <a:gd name="connsiteX0" fmla="*/ 0 w 6250674"/>
              <a:gd name="connsiteY0" fmla="*/ 1685498 h 2106304"/>
              <a:gd name="connsiteX1" fmla="*/ 191068 w 6250674"/>
              <a:gd name="connsiteY1" fmla="*/ 1180531 h 2106304"/>
              <a:gd name="connsiteX2" fmla="*/ 586853 w 6250674"/>
              <a:gd name="connsiteY2" fmla="*/ 2081283 h 2106304"/>
              <a:gd name="connsiteX3" fmla="*/ 900752 w 6250674"/>
              <a:gd name="connsiteY3" fmla="*/ 1030406 h 2106304"/>
              <a:gd name="connsiteX4" fmla="*/ 1378424 w 6250674"/>
              <a:gd name="connsiteY4" fmla="*/ 2026692 h 2106304"/>
              <a:gd name="connsiteX5" fmla="*/ 1637731 w 6250674"/>
              <a:gd name="connsiteY5" fmla="*/ 852985 h 2106304"/>
              <a:gd name="connsiteX6" fmla="*/ 2183641 w 6250674"/>
              <a:gd name="connsiteY6" fmla="*/ 1999397 h 2106304"/>
              <a:gd name="connsiteX7" fmla="*/ 2524836 w 6250674"/>
              <a:gd name="connsiteY7" fmla="*/ 648268 h 2106304"/>
              <a:gd name="connsiteX8" fmla="*/ 3070746 w 6250674"/>
              <a:gd name="connsiteY8" fmla="*/ 1985749 h 2106304"/>
              <a:gd name="connsiteX9" fmla="*/ 3357349 w 6250674"/>
              <a:gd name="connsiteY9" fmla="*/ 443552 h 2106304"/>
              <a:gd name="connsiteX10" fmla="*/ 4107976 w 6250674"/>
              <a:gd name="connsiteY10" fmla="*/ 1876567 h 2106304"/>
              <a:gd name="connsiteX11" fmla="*/ 4367283 w 6250674"/>
              <a:gd name="connsiteY11" fmla="*/ 307074 h 2106304"/>
              <a:gd name="connsiteX12" fmla="*/ 5145206 w 6250674"/>
              <a:gd name="connsiteY12" fmla="*/ 1753737 h 2106304"/>
              <a:gd name="connsiteX13" fmla="*/ 5418161 w 6250674"/>
              <a:gd name="connsiteY13" fmla="*/ 6824 h 2106304"/>
              <a:gd name="connsiteX14" fmla="*/ 6223379 w 6250674"/>
              <a:gd name="connsiteY14" fmla="*/ 1712794 h 2106304"/>
              <a:gd name="connsiteX15" fmla="*/ 6223379 w 6250674"/>
              <a:gd name="connsiteY15" fmla="*/ 1712794 h 2106304"/>
              <a:gd name="connsiteX16" fmla="*/ 6250674 w 6250674"/>
              <a:gd name="connsiteY16" fmla="*/ 1726442 h 2106304"/>
              <a:gd name="connsiteX0" fmla="*/ 0 w 6250674"/>
              <a:gd name="connsiteY0" fmla="*/ 1685498 h 2106304"/>
              <a:gd name="connsiteX1" fmla="*/ 191068 w 6250674"/>
              <a:gd name="connsiteY1" fmla="*/ 1180531 h 2106304"/>
              <a:gd name="connsiteX2" fmla="*/ 586853 w 6250674"/>
              <a:gd name="connsiteY2" fmla="*/ 2081283 h 2106304"/>
              <a:gd name="connsiteX3" fmla="*/ 900752 w 6250674"/>
              <a:gd name="connsiteY3" fmla="*/ 1030406 h 2106304"/>
              <a:gd name="connsiteX4" fmla="*/ 1378424 w 6250674"/>
              <a:gd name="connsiteY4" fmla="*/ 2026692 h 2106304"/>
              <a:gd name="connsiteX5" fmla="*/ 1637731 w 6250674"/>
              <a:gd name="connsiteY5" fmla="*/ 852985 h 2106304"/>
              <a:gd name="connsiteX6" fmla="*/ 2183641 w 6250674"/>
              <a:gd name="connsiteY6" fmla="*/ 1999397 h 2106304"/>
              <a:gd name="connsiteX7" fmla="*/ 2524836 w 6250674"/>
              <a:gd name="connsiteY7" fmla="*/ 648268 h 2106304"/>
              <a:gd name="connsiteX8" fmla="*/ 3070746 w 6250674"/>
              <a:gd name="connsiteY8" fmla="*/ 1985749 h 2106304"/>
              <a:gd name="connsiteX9" fmla="*/ 3357349 w 6250674"/>
              <a:gd name="connsiteY9" fmla="*/ 443552 h 2106304"/>
              <a:gd name="connsiteX10" fmla="*/ 4107976 w 6250674"/>
              <a:gd name="connsiteY10" fmla="*/ 1876567 h 2106304"/>
              <a:gd name="connsiteX11" fmla="*/ 4367283 w 6250674"/>
              <a:gd name="connsiteY11" fmla="*/ 307074 h 2106304"/>
              <a:gd name="connsiteX12" fmla="*/ 5145206 w 6250674"/>
              <a:gd name="connsiteY12" fmla="*/ 1753737 h 2106304"/>
              <a:gd name="connsiteX13" fmla="*/ 5418161 w 6250674"/>
              <a:gd name="connsiteY13" fmla="*/ 6824 h 2106304"/>
              <a:gd name="connsiteX14" fmla="*/ 6223379 w 6250674"/>
              <a:gd name="connsiteY14" fmla="*/ 1712794 h 2106304"/>
              <a:gd name="connsiteX15" fmla="*/ 6223379 w 6250674"/>
              <a:gd name="connsiteY15" fmla="*/ 1712794 h 2106304"/>
              <a:gd name="connsiteX16" fmla="*/ 6250674 w 6250674"/>
              <a:gd name="connsiteY16" fmla="*/ 1726442 h 2106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250674" h="2106304">
                <a:moveTo>
                  <a:pt x="0" y="1685498"/>
                </a:moveTo>
                <a:cubicBezTo>
                  <a:pt x="46629" y="1400032"/>
                  <a:pt x="93259" y="1114567"/>
                  <a:pt x="191068" y="1180531"/>
                </a:cubicBezTo>
                <a:cubicBezTo>
                  <a:pt x="288877" y="1246495"/>
                  <a:pt x="468572" y="2106304"/>
                  <a:pt x="586853" y="2081283"/>
                </a:cubicBezTo>
                <a:cubicBezTo>
                  <a:pt x="705134" y="2056262"/>
                  <a:pt x="768824" y="1039505"/>
                  <a:pt x="900752" y="1030406"/>
                </a:cubicBezTo>
                <a:cubicBezTo>
                  <a:pt x="1032681" y="1021308"/>
                  <a:pt x="1255594" y="2056262"/>
                  <a:pt x="1378424" y="2026692"/>
                </a:cubicBezTo>
                <a:cubicBezTo>
                  <a:pt x="1501254" y="1997122"/>
                  <a:pt x="1503528" y="857534"/>
                  <a:pt x="1637731" y="852985"/>
                </a:cubicBezTo>
                <a:cubicBezTo>
                  <a:pt x="1771934" y="848436"/>
                  <a:pt x="2035790" y="2033516"/>
                  <a:pt x="2183641" y="1999397"/>
                </a:cubicBezTo>
                <a:cubicBezTo>
                  <a:pt x="2331492" y="1965278"/>
                  <a:pt x="2376985" y="650543"/>
                  <a:pt x="2524836" y="648268"/>
                </a:cubicBezTo>
                <a:cubicBezTo>
                  <a:pt x="2672687" y="645993"/>
                  <a:pt x="2931994" y="2019868"/>
                  <a:pt x="3070746" y="1985749"/>
                </a:cubicBezTo>
                <a:cubicBezTo>
                  <a:pt x="3209498" y="1951630"/>
                  <a:pt x="3184477" y="461749"/>
                  <a:pt x="3357349" y="443552"/>
                </a:cubicBezTo>
                <a:cubicBezTo>
                  <a:pt x="3530221" y="425355"/>
                  <a:pt x="3939654" y="1899313"/>
                  <a:pt x="4107976" y="1876567"/>
                </a:cubicBezTo>
                <a:cubicBezTo>
                  <a:pt x="4276298" y="1853821"/>
                  <a:pt x="4194411" y="327546"/>
                  <a:pt x="4367283" y="307074"/>
                </a:cubicBezTo>
                <a:cubicBezTo>
                  <a:pt x="4540155" y="286602"/>
                  <a:pt x="4970060" y="1803779"/>
                  <a:pt x="5145206" y="1753737"/>
                </a:cubicBezTo>
                <a:cubicBezTo>
                  <a:pt x="5320352" y="1703695"/>
                  <a:pt x="5238465" y="13648"/>
                  <a:pt x="5418161" y="6824"/>
                </a:cubicBezTo>
                <a:cubicBezTo>
                  <a:pt x="5597857" y="0"/>
                  <a:pt x="6089176" y="1428466"/>
                  <a:pt x="6223379" y="1712794"/>
                </a:cubicBezTo>
                <a:lnTo>
                  <a:pt x="6223379" y="1712794"/>
                </a:lnTo>
                <a:lnTo>
                  <a:pt x="6250674" y="1726442"/>
                </a:lnTo>
              </a:path>
            </a:pathLst>
          </a:custGeom>
          <a:ln w="31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5" name="Rectangle 24"/>
          <p:cNvSpPr/>
          <p:nvPr/>
        </p:nvSpPr>
        <p:spPr>
          <a:xfrm>
            <a:off x="5029200" y="3886200"/>
            <a:ext cx="3200400" cy="167640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5029200" y="4343400"/>
            <a:ext cx="3200400" cy="914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029200" y="1295400"/>
            <a:ext cx="3276600" cy="17526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5029200" y="1295400"/>
            <a:ext cx="3276600" cy="1676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Freeform 37"/>
          <p:cNvSpPr/>
          <p:nvPr/>
        </p:nvSpPr>
        <p:spPr>
          <a:xfrm>
            <a:off x="5076967" y="1282890"/>
            <a:ext cx="2941092" cy="1762835"/>
          </a:xfrm>
          <a:custGeom>
            <a:avLst/>
            <a:gdLst>
              <a:gd name="connsiteX0" fmla="*/ 0 w 2941092"/>
              <a:gd name="connsiteY0" fmla="*/ 1665026 h 1762835"/>
              <a:gd name="connsiteX1" fmla="*/ 109182 w 2941092"/>
              <a:gd name="connsiteY1" fmla="*/ 1146411 h 1762835"/>
              <a:gd name="connsiteX2" fmla="*/ 614149 w 2941092"/>
              <a:gd name="connsiteY2" fmla="*/ 1719617 h 1762835"/>
              <a:gd name="connsiteX3" fmla="*/ 641445 w 2941092"/>
              <a:gd name="connsiteY3" fmla="*/ 887104 h 1762835"/>
              <a:gd name="connsiteX4" fmla="*/ 1228299 w 2941092"/>
              <a:gd name="connsiteY4" fmla="*/ 1501253 h 1762835"/>
              <a:gd name="connsiteX5" fmla="*/ 1105469 w 2941092"/>
              <a:gd name="connsiteY5" fmla="*/ 668740 h 1762835"/>
              <a:gd name="connsiteX6" fmla="*/ 1787857 w 2941092"/>
              <a:gd name="connsiteY6" fmla="*/ 1214650 h 1762835"/>
              <a:gd name="connsiteX7" fmla="*/ 1651379 w 2941092"/>
              <a:gd name="connsiteY7" fmla="*/ 409432 h 1762835"/>
              <a:gd name="connsiteX8" fmla="*/ 2347415 w 2941092"/>
              <a:gd name="connsiteY8" fmla="*/ 928047 h 1762835"/>
              <a:gd name="connsiteX9" fmla="*/ 2197290 w 2941092"/>
              <a:gd name="connsiteY9" fmla="*/ 177420 h 1762835"/>
              <a:gd name="connsiteX10" fmla="*/ 2852382 w 2941092"/>
              <a:gd name="connsiteY10" fmla="*/ 655092 h 1762835"/>
              <a:gd name="connsiteX11" fmla="*/ 2729552 w 2941092"/>
              <a:gd name="connsiteY11" fmla="*/ 0 h 1762835"/>
              <a:gd name="connsiteX12" fmla="*/ 2729552 w 2941092"/>
              <a:gd name="connsiteY12" fmla="*/ 0 h 1762835"/>
              <a:gd name="connsiteX13" fmla="*/ 2729552 w 2941092"/>
              <a:gd name="connsiteY13" fmla="*/ 0 h 1762835"/>
              <a:gd name="connsiteX0" fmla="*/ 0 w 2941092"/>
              <a:gd name="connsiteY0" fmla="*/ 1665026 h 1762835"/>
              <a:gd name="connsiteX1" fmla="*/ 109182 w 2941092"/>
              <a:gd name="connsiteY1" fmla="*/ 1146411 h 1762835"/>
              <a:gd name="connsiteX2" fmla="*/ 614149 w 2941092"/>
              <a:gd name="connsiteY2" fmla="*/ 1719617 h 1762835"/>
              <a:gd name="connsiteX3" fmla="*/ 641445 w 2941092"/>
              <a:gd name="connsiteY3" fmla="*/ 887104 h 1762835"/>
              <a:gd name="connsiteX4" fmla="*/ 1228299 w 2941092"/>
              <a:gd name="connsiteY4" fmla="*/ 1501253 h 1762835"/>
              <a:gd name="connsiteX5" fmla="*/ 1105469 w 2941092"/>
              <a:gd name="connsiteY5" fmla="*/ 668740 h 1762835"/>
              <a:gd name="connsiteX6" fmla="*/ 1787857 w 2941092"/>
              <a:gd name="connsiteY6" fmla="*/ 1214650 h 1762835"/>
              <a:gd name="connsiteX7" fmla="*/ 1651379 w 2941092"/>
              <a:gd name="connsiteY7" fmla="*/ 409432 h 1762835"/>
              <a:gd name="connsiteX8" fmla="*/ 2347415 w 2941092"/>
              <a:gd name="connsiteY8" fmla="*/ 928047 h 1762835"/>
              <a:gd name="connsiteX9" fmla="*/ 2197290 w 2941092"/>
              <a:gd name="connsiteY9" fmla="*/ 177420 h 1762835"/>
              <a:gd name="connsiteX10" fmla="*/ 2852382 w 2941092"/>
              <a:gd name="connsiteY10" fmla="*/ 655092 h 1762835"/>
              <a:gd name="connsiteX11" fmla="*/ 2729552 w 2941092"/>
              <a:gd name="connsiteY11" fmla="*/ 0 h 1762835"/>
              <a:gd name="connsiteX12" fmla="*/ 2729552 w 2941092"/>
              <a:gd name="connsiteY12" fmla="*/ 0 h 1762835"/>
              <a:gd name="connsiteX13" fmla="*/ 2729552 w 2941092"/>
              <a:gd name="connsiteY13" fmla="*/ 0 h 1762835"/>
              <a:gd name="connsiteX0" fmla="*/ 0 w 2941092"/>
              <a:gd name="connsiteY0" fmla="*/ 1665026 h 1762835"/>
              <a:gd name="connsiteX1" fmla="*/ 109182 w 2941092"/>
              <a:gd name="connsiteY1" fmla="*/ 1146411 h 1762835"/>
              <a:gd name="connsiteX2" fmla="*/ 614149 w 2941092"/>
              <a:gd name="connsiteY2" fmla="*/ 1719617 h 1762835"/>
              <a:gd name="connsiteX3" fmla="*/ 641445 w 2941092"/>
              <a:gd name="connsiteY3" fmla="*/ 887104 h 1762835"/>
              <a:gd name="connsiteX4" fmla="*/ 1228299 w 2941092"/>
              <a:gd name="connsiteY4" fmla="*/ 1501253 h 1762835"/>
              <a:gd name="connsiteX5" fmla="*/ 1105469 w 2941092"/>
              <a:gd name="connsiteY5" fmla="*/ 668740 h 1762835"/>
              <a:gd name="connsiteX6" fmla="*/ 1787857 w 2941092"/>
              <a:gd name="connsiteY6" fmla="*/ 1214650 h 1762835"/>
              <a:gd name="connsiteX7" fmla="*/ 1651379 w 2941092"/>
              <a:gd name="connsiteY7" fmla="*/ 409432 h 1762835"/>
              <a:gd name="connsiteX8" fmla="*/ 2347415 w 2941092"/>
              <a:gd name="connsiteY8" fmla="*/ 928047 h 1762835"/>
              <a:gd name="connsiteX9" fmla="*/ 2197290 w 2941092"/>
              <a:gd name="connsiteY9" fmla="*/ 177420 h 1762835"/>
              <a:gd name="connsiteX10" fmla="*/ 2852382 w 2941092"/>
              <a:gd name="connsiteY10" fmla="*/ 655092 h 1762835"/>
              <a:gd name="connsiteX11" fmla="*/ 2729552 w 2941092"/>
              <a:gd name="connsiteY11" fmla="*/ 0 h 1762835"/>
              <a:gd name="connsiteX12" fmla="*/ 2729552 w 2941092"/>
              <a:gd name="connsiteY12" fmla="*/ 0 h 1762835"/>
              <a:gd name="connsiteX13" fmla="*/ 2729552 w 2941092"/>
              <a:gd name="connsiteY13" fmla="*/ 0 h 1762835"/>
              <a:gd name="connsiteX0" fmla="*/ 0 w 2941092"/>
              <a:gd name="connsiteY0" fmla="*/ 1665026 h 1762835"/>
              <a:gd name="connsiteX1" fmla="*/ 109182 w 2941092"/>
              <a:gd name="connsiteY1" fmla="*/ 1146411 h 1762835"/>
              <a:gd name="connsiteX2" fmla="*/ 614149 w 2941092"/>
              <a:gd name="connsiteY2" fmla="*/ 1719617 h 1762835"/>
              <a:gd name="connsiteX3" fmla="*/ 489045 w 2941092"/>
              <a:gd name="connsiteY3" fmla="*/ 887104 h 1762835"/>
              <a:gd name="connsiteX4" fmla="*/ 1228299 w 2941092"/>
              <a:gd name="connsiteY4" fmla="*/ 1501253 h 1762835"/>
              <a:gd name="connsiteX5" fmla="*/ 1105469 w 2941092"/>
              <a:gd name="connsiteY5" fmla="*/ 668740 h 1762835"/>
              <a:gd name="connsiteX6" fmla="*/ 1787857 w 2941092"/>
              <a:gd name="connsiteY6" fmla="*/ 1214650 h 1762835"/>
              <a:gd name="connsiteX7" fmla="*/ 1651379 w 2941092"/>
              <a:gd name="connsiteY7" fmla="*/ 409432 h 1762835"/>
              <a:gd name="connsiteX8" fmla="*/ 2347415 w 2941092"/>
              <a:gd name="connsiteY8" fmla="*/ 928047 h 1762835"/>
              <a:gd name="connsiteX9" fmla="*/ 2197290 w 2941092"/>
              <a:gd name="connsiteY9" fmla="*/ 177420 h 1762835"/>
              <a:gd name="connsiteX10" fmla="*/ 2852382 w 2941092"/>
              <a:gd name="connsiteY10" fmla="*/ 655092 h 1762835"/>
              <a:gd name="connsiteX11" fmla="*/ 2729552 w 2941092"/>
              <a:gd name="connsiteY11" fmla="*/ 0 h 1762835"/>
              <a:gd name="connsiteX12" fmla="*/ 2729552 w 2941092"/>
              <a:gd name="connsiteY12" fmla="*/ 0 h 1762835"/>
              <a:gd name="connsiteX13" fmla="*/ 2729552 w 2941092"/>
              <a:gd name="connsiteY13" fmla="*/ 0 h 1762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41092" h="1762835">
                <a:moveTo>
                  <a:pt x="0" y="1665026"/>
                </a:moveTo>
                <a:cubicBezTo>
                  <a:pt x="3412" y="1401169"/>
                  <a:pt x="6824" y="1137313"/>
                  <a:pt x="109182" y="1146411"/>
                </a:cubicBezTo>
                <a:cubicBezTo>
                  <a:pt x="211540" y="1155510"/>
                  <a:pt x="550839" y="1762835"/>
                  <a:pt x="614149" y="1719617"/>
                </a:cubicBezTo>
                <a:cubicBezTo>
                  <a:pt x="677460" y="1676399"/>
                  <a:pt x="386687" y="923498"/>
                  <a:pt x="489045" y="887104"/>
                </a:cubicBezTo>
                <a:cubicBezTo>
                  <a:pt x="591403" y="850710"/>
                  <a:pt x="1125562" y="1537647"/>
                  <a:pt x="1228299" y="1501253"/>
                </a:cubicBezTo>
                <a:cubicBezTo>
                  <a:pt x="1331036" y="1464859"/>
                  <a:pt x="1012209" y="716507"/>
                  <a:pt x="1105469" y="668740"/>
                </a:cubicBezTo>
                <a:cubicBezTo>
                  <a:pt x="1198729" y="620973"/>
                  <a:pt x="1696872" y="1257868"/>
                  <a:pt x="1787857" y="1214650"/>
                </a:cubicBezTo>
                <a:cubicBezTo>
                  <a:pt x="1878842" y="1171432"/>
                  <a:pt x="1558119" y="457199"/>
                  <a:pt x="1651379" y="409432"/>
                </a:cubicBezTo>
                <a:cubicBezTo>
                  <a:pt x="1744639" y="361665"/>
                  <a:pt x="2256430" y="966716"/>
                  <a:pt x="2347415" y="928047"/>
                </a:cubicBezTo>
                <a:cubicBezTo>
                  <a:pt x="2438400" y="889378"/>
                  <a:pt x="2113129" y="222912"/>
                  <a:pt x="2197290" y="177420"/>
                </a:cubicBezTo>
                <a:cubicBezTo>
                  <a:pt x="2281451" y="131928"/>
                  <a:pt x="2763672" y="684662"/>
                  <a:pt x="2852382" y="655092"/>
                </a:cubicBezTo>
                <a:cubicBezTo>
                  <a:pt x="2941092" y="625522"/>
                  <a:pt x="2729552" y="0"/>
                  <a:pt x="2729552" y="0"/>
                </a:cubicBezTo>
                <a:lnTo>
                  <a:pt x="2729552" y="0"/>
                </a:lnTo>
                <a:lnTo>
                  <a:pt x="2729552" y="0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85800"/>
            <a:ext cx="7620000" cy="45720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C00000"/>
                </a:solidFill>
                <a:latin typeface="Garamond" pitchFamily="18" charset="0"/>
              </a:rPr>
              <a:t>Multiplicative Holt-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inter’s model</a:t>
            </a:r>
            <a:endParaRPr lang="en-US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 dirty="0" smtClean="0">
                <a:latin typeface="Garamond" pitchFamily="18" charset="0"/>
              </a:rPr>
              <a:t>Multiplicative </a:t>
            </a:r>
            <a:r>
              <a:rPr lang="en-US" sz="2400" dirty="0" smtClean="0">
                <a:latin typeface="Garamond" pitchFamily="18" charset="0"/>
              </a:rPr>
              <a:t>Holt-Winter’s model </a:t>
            </a:r>
            <a:r>
              <a:rPr lang="en-US" sz="2400" dirty="0" smtClean="0">
                <a:latin typeface="Garamond" pitchFamily="18" charset="0"/>
              </a:rPr>
              <a:t>is</a:t>
            </a:r>
          </a:p>
          <a:p>
            <a:pPr eaLnBrk="1" hangingPunct="1"/>
            <a:endParaRPr lang="en-US" sz="2400" dirty="0" smtClean="0">
              <a:latin typeface="Garamond" pitchFamily="18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sz="2400" dirty="0" smtClean="0">
                <a:latin typeface="Garamond" pitchFamily="18" charset="0"/>
              </a:rPr>
              <a:t>where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400" dirty="0" smtClean="0">
                <a:latin typeface="Garamond" pitchFamily="18" charset="0"/>
              </a:rPr>
              <a:t>                                              (level series)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400" dirty="0" smtClean="0">
                <a:latin typeface="Garamond" pitchFamily="18" charset="0"/>
              </a:rPr>
              <a:t>                                                  (trend estimate)</a:t>
            </a:r>
          </a:p>
          <a:p>
            <a:pPr lvl="1" eaLnBrk="1" hangingPunct="1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400" dirty="0" smtClean="0">
                <a:latin typeface="Garamond" pitchFamily="18" charset="0"/>
              </a:rPr>
              <a:t>                                     (seasonality factor)</a:t>
            </a:r>
          </a:p>
          <a:p>
            <a:pPr eaLnBrk="1" hangingPunct="1">
              <a:buFont typeface="Wingdings" pitchFamily="2" charset="2"/>
              <a:buNone/>
            </a:pPr>
            <a:endParaRPr lang="en-US" sz="2400" dirty="0" smtClean="0">
              <a:latin typeface="Garamond" pitchFamily="18" charset="0"/>
            </a:endParaRP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1295400" y="2514600"/>
          <a:ext cx="3108602" cy="685800"/>
        </p:xfrm>
        <a:graphic>
          <a:graphicData uri="http://schemas.openxmlformats.org/presentationml/2006/ole">
            <p:oleObj spid="_x0000_s205826" name="Equation" r:id="rId3" imgW="1879560" imgH="431640" progId="Equation.3">
              <p:embed/>
            </p:oleObj>
          </a:graphicData>
        </a:graphic>
      </p:graphicFrame>
      <p:graphicFrame>
        <p:nvGraphicFramePr>
          <p:cNvPr id="6147" name="Object 5"/>
          <p:cNvGraphicFramePr>
            <a:graphicFrameLocks noChangeAspect="1"/>
          </p:cNvGraphicFramePr>
          <p:nvPr/>
        </p:nvGraphicFramePr>
        <p:xfrm>
          <a:off x="1271588" y="3276600"/>
          <a:ext cx="3402012" cy="382588"/>
        </p:xfrm>
        <a:graphic>
          <a:graphicData uri="http://schemas.openxmlformats.org/presentationml/2006/ole">
            <p:oleObj spid="_x0000_s205827" name="Equation" r:id="rId4" imgW="1765080" imgH="228600" progId="Equation.3">
              <p:embed/>
            </p:oleObj>
          </a:graphicData>
        </a:graphic>
      </p:graphicFrame>
      <p:graphicFrame>
        <p:nvGraphicFramePr>
          <p:cNvPr id="6148" name="Object 6"/>
          <p:cNvGraphicFramePr>
            <a:graphicFrameLocks noChangeAspect="1"/>
          </p:cNvGraphicFramePr>
          <p:nvPr/>
        </p:nvGraphicFramePr>
        <p:xfrm>
          <a:off x="1371600" y="3657600"/>
          <a:ext cx="2362200" cy="759279"/>
        </p:xfrm>
        <a:graphic>
          <a:graphicData uri="http://schemas.openxmlformats.org/presentationml/2006/ole">
            <p:oleObj spid="_x0000_s205828" name="Equation" r:id="rId5" imgW="1307880" imgH="431640" progId="Equation.3">
              <p:embed/>
            </p:oleObj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3124200" y="1828800"/>
          <a:ext cx="3218554" cy="533400"/>
        </p:xfrm>
        <a:graphic>
          <a:graphicData uri="http://schemas.openxmlformats.org/presentationml/2006/ole">
            <p:oleObj spid="_x0000_s205829" name="Equation" r:id="rId6" imgW="1396800" imgH="228600" progId="Equation.3">
              <p:embed/>
            </p:oleObj>
          </a:graphicData>
        </a:graphic>
      </p:graphicFrame>
      <p:sp>
        <p:nvSpPr>
          <p:cNvPr id="10" name="Rectangle 9"/>
          <p:cNvSpPr/>
          <p:nvPr/>
        </p:nvSpPr>
        <p:spPr>
          <a:xfrm>
            <a:off x="1066800" y="4419600"/>
            <a:ext cx="7010400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0"/>
              </a:lnSpc>
              <a:buFontTx/>
              <a:buNone/>
              <a:tabLst>
                <a:tab pos="1023938" algn="l"/>
                <a:tab pos="1090613" algn="l"/>
                <a:tab pos="1543050" algn="l"/>
              </a:tabLst>
            </a:pPr>
            <a:r>
              <a:rPr lang="en-US" sz="2400" dirty="0" smtClean="0">
                <a:latin typeface="Garamond" pitchFamily="18" charset="0"/>
              </a:rPr>
              <a:t>where </a:t>
            </a:r>
            <a:r>
              <a:rPr lang="en-US" sz="2400" dirty="0" smtClean="0">
                <a:latin typeface="Garamond" pitchFamily="18" charset="0"/>
                <a:sym typeface="Symbol" pitchFamily="18" charset="2"/>
              </a:rPr>
              <a:t>,    and   are smoothing constants between 0 and 1, </a:t>
            </a:r>
            <a:r>
              <a:rPr lang="en-US" sz="2400" i="1" dirty="0" smtClean="0">
                <a:latin typeface="Garamond" pitchFamily="18" charset="0"/>
                <a:sym typeface="Symbol" pitchFamily="18" charset="2"/>
              </a:rPr>
              <a:t>s</a:t>
            </a:r>
            <a:r>
              <a:rPr lang="en-US" sz="2400" dirty="0" smtClean="0">
                <a:latin typeface="Garamond" pitchFamily="18" charset="0"/>
                <a:sym typeface="Symbol" pitchFamily="18" charset="2"/>
              </a:rPr>
              <a:t> = number of seasons in a year (</a:t>
            </a:r>
            <a:r>
              <a:rPr lang="en-US" sz="2400" i="1" dirty="0" smtClean="0">
                <a:latin typeface="Garamond" pitchFamily="18" charset="0"/>
                <a:sym typeface="Symbol" pitchFamily="18" charset="2"/>
              </a:rPr>
              <a:t>s</a:t>
            </a:r>
            <a:r>
              <a:rPr lang="en-US" sz="2400" dirty="0" smtClean="0">
                <a:latin typeface="Garamond" pitchFamily="18" charset="0"/>
                <a:sym typeface="Symbol" pitchFamily="18" charset="2"/>
              </a:rPr>
              <a:t> = 12 for monthly data, and </a:t>
            </a:r>
            <a:r>
              <a:rPr lang="en-US" sz="2400" i="1" dirty="0" smtClean="0">
                <a:latin typeface="Garamond" pitchFamily="18" charset="0"/>
                <a:sym typeface="Symbol" pitchFamily="18" charset="2"/>
              </a:rPr>
              <a:t>s</a:t>
            </a:r>
            <a:r>
              <a:rPr lang="en-US" sz="2400" dirty="0" smtClean="0">
                <a:latin typeface="Garamond" pitchFamily="18" charset="0"/>
                <a:sym typeface="Symbol" pitchFamily="18" charset="2"/>
              </a:rPr>
              <a:t> = 4 for quarterly data)</a:t>
            </a:r>
          </a:p>
        </p:txBody>
      </p:sp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362200" y="4648200"/>
          <a:ext cx="228600" cy="304800"/>
        </p:xfrm>
        <a:graphic>
          <a:graphicData uri="http://schemas.openxmlformats.org/presentationml/2006/ole">
            <p:oleObj spid="_x0000_s205830" name="Equation" r:id="rId7" imgW="152280" imgH="203040" progId="Equation.3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B0A0DBBA-F60C-47D1-BA03-AC768BC320C6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8686800" cy="960438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Procedures of Multiplicative Holt-Winters Method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562475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sz="2400" b="1" dirty="0" smtClean="0">
                <a:latin typeface="Garamond" pitchFamily="18" charset="0"/>
              </a:rPr>
              <a:t>Step 1</a:t>
            </a:r>
            <a:r>
              <a:rPr lang="en-US" sz="2400" dirty="0" smtClean="0">
                <a:latin typeface="Garamond" pitchFamily="18" charset="0"/>
              </a:rPr>
              <a:t>: Obtain initial values for the level </a:t>
            </a:r>
            <a:r>
              <a:rPr lang="en-US" sz="2400" i="1" dirty="0" smtClean="0">
                <a:latin typeface="Garamond" pitchFamily="18" charset="0"/>
              </a:rPr>
              <a:t>L</a:t>
            </a:r>
            <a:r>
              <a:rPr lang="en-US" sz="2400" baseline="-25000" dirty="0" smtClean="0">
                <a:latin typeface="Garamond" pitchFamily="18" charset="0"/>
              </a:rPr>
              <a:t>0</a:t>
            </a:r>
            <a:r>
              <a:rPr lang="en-US" sz="2400" dirty="0" smtClean="0">
                <a:latin typeface="Garamond" pitchFamily="18" charset="0"/>
              </a:rPr>
              <a:t>, the growth rate </a:t>
            </a:r>
            <a:r>
              <a:rPr lang="en-US" sz="2400" i="1" dirty="0" smtClean="0">
                <a:latin typeface="Garamond" pitchFamily="18" charset="0"/>
              </a:rPr>
              <a:t>b</a:t>
            </a:r>
            <a:r>
              <a:rPr lang="en-US" sz="2400" baseline="-25000" dirty="0" smtClean="0">
                <a:latin typeface="Garamond" pitchFamily="18" charset="0"/>
              </a:rPr>
              <a:t>0</a:t>
            </a:r>
            <a:r>
              <a:rPr lang="en-US" sz="2400" dirty="0" smtClean="0">
                <a:latin typeface="Garamond" pitchFamily="18" charset="0"/>
              </a:rPr>
              <a:t>, and the seasonal factors </a:t>
            </a:r>
            <a:r>
              <a:rPr lang="en-US" sz="2400" i="1" dirty="0" smtClean="0">
                <a:latin typeface="Garamond" pitchFamily="18" charset="0"/>
              </a:rPr>
              <a:t>S</a:t>
            </a:r>
            <a:r>
              <a:rPr lang="en-US" sz="2400" i="1" baseline="-25000" dirty="0" smtClean="0">
                <a:latin typeface="Garamond" pitchFamily="18" charset="0"/>
              </a:rPr>
              <a:t>1</a:t>
            </a:r>
            <a:r>
              <a:rPr lang="en-US" sz="2400" i="1" dirty="0" smtClean="0">
                <a:latin typeface="Garamond" pitchFamily="18" charset="0"/>
              </a:rPr>
              <a:t>, S</a:t>
            </a:r>
            <a:r>
              <a:rPr lang="en-US" sz="2400" i="1" baseline="-25000" dirty="0" smtClean="0">
                <a:latin typeface="Garamond" pitchFamily="18" charset="0"/>
              </a:rPr>
              <a:t>2</a:t>
            </a:r>
            <a:r>
              <a:rPr lang="en-US" sz="2400" i="1" dirty="0" smtClean="0">
                <a:latin typeface="Garamond" pitchFamily="18" charset="0"/>
              </a:rPr>
              <a:t>, S</a:t>
            </a:r>
            <a:r>
              <a:rPr lang="en-US" sz="2400" i="1" baseline="-25000" dirty="0" smtClean="0">
                <a:latin typeface="Garamond" pitchFamily="18" charset="0"/>
              </a:rPr>
              <a:t>3</a:t>
            </a:r>
            <a:r>
              <a:rPr lang="en-US" sz="2400" dirty="0" smtClean="0">
                <a:latin typeface="Garamond" pitchFamily="18" charset="0"/>
              </a:rPr>
              <a:t>,…,</a:t>
            </a:r>
            <a:r>
              <a:rPr lang="en-US" sz="2400" i="1" dirty="0" smtClean="0">
                <a:latin typeface="Garamond" pitchFamily="18" charset="0"/>
              </a:rPr>
              <a:t> S</a:t>
            </a:r>
            <a:r>
              <a:rPr lang="en-US" sz="2400" i="1" baseline="-25000" dirty="0" smtClean="0">
                <a:latin typeface="Garamond" pitchFamily="18" charset="0"/>
              </a:rPr>
              <a:t>s</a:t>
            </a:r>
            <a:r>
              <a:rPr lang="en-US" sz="2400" dirty="0" smtClean="0">
                <a:latin typeface="Garamond" pitchFamily="18" charset="0"/>
              </a:rPr>
              <a:t>, by set </a:t>
            </a:r>
          </a:p>
          <a:p>
            <a:pPr>
              <a:lnSpc>
                <a:spcPct val="90000"/>
              </a:lnSpc>
              <a:buNone/>
            </a:pPr>
            <a:r>
              <a:rPr lang="en-US" sz="2400" dirty="0" smtClean="0">
                <a:latin typeface="Garamond" pitchFamily="18" charset="0"/>
              </a:rPr>
              <a:t>	Initialize level as:</a:t>
            </a:r>
          </a:p>
          <a:p>
            <a:pPr>
              <a:lnSpc>
                <a:spcPct val="90000"/>
              </a:lnSpc>
            </a:pPr>
            <a:endParaRPr lang="en-US" sz="2400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2400" dirty="0" smtClean="0">
                <a:latin typeface="Garamond" pitchFamily="18" charset="0"/>
              </a:rPr>
              <a:t>	Initialize trend as</a:t>
            </a:r>
          </a:p>
          <a:p>
            <a:pPr>
              <a:lnSpc>
                <a:spcPct val="90000"/>
              </a:lnSpc>
            </a:pPr>
            <a:endParaRPr lang="en-US" sz="2400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2400" dirty="0" smtClean="0">
                <a:latin typeface="Garamond" pitchFamily="18" charset="0"/>
              </a:rPr>
              <a:t>	</a:t>
            </a:r>
          </a:p>
          <a:p>
            <a:pPr>
              <a:lnSpc>
                <a:spcPct val="90000"/>
              </a:lnSpc>
              <a:buNone/>
            </a:pPr>
            <a:r>
              <a:rPr lang="en-US" sz="2400" dirty="0" smtClean="0">
                <a:latin typeface="Garamond" pitchFamily="18" charset="0"/>
              </a:rPr>
              <a:t>	Initialize seasonal indices as</a:t>
            </a:r>
          </a:p>
          <a:p>
            <a:pPr eaLnBrk="1" hangingPunct="1"/>
            <a:endParaRPr lang="en-US" sz="2400" dirty="0" smtClean="0"/>
          </a:p>
          <a:p>
            <a:pPr eaLnBrk="1" hangingPunct="1">
              <a:buFontTx/>
              <a:buNone/>
            </a:pPr>
            <a:endParaRPr lang="en-US" sz="2400" baseline="-25000" dirty="0" smtClean="0"/>
          </a:p>
          <a:p>
            <a:pPr eaLnBrk="1" hangingPunct="1"/>
            <a:endParaRPr lang="en-US" sz="2400" dirty="0" smtClean="0"/>
          </a:p>
        </p:txBody>
      </p:sp>
      <p:graphicFrame>
        <p:nvGraphicFramePr>
          <p:cNvPr id="60418" name="Object 5"/>
          <p:cNvGraphicFramePr>
            <a:graphicFrameLocks noChangeAspect="1"/>
          </p:cNvGraphicFramePr>
          <p:nvPr/>
        </p:nvGraphicFramePr>
        <p:xfrm>
          <a:off x="3124200" y="2286000"/>
          <a:ext cx="2702182" cy="762000"/>
        </p:xfrm>
        <a:graphic>
          <a:graphicData uri="http://schemas.openxmlformats.org/presentationml/2006/ole">
            <p:oleObj spid="_x0000_s206850" name="Equation" r:id="rId3" imgW="1396800" imgH="393480" progId="Equation.3">
              <p:embed/>
            </p:oleObj>
          </a:graphicData>
        </a:graphic>
      </p:graphicFrame>
      <p:graphicFrame>
        <p:nvGraphicFramePr>
          <p:cNvPr id="60419" name="Object 6"/>
          <p:cNvGraphicFramePr>
            <a:graphicFrameLocks noChangeAspect="1"/>
          </p:cNvGraphicFramePr>
          <p:nvPr/>
        </p:nvGraphicFramePr>
        <p:xfrm>
          <a:off x="2819400" y="3352800"/>
          <a:ext cx="4876799" cy="716845"/>
        </p:xfrm>
        <a:graphic>
          <a:graphicData uri="http://schemas.openxmlformats.org/presentationml/2006/ole">
            <p:oleObj spid="_x0000_s206851" name="Equation" r:id="rId4" imgW="2679480" imgH="393480" progId="Equation.3">
              <p:embed/>
            </p:oleObj>
          </a:graphicData>
        </a:graphic>
      </p:graphicFrame>
      <p:graphicFrame>
        <p:nvGraphicFramePr>
          <p:cNvPr id="60420" name="Object 7"/>
          <p:cNvGraphicFramePr>
            <a:graphicFrameLocks noChangeAspect="1"/>
          </p:cNvGraphicFramePr>
          <p:nvPr/>
        </p:nvGraphicFramePr>
        <p:xfrm>
          <a:off x="3124200" y="4648200"/>
          <a:ext cx="3471937" cy="838200"/>
        </p:xfrm>
        <a:graphic>
          <a:graphicData uri="http://schemas.openxmlformats.org/presentationml/2006/ole">
            <p:oleObj spid="_x0000_s206852" name="Equation" r:id="rId5" imgW="179064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8229600" cy="884238"/>
          </a:xfrm>
        </p:spPr>
        <p:txBody>
          <a:bodyPr/>
          <a:lstStyle/>
          <a:p>
            <a:r>
              <a:rPr lang="en-MY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Chap </a:t>
            </a:r>
            <a:r>
              <a:rPr lang="en-MY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4: Exponential Smoothing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2400" dirty="0" smtClean="0">
                <a:latin typeface="Garamond" pitchFamily="18" charset="0"/>
              </a:rPr>
              <a:t>Outline:</a:t>
            </a:r>
          </a:p>
          <a:p>
            <a:pPr marL="685800" indent="-33496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Introduction to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xponential smoothing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85800" indent="-33496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Simple exponential smoothing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method</a:t>
            </a:r>
          </a:p>
          <a:p>
            <a:pPr marL="685800" indent="-33496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Holt’s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exponential smoothing</a:t>
            </a:r>
          </a:p>
          <a:p>
            <a:pPr marL="685800" indent="-33496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Winter’s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exponential smoothing</a:t>
            </a:r>
          </a:p>
          <a:p>
            <a:pPr marL="685800" indent="-33496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Multiplicative Holt-winter’s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model</a:t>
            </a:r>
          </a:p>
          <a:p>
            <a:pPr marL="685800" indent="-33496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Additive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Holt-winter’s model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85800" indent="-334963"/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81800" y="57912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2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248275"/>
          </a:xfrm>
        </p:spPr>
        <p:txBody>
          <a:bodyPr/>
          <a:lstStyle/>
          <a:p>
            <a:pPr>
              <a:buNone/>
            </a:pPr>
            <a:r>
              <a:rPr lang="en-US" sz="2800" b="1" dirty="0" smtClean="0">
                <a:latin typeface="Garamond" pitchFamily="18" charset="0"/>
              </a:rPr>
              <a:t>Step 2</a:t>
            </a:r>
            <a:r>
              <a:rPr lang="en-US" sz="2800" dirty="0" smtClean="0">
                <a:latin typeface="Garamond" pitchFamily="18" charset="0"/>
              </a:rPr>
              <a:t>: Calculate a point forecast of          using the initial values</a:t>
            </a:r>
          </a:p>
          <a:p>
            <a:pPr>
              <a:buNone/>
            </a:pPr>
            <a:endParaRPr lang="en-US" sz="2800" b="1" dirty="0" smtClean="0">
              <a:latin typeface="Garamond" pitchFamily="18" charset="0"/>
            </a:endParaRPr>
          </a:p>
          <a:p>
            <a:pPr>
              <a:buNone/>
            </a:pPr>
            <a:r>
              <a:rPr lang="en-US" sz="2800" b="1" dirty="0" smtClean="0">
                <a:latin typeface="Garamond" pitchFamily="18" charset="0"/>
              </a:rPr>
              <a:t>Step 3</a:t>
            </a:r>
            <a:r>
              <a:rPr lang="en-US" sz="2800" dirty="0" smtClean="0">
                <a:latin typeface="Garamond" pitchFamily="18" charset="0"/>
              </a:rPr>
              <a:t>: Update the estimates </a:t>
            </a:r>
            <a:r>
              <a:rPr lang="en-US" sz="2800" i="1" dirty="0" smtClean="0">
                <a:latin typeface="Garamond" pitchFamily="18" charset="0"/>
              </a:rPr>
              <a:t>L</a:t>
            </a:r>
            <a:r>
              <a:rPr lang="en-US" sz="2800" i="1" baseline="-25000" dirty="0" smtClean="0">
                <a:latin typeface="Garamond" pitchFamily="18" charset="0"/>
              </a:rPr>
              <a:t>t</a:t>
            </a:r>
            <a:r>
              <a:rPr lang="en-US" sz="2800" dirty="0" smtClean="0">
                <a:latin typeface="Garamond" pitchFamily="18" charset="0"/>
              </a:rPr>
              <a:t>, </a:t>
            </a:r>
            <a:r>
              <a:rPr lang="en-US" sz="2800" i="1" dirty="0" err="1" smtClean="0">
                <a:latin typeface="Garamond" pitchFamily="18" charset="0"/>
              </a:rPr>
              <a:t>b</a:t>
            </a:r>
            <a:r>
              <a:rPr lang="en-US" sz="2800" i="1" baseline="-25000" dirty="0" err="1" smtClean="0">
                <a:latin typeface="Garamond" pitchFamily="18" charset="0"/>
              </a:rPr>
              <a:t>t</a:t>
            </a:r>
            <a:r>
              <a:rPr lang="en-US" sz="2800" dirty="0" smtClean="0">
                <a:latin typeface="Garamond" pitchFamily="18" charset="0"/>
              </a:rPr>
              <a:t>, and S</a:t>
            </a:r>
            <a:r>
              <a:rPr lang="en-US" sz="2800" i="1" baseline="-25000" dirty="0" smtClean="0">
                <a:latin typeface="Garamond" pitchFamily="18" charset="0"/>
              </a:rPr>
              <a:t>t</a:t>
            </a:r>
            <a:r>
              <a:rPr lang="en-US" sz="2800" dirty="0" smtClean="0">
                <a:latin typeface="Garamond" pitchFamily="18" charset="0"/>
              </a:rPr>
              <a:t> by using the formula</a:t>
            </a:r>
          </a:p>
          <a:p>
            <a:pPr>
              <a:buNone/>
            </a:pPr>
            <a:endParaRPr lang="en-US" sz="2800" b="1" dirty="0" smtClean="0">
              <a:latin typeface="Garamond" pitchFamily="18" charset="0"/>
            </a:endParaRPr>
          </a:p>
          <a:p>
            <a:pPr>
              <a:buNone/>
            </a:pPr>
            <a:endParaRPr lang="en-US" sz="2800" b="1" dirty="0" smtClean="0">
              <a:latin typeface="Garamond" pitchFamily="18" charset="0"/>
            </a:endParaRPr>
          </a:p>
          <a:p>
            <a:pPr>
              <a:buNone/>
            </a:pPr>
            <a:endParaRPr lang="en-US" sz="2800" b="1" dirty="0" smtClean="0">
              <a:latin typeface="Garamond" pitchFamily="18" charset="0"/>
            </a:endParaRPr>
          </a:p>
          <a:p>
            <a:pPr>
              <a:buNone/>
            </a:pPr>
            <a:endParaRPr lang="en-US" sz="2800" b="1" dirty="0" smtClean="0">
              <a:latin typeface="Garamond" pitchFamily="18" charset="0"/>
            </a:endParaRPr>
          </a:p>
          <a:p>
            <a:pPr>
              <a:buNone/>
            </a:pPr>
            <a:r>
              <a:rPr lang="en-US" sz="2800" b="1" dirty="0" smtClean="0">
                <a:latin typeface="Garamond" pitchFamily="18" charset="0"/>
              </a:rPr>
              <a:t>Step </a:t>
            </a:r>
            <a:r>
              <a:rPr lang="en-US" sz="2800" b="1" dirty="0" smtClean="0">
                <a:latin typeface="Garamond" pitchFamily="18" charset="0"/>
              </a:rPr>
              <a:t>4</a:t>
            </a:r>
            <a:r>
              <a:rPr lang="en-US" sz="2800" dirty="0" smtClean="0">
                <a:latin typeface="Garamond" pitchFamily="18" charset="0"/>
              </a:rPr>
              <a:t>: Find the most suitable combination of </a:t>
            </a:r>
            <a:r>
              <a:rPr lang="en-US" sz="2800" dirty="0" smtClean="0">
                <a:latin typeface="Garamond" pitchFamily="18" charset="0"/>
                <a:sym typeface="Symbol" pitchFamily="18" charset="2"/>
              </a:rPr>
              <a:t>,      and </a:t>
            </a:r>
            <a:r>
              <a:rPr lang="en-US" sz="2800" dirty="0" smtClean="0">
                <a:latin typeface="Garamond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dirty="0" smtClean="0">
                <a:latin typeface="Garamond" pitchFamily="18" charset="0"/>
              </a:rPr>
              <a:t>that minimizes SSE (or MSE)</a:t>
            </a:r>
          </a:p>
          <a:p>
            <a:endParaRPr lang="en-US" sz="2400" dirty="0" smtClean="0">
              <a:latin typeface="Garamond" pitchFamily="18" charset="0"/>
            </a:endParaRPr>
          </a:p>
          <a:p>
            <a:pPr eaLnBrk="1" hangingPunct="1"/>
            <a:endParaRPr lang="en-US" sz="2400" dirty="0" smtClean="0">
              <a:latin typeface="Garamond" pitchFamily="18" charset="0"/>
            </a:endParaRPr>
          </a:p>
        </p:txBody>
      </p:sp>
      <p:graphicFrame>
        <p:nvGraphicFramePr>
          <p:cNvPr id="62471" name="Object 7"/>
          <p:cNvGraphicFramePr>
            <a:graphicFrameLocks noChangeAspect="1"/>
          </p:cNvGraphicFramePr>
          <p:nvPr/>
        </p:nvGraphicFramePr>
        <p:xfrm>
          <a:off x="7391400" y="5410200"/>
          <a:ext cx="285750" cy="381000"/>
        </p:xfrm>
        <a:graphic>
          <a:graphicData uri="http://schemas.openxmlformats.org/presentationml/2006/ole">
            <p:oleObj spid="_x0000_s207874" name="Equation" r:id="rId3" imgW="152280" imgH="203040" progId="Equation.3">
              <p:embed/>
            </p:oleObj>
          </a:graphicData>
        </a:graphic>
      </p:graphicFrame>
      <p:graphicFrame>
        <p:nvGraphicFramePr>
          <p:cNvPr id="62472" name="Object 8"/>
          <p:cNvGraphicFramePr>
            <a:graphicFrameLocks noChangeAspect="1"/>
          </p:cNvGraphicFramePr>
          <p:nvPr/>
        </p:nvGraphicFramePr>
        <p:xfrm>
          <a:off x="5638800" y="914400"/>
          <a:ext cx="457200" cy="392430"/>
        </p:xfrm>
        <a:graphic>
          <a:graphicData uri="http://schemas.openxmlformats.org/presentationml/2006/ole">
            <p:oleObj spid="_x0000_s207875" name="Equation" r:id="rId4" imgW="266400" imgH="228600" progId="Equation.3">
              <p:embed/>
            </p:oleObj>
          </a:graphicData>
        </a:graphic>
      </p:graphicFrame>
      <p:graphicFrame>
        <p:nvGraphicFramePr>
          <p:cNvPr id="62473" name="Object 9"/>
          <p:cNvGraphicFramePr>
            <a:graphicFrameLocks noChangeAspect="1"/>
          </p:cNvGraphicFramePr>
          <p:nvPr/>
        </p:nvGraphicFramePr>
        <p:xfrm>
          <a:off x="3124201" y="1524001"/>
          <a:ext cx="2209799" cy="411776"/>
        </p:xfrm>
        <a:graphic>
          <a:graphicData uri="http://schemas.openxmlformats.org/presentationml/2006/ole">
            <p:oleObj spid="_x0000_s207876" name="Equation" r:id="rId5" imgW="1244520" imgH="228600" progId="Equation.3">
              <p:embed/>
            </p:oleObj>
          </a:graphicData>
        </a:graphic>
      </p:graphicFrame>
      <p:graphicFrame>
        <p:nvGraphicFramePr>
          <p:cNvPr id="62474" name="Object 4"/>
          <p:cNvGraphicFramePr>
            <a:graphicFrameLocks noChangeAspect="1"/>
          </p:cNvGraphicFramePr>
          <p:nvPr/>
        </p:nvGraphicFramePr>
        <p:xfrm>
          <a:off x="2895600" y="3048000"/>
          <a:ext cx="3108325" cy="685800"/>
        </p:xfrm>
        <a:graphic>
          <a:graphicData uri="http://schemas.openxmlformats.org/presentationml/2006/ole">
            <p:oleObj spid="_x0000_s207877" name="Equation" r:id="rId6" imgW="1879560" imgH="431640" progId="Equation.3">
              <p:embed/>
            </p:oleObj>
          </a:graphicData>
        </a:graphic>
      </p:graphicFrame>
      <p:graphicFrame>
        <p:nvGraphicFramePr>
          <p:cNvPr id="62475" name="Object 5"/>
          <p:cNvGraphicFramePr>
            <a:graphicFrameLocks noChangeAspect="1"/>
          </p:cNvGraphicFramePr>
          <p:nvPr/>
        </p:nvGraphicFramePr>
        <p:xfrm>
          <a:off x="2971800" y="3810000"/>
          <a:ext cx="3402012" cy="382588"/>
        </p:xfrm>
        <a:graphic>
          <a:graphicData uri="http://schemas.openxmlformats.org/presentationml/2006/ole">
            <p:oleObj spid="_x0000_s207878" name="Equation" r:id="rId7" imgW="1765080" imgH="228600" progId="Equation.3">
              <p:embed/>
            </p:oleObj>
          </a:graphicData>
        </a:graphic>
      </p:graphicFrame>
      <p:graphicFrame>
        <p:nvGraphicFramePr>
          <p:cNvPr id="62476" name="Object 6"/>
          <p:cNvGraphicFramePr>
            <a:graphicFrameLocks noChangeAspect="1"/>
          </p:cNvGraphicFramePr>
          <p:nvPr/>
        </p:nvGraphicFramePr>
        <p:xfrm>
          <a:off x="3048000" y="4267200"/>
          <a:ext cx="2438400" cy="783303"/>
        </p:xfrm>
        <a:graphic>
          <a:graphicData uri="http://schemas.openxmlformats.org/presentationml/2006/ole">
            <p:oleObj spid="_x0000_s207879" name="Equation" r:id="rId8" imgW="130788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8701087" cy="1093787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Example: Multiplicative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Holt-Winters Method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7200" cy="4714875"/>
          </a:xfrm>
        </p:spPr>
        <p:txBody>
          <a:bodyPr/>
          <a:lstStyle/>
          <a:p>
            <a:r>
              <a:rPr lang="en-US" sz="2400" dirty="0" smtClean="0">
                <a:latin typeface="Garamond" pitchFamily="18" charset="0"/>
              </a:rPr>
              <a:t>Use the </a:t>
            </a:r>
            <a:r>
              <a:rPr lang="es-ES" sz="2400" dirty="0" err="1" smtClean="0">
                <a:latin typeface="Garamond" pitchFamily="18" charset="0"/>
              </a:rPr>
              <a:t>quarterly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retail</a:t>
            </a:r>
            <a:r>
              <a:rPr lang="es-ES" sz="2400" dirty="0" smtClean="0">
                <a:latin typeface="Garamond" pitchFamily="18" charset="0"/>
              </a:rPr>
              <a:t> sales data (RM </a:t>
            </a:r>
            <a:r>
              <a:rPr lang="es-ES" sz="2400" dirty="0" err="1" smtClean="0">
                <a:latin typeface="Garamond" pitchFamily="18" charset="0"/>
              </a:rPr>
              <a:t>Million</a:t>
            </a:r>
            <a:r>
              <a:rPr lang="es-ES" sz="2400" dirty="0" smtClean="0">
                <a:latin typeface="Garamond" pitchFamily="18" charset="0"/>
              </a:rPr>
              <a:t>) </a:t>
            </a:r>
            <a:r>
              <a:rPr lang="en-US" sz="2400" dirty="0" smtClean="0">
                <a:latin typeface="Garamond" pitchFamily="18" charset="0"/>
              </a:rPr>
              <a:t> example as an illustration</a:t>
            </a:r>
          </a:p>
          <a:p>
            <a:endParaRPr lang="en-US" sz="2400" dirty="0" smtClean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</p:nvPr>
        </p:nvGraphicFramePr>
        <p:xfrm>
          <a:off x="990600" y="2514600"/>
          <a:ext cx="2667000" cy="3657600"/>
        </p:xfrm>
        <a:graphic>
          <a:graphicData uri="http://schemas.openxmlformats.org/drawingml/2006/table">
            <a:tbl>
              <a:tblPr/>
              <a:tblGrid>
                <a:gridCol w="666750"/>
                <a:gridCol w="666750"/>
                <a:gridCol w="666750"/>
                <a:gridCol w="666750"/>
              </a:tblGrid>
              <a:tr h="2145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Quarter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Sales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5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5248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522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522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5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522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522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522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5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522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522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522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5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522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522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522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4191000" y="2133600"/>
          <a:ext cx="39624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4114800" y="5181600"/>
            <a:ext cx="4725846" cy="12926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algn="just"/>
            <a:r>
              <a:rPr lang="en-US" sz="2000" dirty="0" smtClean="0">
                <a:latin typeface="Garamond" pitchFamily="18" charset="0"/>
              </a:rPr>
              <a:t>The series shows linear upward trend and </a:t>
            </a:r>
          </a:p>
          <a:p>
            <a:pPr marL="0" lvl="1" algn="just"/>
            <a:r>
              <a:rPr lang="en-US" sz="2000" dirty="0" smtClean="0">
                <a:latin typeface="Garamond" pitchFamily="18" charset="0"/>
              </a:rPr>
              <a:t>the magnitude of the seasonal span increases </a:t>
            </a:r>
          </a:p>
          <a:p>
            <a:pPr marL="0" lvl="1" algn="just"/>
            <a:r>
              <a:rPr lang="en-US" sz="2000" dirty="0" smtClean="0">
                <a:latin typeface="Garamond" pitchFamily="18" charset="0"/>
              </a:rPr>
              <a:t>as the level of the time series increases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066800" y="6172200"/>
            <a:ext cx="236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Solution: Multiplicative Holt-Winters Method</a:t>
            </a:r>
            <a:endParaRPr lang="en-US" sz="32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latin typeface="Garamond" pitchFamily="18" charset="0"/>
              </a:rPr>
              <a:t>Table 3 presents an example of the Winter’s multiplicative smoothing procedure used for </a:t>
            </a:r>
          </a:p>
          <a:p>
            <a:endParaRPr lang="en-US" dirty="0"/>
          </a:p>
        </p:txBody>
      </p:sp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5777" name="Object 1"/>
          <p:cNvGraphicFramePr>
            <a:graphicFrameLocks noChangeAspect="1"/>
          </p:cNvGraphicFramePr>
          <p:nvPr/>
        </p:nvGraphicFramePr>
        <p:xfrm>
          <a:off x="4343400" y="2057400"/>
          <a:ext cx="3048000" cy="364435"/>
        </p:xfrm>
        <a:graphic>
          <a:graphicData uri="http://schemas.openxmlformats.org/presentationml/2006/ole">
            <p:oleObj spid="_x0000_s208898" name="Equation" r:id="rId3" imgW="1726451" imgH="203112" progId="Equation.3">
              <p:embed/>
            </p:oleObj>
          </a:graphicData>
        </a:graphic>
      </p:graphicFrame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0" y="209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914400" y="2362200"/>
          <a:ext cx="6095998" cy="3310893"/>
        </p:xfrm>
        <a:graphic>
          <a:graphicData uri="http://schemas.openxmlformats.org/drawingml/2006/table">
            <a:tbl>
              <a:tblPr/>
              <a:tblGrid>
                <a:gridCol w="589638"/>
                <a:gridCol w="589638"/>
                <a:gridCol w="589638"/>
                <a:gridCol w="589638"/>
                <a:gridCol w="589638"/>
                <a:gridCol w="589638"/>
                <a:gridCol w="617278"/>
                <a:gridCol w="601922"/>
                <a:gridCol w="589638"/>
                <a:gridCol w="749332"/>
              </a:tblGrid>
              <a:tr h="445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Quarter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y(t)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L(t)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b(t)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S(t)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F(t)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Error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Error^2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3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3573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355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355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31.500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3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32.738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28.500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2.250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355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33.408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33.897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355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33.838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33.502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-0.502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355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34.351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38.280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-0.280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3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34.795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31.359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-0.359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355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35.003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35.963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-0.963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355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35.189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34.893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-0.893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355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35.480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39.616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-0.616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3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35.880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32.204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-0.204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355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36.845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36.779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355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38.394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36.511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2.489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6.195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355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38.598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43.183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-1.183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3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13.954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381000" y="5715000"/>
            <a:ext cx="7239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kumimoji="0" lang="es-E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By</a:t>
            </a:r>
            <a:r>
              <a:rPr kumimoji="0" lang="es-E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using</a:t>
            </a:r>
            <a:r>
              <a:rPr kumimoji="0" lang="es-E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Solver</a:t>
            </a:r>
            <a:r>
              <a:rPr kumimoji="0" lang="es-E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in Excel , </a:t>
            </a:r>
            <a:r>
              <a:rPr kumimoji="0" lang="es-E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the</a:t>
            </a:r>
            <a:r>
              <a:rPr kumimoji="0" lang="es-E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value</a:t>
            </a:r>
            <a:r>
              <a:rPr kumimoji="0" lang="es-E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of                              </a:t>
            </a:r>
            <a:r>
              <a:rPr lang="es-ES" sz="2000" dirty="0" err="1" smtClean="0">
                <a:latin typeface="Garamond" pitchFamily="18" charset="0"/>
              </a:rPr>
              <a:t>were</a:t>
            </a:r>
            <a:r>
              <a:rPr lang="es-ES" sz="2000" dirty="0" smtClean="0">
                <a:latin typeface="Garamond" pitchFamily="18" charset="0"/>
              </a:rPr>
              <a:t> </a:t>
            </a:r>
            <a:r>
              <a:rPr lang="es-ES" sz="2000" dirty="0" err="1" smtClean="0">
                <a:latin typeface="Garamond" pitchFamily="18" charset="0"/>
              </a:rPr>
              <a:t>found</a:t>
            </a:r>
            <a:r>
              <a:rPr lang="es-ES" sz="2000" dirty="0" smtClean="0">
                <a:latin typeface="Garamond" pitchFamily="18" charset="0"/>
              </a:rPr>
              <a:t> </a:t>
            </a:r>
            <a:r>
              <a:rPr lang="es-ES" sz="2000" dirty="0" err="1" smtClean="0">
                <a:latin typeface="Garamond" pitchFamily="18" charset="0"/>
              </a:rPr>
              <a:t>is</a:t>
            </a:r>
            <a:r>
              <a:rPr lang="es-ES" sz="2000" dirty="0" smtClean="0">
                <a:latin typeface="Garamond" pitchFamily="18" charset="0"/>
              </a:rPr>
              <a:t> </a:t>
            </a:r>
            <a:r>
              <a:rPr lang="es-ES" sz="2000" dirty="0" err="1" smtClean="0">
                <a:latin typeface="Garamond" pitchFamily="18" charset="0"/>
              </a:rPr>
              <a:t>the</a:t>
            </a:r>
            <a:r>
              <a:rPr lang="es-ES" sz="2000" dirty="0" smtClean="0">
                <a:latin typeface="Garamond" pitchFamily="18" charset="0"/>
              </a:rPr>
              <a:t> </a:t>
            </a:r>
            <a:r>
              <a:rPr lang="es-ES" sz="2000" dirty="0" err="1" smtClean="0">
                <a:latin typeface="Garamond" pitchFamily="18" charset="0"/>
              </a:rPr>
              <a:t>best</a:t>
            </a:r>
            <a:r>
              <a:rPr lang="es-ES" sz="2000" dirty="0" smtClean="0">
                <a:latin typeface="Garamond" pitchFamily="18" charset="0"/>
              </a:rPr>
              <a:t> </a:t>
            </a:r>
            <a:r>
              <a:rPr lang="es-ES" sz="2000" dirty="0" err="1" smtClean="0">
                <a:latin typeface="Garamond" pitchFamily="18" charset="0"/>
              </a:rPr>
              <a:t>that</a:t>
            </a:r>
            <a:r>
              <a:rPr lang="es-ES" sz="2000" dirty="0" smtClean="0">
                <a:latin typeface="Garamond" pitchFamily="18" charset="0"/>
              </a:rPr>
              <a:t> </a:t>
            </a:r>
            <a:r>
              <a:rPr lang="es-ES" sz="2000" dirty="0" err="1" smtClean="0">
                <a:latin typeface="Garamond" pitchFamily="18" charset="0"/>
              </a:rPr>
              <a:t>minimizes</a:t>
            </a:r>
            <a:r>
              <a:rPr lang="es-ES" sz="2000" dirty="0" smtClean="0">
                <a:latin typeface="Garamond" pitchFamily="18" charset="0"/>
              </a:rPr>
              <a:t> SSE = 9.782</a:t>
            </a:r>
            <a:r>
              <a:rPr kumimoji="0" lang="es-E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es-E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cs typeface="Arial" pitchFamily="34" charset="0"/>
            </a:endParaRPr>
          </a:p>
        </p:txBody>
      </p:sp>
      <p:graphicFrame>
        <p:nvGraphicFramePr>
          <p:cNvPr id="75785" name="Object 9"/>
          <p:cNvGraphicFramePr>
            <a:graphicFrameLocks noChangeAspect="1"/>
          </p:cNvGraphicFramePr>
          <p:nvPr/>
        </p:nvGraphicFramePr>
        <p:xfrm>
          <a:off x="4419600" y="5715000"/>
          <a:ext cx="1524000" cy="365125"/>
        </p:xfrm>
        <a:graphic>
          <a:graphicData uri="http://schemas.openxmlformats.org/presentationml/2006/ole">
            <p:oleObj spid="_x0000_s208899" name="Equation" r:id="rId4" imgW="86328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Additive 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Holt-winter’s method</a:t>
            </a:r>
            <a:endParaRPr lang="en-US" sz="36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371600"/>
            <a:ext cx="8001000" cy="4525963"/>
          </a:xfrm>
        </p:spPr>
        <p:txBody>
          <a:bodyPr/>
          <a:lstStyle/>
          <a:p>
            <a:pPr eaLnBrk="1" hangingPunct="1">
              <a:buNone/>
            </a:pPr>
            <a:r>
              <a:rPr lang="en-US" sz="2400" dirty="0" smtClean="0">
                <a:latin typeface="Garamond" pitchFamily="18" charset="0"/>
              </a:rPr>
              <a:t>The Holt’s Winters’ additive method is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>
                <a:latin typeface="Garamond" pitchFamily="18" charset="0"/>
              </a:rPr>
              <a:t>	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752600" y="1828800"/>
          <a:ext cx="2921000" cy="457200"/>
        </p:xfrm>
        <a:graphic>
          <a:graphicData uri="http://schemas.openxmlformats.org/presentationml/2006/ole">
            <p:oleObj spid="_x0000_s209922" name="Equation" r:id="rId3" imgW="1460160" imgH="228600" progId="Equation.3">
              <p:embed/>
            </p:oleObj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676399" y="2895600"/>
          <a:ext cx="3767667" cy="381000"/>
        </p:xfrm>
        <a:graphic>
          <a:graphicData uri="http://schemas.openxmlformats.org/presentationml/2006/ole">
            <p:oleObj spid="_x0000_s209923" name="Equation" r:id="rId4" imgW="2260440" imgH="22860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14400" y="2438400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aramond" pitchFamily="18" charset="0"/>
              </a:rPr>
              <a:t>where</a:t>
            </a:r>
            <a:endParaRPr lang="en-US" sz="2400" dirty="0">
              <a:latin typeface="Garamond" pitchFamily="18" charset="0"/>
            </a:endParaRP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676400" y="3429000"/>
          <a:ext cx="3200400" cy="417443"/>
        </p:xfrm>
        <a:graphic>
          <a:graphicData uri="http://schemas.openxmlformats.org/presentationml/2006/ole">
            <p:oleObj spid="_x0000_s209924" name="Equation" r:id="rId5" imgW="1752480" imgH="228600" progId="Equation.3">
              <p:embed/>
            </p:oleObj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676400" y="3962400"/>
          <a:ext cx="3276600" cy="450220"/>
        </p:xfrm>
        <a:graphic>
          <a:graphicData uri="http://schemas.openxmlformats.org/presentationml/2006/ole">
            <p:oleObj spid="_x0000_s209925" name="Equation" r:id="rId6" imgW="1663560" imgH="228600" progId="Equation.3">
              <p:embed/>
            </p:oleObj>
          </a:graphicData>
        </a:graphic>
      </p:graphicFrame>
      <p:sp>
        <p:nvSpPr>
          <p:cNvPr id="11" name="Rectangle 10"/>
          <p:cNvSpPr/>
          <p:nvPr/>
        </p:nvSpPr>
        <p:spPr>
          <a:xfrm>
            <a:off x="1066800" y="4572000"/>
            <a:ext cx="7010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buFontTx/>
              <a:buNone/>
              <a:tabLst>
                <a:tab pos="1023938" algn="l"/>
                <a:tab pos="1090613" algn="l"/>
                <a:tab pos="1543050" algn="l"/>
              </a:tabLst>
            </a:pPr>
            <a:r>
              <a:rPr lang="en-US" sz="2400" dirty="0" smtClean="0">
                <a:latin typeface="Garamond" pitchFamily="18" charset="0"/>
                <a:sym typeface="Symbol" pitchFamily="18" charset="2"/>
              </a:rPr>
              <a:t>Where ,    and   are smoothing constants between 0 and 1, </a:t>
            </a:r>
            <a:r>
              <a:rPr lang="en-US" sz="2400" i="1" dirty="0" smtClean="0">
                <a:latin typeface="Garamond" pitchFamily="18" charset="0"/>
                <a:sym typeface="Symbol" pitchFamily="18" charset="2"/>
              </a:rPr>
              <a:t>s</a:t>
            </a:r>
            <a:r>
              <a:rPr lang="en-US" sz="2400" dirty="0" smtClean="0">
                <a:latin typeface="Garamond" pitchFamily="18" charset="0"/>
                <a:sym typeface="Symbol" pitchFamily="18" charset="2"/>
              </a:rPr>
              <a:t> = number of seasons in a year (</a:t>
            </a:r>
            <a:r>
              <a:rPr lang="en-US" sz="2400" i="1" dirty="0" smtClean="0">
                <a:latin typeface="Garamond" pitchFamily="18" charset="0"/>
                <a:sym typeface="Symbol" pitchFamily="18" charset="2"/>
              </a:rPr>
              <a:t>s</a:t>
            </a:r>
            <a:r>
              <a:rPr lang="en-US" sz="2400" dirty="0" smtClean="0">
                <a:latin typeface="Garamond" pitchFamily="18" charset="0"/>
                <a:sym typeface="Symbol" pitchFamily="18" charset="2"/>
              </a:rPr>
              <a:t> = 12 for monthly data, and </a:t>
            </a:r>
            <a:r>
              <a:rPr lang="en-US" sz="2400" i="1" dirty="0" smtClean="0">
                <a:latin typeface="Garamond" pitchFamily="18" charset="0"/>
                <a:sym typeface="Symbol" pitchFamily="18" charset="2"/>
              </a:rPr>
              <a:t>s</a:t>
            </a:r>
            <a:r>
              <a:rPr lang="en-US" sz="2400" dirty="0" smtClean="0">
                <a:latin typeface="Garamond" pitchFamily="18" charset="0"/>
                <a:sym typeface="Symbol" pitchFamily="18" charset="2"/>
              </a:rPr>
              <a:t> = 4 for quarterly data)</a:t>
            </a:r>
          </a:p>
        </p:txBody>
      </p:sp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362200" y="4724400"/>
          <a:ext cx="228600" cy="304800"/>
        </p:xfrm>
        <a:graphic>
          <a:graphicData uri="http://schemas.openxmlformats.org/presentationml/2006/ole">
            <p:oleObj spid="_x0000_s209926" name="Equation" r:id="rId7" imgW="152280" imgH="203040" progId="Equation.3">
              <p:embed/>
            </p:oleObj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Procedures of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additive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Holt-Winters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method</a:t>
            </a:r>
            <a:endParaRPr lang="en-US" sz="3200" b="1" dirty="0" smtClean="0">
              <a:solidFill>
                <a:schemeClr val="accent2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867275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sz="2800" b="1" dirty="0" smtClean="0">
                <a:latin typeface="Garamond" pitchFamily="18" charset="0"/>
              </a:rPr>
              <a:t>Step 1</a:t>
            </a:r>
            <a:r>
              <a:rPr lang="en-US" sz="2800" dirty="0" smtClean="0">
                <a:latin typeface="Garamond" pitchFamily="18" charset="0"/>
              </a:rPr>
              <a:t>: Obtain initial values for the level </a:t>
            </a:r>
            <a:r>
              <a:rPr lang="en-US" sz="2800" i="1" dirty="0" smtClean="0">
                <a:latin typeface="Garamond" pitchFamily="18" charset="0"/>
              </a:rPr>
              <a:t>L</a:t>
            </a:r>
            <a:r>
              <a:rPr lang="en-US" sz="2800" baseline="-25000" dirty="0" smtClean="0">
                <a:latin typeface="Garamond" pitchFamily="18" charset="0"/>
              </a:rPr>
              <a:t>0</a:t>
            </a:r>
            <a:r>
              <a:rPr lang="en-US" sz="2800" dirty="0" smtClean="0">
                <a:latin typeface="Garamond" pitchFamily="18" charset="0"/>
              </a:rPr>
              <a:t>, the growth rate </a:t>
            </a:r>
            <a:r>
              <a:rPr lang="en-US" sz="2800" i="1" dirty="0" smtClean="0">
                <a:latin typeface="Garamond" pitchFamily="18" charset="0"/>
              </a:rPr>
              <a:t>b</a:t>
            </a:r>
            <a:r>
              <a:rPr lang="en-US" sz="2800" baseline="-25000" dirty="0" smtClean="0">
                <a:latin typeface="Garamond" pitchFamily="18" charset="0"/>
              </a:rPr>
              <a:t>0</a:t>
            </a:r>
            <a:r>
              <a:rPr lang="en-US" sz="2800" dirty="0" smtClean="0">
                <a:latin typeface="Garamond" pitchFamily="18" charset="0"/>
              </a:rPr>
              <a:t>, and the seasonal factors </a:t>
            </a:r>
            <a:r>
              <a:rPr lang="en-US" sz="2800" i="1" dirty="0" smtClean="0">
                <a:latin typeface="Garamond" pitchFamily="18" charset="0"/>
              </a:rPr>
              <a:t>S</a:t>
            </a:r>
            <a:r>
              <a:rPr lang="en-US" sz="2800" i="1" baseline="-25000" dirty="0" smtClean="0">
                <a:latin typeface="Garamond" pitchFamily="18" charset="0"/>
              </a:rPr>
              <a:t>1</a:t>
            </a:r>
            <a:r>
              <a:rPr lang="en-US" sz="2800" i="1" dirty="0" smtClean="0">
                <a:latin typeface="Garamond" pitchFamily="18" charset="0"/>
              </a:rPr>
              <a:t>, S</a:t>
            </a:r>
            <a:r>
              <a:rPr lang="en-US" sz="2800" i="1" baseline="-25000" dirty="0" smtClean="0">
                <a:latin typeface="Garamond" pitchFamily="18" charset="0"/>
              </a:rPr>
              <a:t>2</a:t>
            </a:r>
            <a:r>
              <a:rPr lang="en-US" sz="2800" i="1" dirty="0" smtClean="0">
                <a:latin typeface="Garamond" pitchFamily="18" charset="0"/>
              </a:rPr>
              <a:t>, S</a:t>
            </a:r>
            <a:r>
              <a:rPr lang="en-US" sz="2800" i="1" baseline="-25000" dirty="0" smtClean="0">
                <a:latin typeface="Garamond" pitchFamily="18" charset="0"/>
              </a:rPr>
              <a:t>3</a:t>
            </a:r>
            <a:r>
              <a:rPr lang="en-US" sz="2800" dirty="0" smtClean="0">
                <a:latin typeface="Garamond" pitchFamily="18" charset="0"/>
              </a:rPr>
              <a:t>,…,</a:t>
            </a:r>
            <a:r>
              <a:rPr lang="en-US" sz="2800" i="1" dirty="0" smtClean="0">
                <a:latin typeface="Garamond" pitchFamily="18" charset="0"/>
              </a:rPr>
              <a:t> S</a:t>
            </a:r>
            <a:r>
              <a:rPr lang="en-US" sz="2800" i="1" baseline="-25000" dirty="0" smtClean="0">
                <a:latin typeface="Garamond" pitchFamily="18" charset="0"/>
              </a:rPr>
              <a:t>s </a:t>
            </a:r>
            <a:r>
              <a:rPr lang="en-US" sz="2800" dirty="0" smtClean="0">
                <a:latin typeface="Garamond" pitchFamily="18" charset="0"/>
              </a:rPr>
              <a:t>, by set </a:t>
            </a:r>
          </a:p>
          <a:p>
            <a:pPr>
              <a:lnSpc>
                <a:spcPct val="90000"/>
              </a:lnSpc>
              <a:buNone/>
            </a:pPr>
            <a:r>
              <a:rPr lang="en-US" sz="2800" dirty="0" smtClean="0">
                <a:latin typeface="Garamond" pitchFamily="18" charset="0"/>
              </a:rPr>
              <a:t>	Initialize level as:</a:t>
            </a:r>
          </a:p>
          <a:p>
            <a:pPr>
              <a:lnSpc>
                <a:spcPct val="90000"/>
              </a:lnSpc>
            </a:pPr>
            <a:endParaRPr lang="en-US" sz="2800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2800" dirty="0" smtClean="0">
                <a:latin typeface="Garamond" pitchFamily="18" charset="0"/>
              </a:rPr>
              <a:t>	Initialize trend as</a:t>
            </a:r>
          </a:p>
          <a:p>
            <a:pPr>
              <a:lnSpc>
                <a:spcPct val="90000"/>
              </a:lnSpc>
            </a:pPr>
            <a:endParaRPr lang="en-US" sz="2800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2800" dirty="0" smtClean="0">
                <a:latin typeface="Garamond" pitchFamily="18" charset="0"/>
              </a:rPr>
              <a:t>	</a:t>
            </a:r>
          </a:p>
          <a:p>
            <a:pPr>
              <a:lnSpc>
                <a:spcPct val="90000"/>
              </a:lnSpc>
              <a:buNone/>
            </a:pPr>
            <a:r>
              <a:rPr lang="en-US" sz="2800" dirty="0" smtClean="0">
                <a:latin typeface="Garamond" pitchFamily="18" charset="0"/>
              </a:rPr>
              <a:t>	Initialize seasonal indices as</a:t>
            </a:r>
          </a:p>
          <a:p>
            <a:pPr eaLnBrk="1" hangingPunct="1"/>
            <a:endParaRPr lang="en-US" sz="2400" dirty="0" smtClean="0"/>
          </a:p>
          <a:p>
            <a:pPr eaLnBrk="1" hangingPunct="1">
              <a:buFontTx/>
              <a:buNone/>
            </a:pPr>
            <a:endParaRPr lang="en-US" sz="2400" baseline="-25000" dirty="0" smtClean="0"/>
          </a:p>
          <a:p>
            <a:pPr eaLnBrk="1" hangingPunct="1"/>
            <a:endParaRPr lang="en-US" sz="2400" dirty="0" smtClean="0"/>
          </a:p>
        </p:txBody>
      </p:sp>
      <p:graphicFrame>
        <p:nvGraphicFramePr>
          <p:cNvPr id="60418" name="Object 5"/>
          <p:cNvGraphicFramePr>
            <a:graphicFrameLocks noChangeAspect="1"/>
          </p:cNvGraphicFramePr>
          <p:nvPr/>
        </p:nvGraphicFramePr>
        <p:xfrm>
          <a:off x="3352800" y="2209800"/>
          <a:ext cx="2972400" cy="838200"/>
        </p:xfrm>
        <a:graphic>
          <a:graphicData uri="http://schemas.openxmlformats.org/presentationml/2006/ole">
            <p:oleObj spid="_x0000_s210946" name="Equation" r:id="rId3" imgW="1396800" imgH="393480" progId="Equation.3">
              <p:embed/>
            </p:oleObj>
          </a:graphicData>
        </a:graphic>
      </p:graphicFrame>
      <p:graphicFrame>
        <p:nvGraphicFramePr>
          <p:cNvPr id="60419" name="Object 6"/>
          <p:cNvGraphicFramePr>
            <a:graphicFrameLocks noChangeAspect="1"/>
          </p:cNvGraphicFramePr>
          <p:nvPr/>
        </p:nvGraphicFramePr>
        <p:xfrm>
          <a:off x="1752600" y="3581400"/>
          <a:ext cx="5702395" cy="838200"/>
        </p:xfrm>
        <a:graphic>
          <a:graphicData uri="http://schemas.openxmlformats.org/presentationml/2006/ole">
            <p:oleObj spid="_x0000_s210947" name="Equation" r:id="rId4" imgW="2679480" imgH="393480" progId="Equation.3">
              <p:embed/>
            </p:oleObj>
          </a:graphicData>
        </a:graphic>
      </p:graphicFrame>
      <p:graphicFrame>
        <p:nvGraphicFramePr>
          <p:cNvPr id="64517" name="Object 4"/>
          <p:cNvGraphicFramePr>
            <a:graphicFrameLocks noChangeAspect="1"/>
          </p:cNvGraphicFramePr>
          <p:nvPr/>
        </p:nvGraphicFramePr>
        <p:xfrm>
          <a:off x="1600200" y="5105400"/>
          <a:ext cx="5257800" cy="468313"/>
        </p:xfrm>
        <a:graphic>
          <a:graphicData uri="http://schemas.openxmlformats.org/presentationml/2006/ole">
            <p:oleObj spid="_x0000_s210948" name="Equation" r:id="rId5" imgW="25653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B0A0DBBA-F60C-47D1-BA03-AC768BC320C6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24475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>
                <a:latin typeface="Garamond" pitchFamily="18" charset="0"/>
              </a:rPr>
              <a:t>Step 2</a:t>
            </a:r>
            <a:r>
              <a:rPr lang="en-US" sz="2400" dirty="0" smtClean="0">
                <a:latin typeface="Garamond" pitchFamily="18" charset="0"/>
              </a:rPr>
              <a:t>: Calculate a point forecast of          using the initial values</a:t>
            </a:r>
          </a:p>
          <a:p>
            <a:pPr>
              <a:buNone/>
            </a:pPr>
            <a:endParaRPr lang="en-US" sz="2400" b="1" dirty="0" smtClean="0">
              <a:latin typeface="Garamond" pitchFamily="18" charset="0"/>
            </a:endParaRPr>
          </a:p>
          <a:p>
            <a:pPr>
              <a:buNone/>
            </a:pPr>
            <a:endParaRPr lang="en-US" sz="2400" b="1" dirty="0" smtClean="0">
              <a:latin typeface="Garamond" pitchFamily="18" charset="0"/>
            </a:endParaRPr>
          </a:p>
          <a:p>
            <a:pPr>
              <a:buNone/>
            </a:pPr>
            <a:r>
              <a:rPr lang="en-US" sz="2400" b="1" dirty="0" smtClean="0">
                <a:latin typeface="Garamond" pitchFamily="18" charset="0"/>
              </a:rPr>
              <a:t>Step 3</a:t>
            </a:r>
            <a:r>
              <a:rPr lang="en-US" sz="2400" dirty="0" smtClean="0">
                <a:latin typeface="Garamond" pitchFamily="18" charset="0"/>
              </a:rPr>
              <a:t>: Update the estimates </a:t>
            </a:r>
            <a:r>
              <a:rPr lang="en-US" sz="2400" i="1" dirty="0" smtClean="0">
                <a:latin typeface="Garamond" pitchFamily="18" charset="0"/>
              </a:rPr>
              <a:t>L</a:t>
            </a:r>
            <a:r>
              <a:rPr lang="en-US" sz="2400" i="1" baseline="-25000" dirty="0" smtClean="0">
                <a:latin typeface="Garamond" pitchFamily="18" charset="0"/>
              </a:rPr>
              <a:t>t</a:t>
            </a:r>
            <a:r>
              <a:rPr lang="en-US" sz="2400" dirty="0" smtClean="0">
                <a:latin typeface="Garamond" pitchFamily="18" charset="0"/>
              </a:rPr>
              <a:t>, </a:t>
            </a:r>
            <a:r>
              <a:rPr lang="en-US" sz="2400" i="1" dirty="0" err="1" smtClean="0">
                <a:latin typeface="Garamond" pitchFamily="18" charset="0"/>
              </a:rPr>
              <a:t>b</a:t>
            </a:r>
            <a:r>
              <a:rPr lang="en-US" sz="2400" i="1" baseline="-25000" dirty="0" err="1" smtClean="0">
                <a:latin typeface="Garamond" pitchFamily="18" charset="0"/>
              </a:rPr>
              <a:t>t</a:t>
            </a:r>
            <a:r>
              <a:rPr lang="en-US" sz="2400" dirty="0" smtClean="0">
                <a:latin typeface="Garamond" pitchFamily="18" charset="0"/>
              </a:rPr>
              <a:t>, and S</a:t>
            </a:r>
            <a:r>
              <a:rPr lang="en-US" sz="2400" i="1" baseline="-25000" dirty="0" smtClean="0">
                <a:latin typeface="Garamond" pitchFamily="18" charset="0"/>
              </a:rPr>
              <a:t>t</a:t>
            </a:r>
            <a:r>
              <a:rPr lang="en-US" sz="2400" dirty="0" smtClean="0">
                <a:latin typeface="Garamond" pitchFamily="18" charset="0"/>
              </a:rPr>
              <a:t> by using the formula</a:t>
            </a:r>
          </a:p>
          <a:p>
            <a:pPr>
              <a:buNone/>
            </a:pPr>
            <a:endParaRPr lang="en-US" sz="2400" b="1" dirty="0" smtClean="0">
              <a:latin typeface="Garamond" pitchFamily="18" charset="0"/>
            </a:endParaRPr>
          </a:p>
          <a:p>
            <a:pPr>
              <a:buNone/>
            </a:pPr>
            <a:endParaRPr lang="en-US" sz="2400" b="1" dirty="0" smtClean="0">
              <a:latin typeface="Garamond" pitchFamily="18" charset="0"/>
            </a:endParaRPr>
          </a:p>
          <a:p>
            <a:pPr>
              <a:buNone/>
            </a:pPr>
            <a:endParaRPr lang="en-US" sz="2400" b="1" dirty="0" smtClean="0">
              <a:latin typeface="Garamond" pitchFamily="18" charset="0"/>
            </a:endParaRPr>
          </a:p>
          <a:p>
            <a:pPr>
              <a:buNone/>
            </a:pPr>
            <a:endParaRPr lang="en-US" sz="2400" b="1" dirty="0" smtClean="0">
              <a:latin typeface="Garamond" pitchFamily="18" charset="0"/>
            </a:endParaRPr>
          </a:p>
          <a:p>
            <a:pPr>
              <a:buNone/>
            </a:pPr>
            <a:endParaRPr lang="en-US" sz="2400" b="1" dirty="0" smtClean="0">
              <a:latin typeface="Garamond" pitchFamily="18" charset="0"/>
            </a:endParaRPr>
          </a:p>
          <a:p>
            <a:pPr>
              <a:buNone/>
            </a:pPr>
            <a:r>
              <a:rPr lang="en-US" sz="2400" b="1" dirty="0" smtClean="0">
                <a:latin typeface="Garamond" pitchFamily="18" charset="0"/>
              </a:rPr>
              <a:t>Step 4</a:t>
            </a:r>
            <a:r>
              <a:rPr lang="en-US" sz="2400" dirty="0" smtClean="0">
                <a:latin typeface="Garamond" pitchFamily="18" charset="0"/>
              </a:rPr>
              <a:t>: Find the most suitable combination of  </a:t>
            </a:r>
            <a:r>
              <a:rPr lang="en-US" sz="2400" dirty="0" smtClean="0">
                <a:latin typeface="Garamond" pitchFamily="18" charset="0"/>
                <a:sym typeface="Symbol" pitchFamily="18" charset="2"/>
              </a:rPr>
              <a:t>,     and </a:t>
            </a:r>
            <a:r>
              <a:rPr lang="en-US" sz="2400" dirty="0" smtClean="0">
                <a:latin typeface="Garamond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smtClean="0">
                <a:latin typeface="Garamond" pitchFamily="18" charset="0"/>
              </a:rPr>
              <a:t>that minimizes SSE (or MSE)</a:t>
            </a:r>
          </a:p>
          <a:p>
            <a:endParaRPr lang="en-US" sz="2000" dirty="0" smtClean="0"/>
          </a:p>
          <a:p>
            <a:pPr eaLnBrk="1" hangingPunct="1"/>
            <a:endParaRPr lang="en-US" sz="2600" dirty="0" smtClean="0"/>
          </a:p>
        </p:txBody>
      </p:sp>
      <p:graphicFrame>
        <p:nvGraphicFramePr>
          <p:cNvPr id="62471" name="Object 7"/>
          <p:cNvGraphicFramePr>
            <a:graphicFrameLocks noChangeAspect="1"/>
          </p:cNvGraphicFramePr>
          <p:nvPr/>
        </p:nvGraphicFramePr>
        <p:xfrm>
          <a:off x="6477000" y="4800600"/>
          <a:ext cx="285750" cy="381000"/>
        </p:xfrm>
        <a:graphic>
          <a:graphicData uri="http://schemas.openxmlformats.org/presentationml/2006/ole">
            <p:oleObj spid="_x0000_s211970" name="Equation" r:id="rId3" imgW="152280" imgH="203040" progId="Equation.3">
              <p:embed/>
            </p:oleObj>
          </a:graphicData>
        </a:graphic>
      </p:graphicFrame>
      <p:graphicFrame>
        <p:nvGraphicFramePr>
          <p:cNvPr id="62472" name="Object 8"/>
          <p:cNvGraphicFramePr>
            <a:graphicFrameLocks noChangeAspect="1"/>
          </p:cNvGraphicFramePr>
          <p:nvPr/>
        </p:nvGraphicFramePr>
        <p:xfrm>
          <a:off x="4953000" y="838200"/>
          <a:ext cx="457200" cy="392430"/>
        </p:xfrm>
        <a:graphic>
          <a:graphicData uri="http://schemas.openxmlformats.org/presentationml/2006/ole">
            <p:oleObj spid="_x0000_s211971" name="Equation" r:id="rId4" imgW="266400" imgH="228600" progId="Equation.3">
              <p:embed/>
            </p:oleObj>
          </a:graphicData>
        </a:graphic>
      </p:graphicFrame>
      <p:graphicFrame>
        <p:nvGraphicFramePr>
          <p:cNvPr id="62475" name="Object 5"/>
          <p:cNvGraphicFramePr>
            <a:graphicFrameLocks noChangeAspect="1"/>
          </p:cNvGraphicFramePr>
          <p:nvPr/>
        </p:nvGraphicFramePr>
        <p:xfrm>
          <a:off x="1981200" y="3200400"/>
          <a:ext cx="3402012" cy="382588"/>
        </p:xfrm>
        <a:graphic>
          <a:graphicData uri="http://schemas.openxmlformats.org/presentationml/2006/ole">
            <p:oleObj spid="_x0000_s211972" name="Equation" r:id="rId5" imgW="1765080" imgH="228600" progId="Equation.3">
              <p:embed/>
            </p:oleObj>
          </a:graphicData>
        </a:graphic>
      </p:graphicFrame>
      <p:graphicFrame>
        <p:nvGraphicFramePr>
          <p:cNvPr id="65544" name="Object 8"/>
          <p:cNvGraphicFramePr>
            <a:graphicFrameLocks noChangeAspect="1"/>
          </p:cNvGraphicFramePr>
          <p:nvPr/>
        </p:nvGraphicFramePr>
        <p:xfrm>
          <a:off x="2895600" y="1371600"/>
          <a:ext cx="2921000" cy="457200"/>
        </p:xfrm>
        <a:graphic>
          <a:graphicData uri="http://schemas.openxmlformats.org/presentationml/2006/ole">
            <p:oleObj spid="_x0000_s211973" name="Equation" r:id="rId6" imgW="1460160" imgH="228600" progId="Equation.3">
              <p:embed/>
            </p:oleObj>
          </a:graphicData>
        </a:graphic>
      </p:graphicFrame>
      <p:graphicFrame>
        <p:nvGraphicFramePr>
          <p:cNvPr id="65545" name="Object 9"/>
          <p:cNvGraphicFramePr>
            <a:graphicFrameLocks noChangeAspect="1"/>
          </p:cNvGraphicFramePr>
          <p:nvPr/>
        </p:nvGraphicFramePr>
        <p:xfrm>
          <a:off x="1981200" y="2667000"/>
          <a:ext cx="3767138" cy="381000"/>
        </p:xfrm>
        <a:graphic>
          <a:graphicData uri="http://schemas.openxmlformats.org/presentationml/2006/ole">
            <p:oleObj spid="_x0000_s211974" name="Equation" r:id="rId7" imgW="2260440" imgH="228600" progId="Equation.3">
              <p:embed/>
            </p:oleObj>
          </a:graphicData>
        </a:graphic>
      </p:graphicFrame>
      <p:graphicFrame>
        <p:nvGraphicFramePr>
          <p:cNvPr id="65546" name="Object 10"/>
          <p:cNvGraphicFramePr>
            <a:graphicFrameLocks noChangeAspect="1"/>
          </p:cNvGraphicFramePr>
          <p:nvPr/>
        </p:nvGraphicFramePr>
        <p:xfrm>
          <a:off x="1981200" y="3657600"/>
          <a:ext cx="3276600" cy="450850"/>
        </p:xfrm>
        <a:graphic>
          <a:graphicData uri="http://schemas.openxmlformats.org/presentationml/2006/ole">
            <p:oleObj spid="_x0000_s211975" name="Equation" r:id="rId8" imgW="16635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A279DCC4-A708-44D6-8591-4BCC909BFED5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609600"/>
            <a:ext cx="8243887" cy="865187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Example: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Additive Holt-Winters Method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00200"/>
            <a:ext cx="8077200" cy="4714875"/>
          </a:xfrm>
        </p:spPr>
        <p:txBody>
          <a:bodyPr/>
          <a:lstStyle/>
          <a:p>
            <a:r>
              <a:rPr lang="en-US" sz="2400" dirty="0" smtClean="0">
                <a:latin typeface="Garamond" pitchFamily="18" charset="0"/>
              </a:rPr>
              <a:t>Consider the </a:t>
            </a:r>
            <a:r>
              <a:rPr lang="es-ES" sz="2400" dirty="0" err="1" smtClean="0">
                <a:latin typeface="Garamond" pitchFamily="18" charset="0"/>
              </a:rPr>
              <a:t>construction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employment</a:t>
            </a:r>
            <a:r>
              <a:rPr lang="es-ES" sz="2400" dirty="0" smtClean="0">
                <a:latin typeface="Garamond" pitchFamily="18" charset="0"/>
              </a:rPr>
              <a:t> (‘000) </a:t>
            </a:r>
            <a:r>
              <a:rPr lang="en-US" sz="2400" dirty="0" smtClean="0">
                <a:latin typeface="Garamond" pitchFamily="18" charset="0"/>
              </a:rPr>
              <a:t>example</a:t>
            </a:r>
            <a:r>
              <a:rPr lang="en-US" sz="2400" dirty="0" smtClean="0"/>
              <a:t>,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66800" y="2209800"/>
          <a:ext cx="2133600" cy="3886200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</a:tblGrid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Employment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3733800" y="21336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3276600" y="4953000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lvl="1" eaLnBrk="1" hangingPunct="1"/>
            <a:r>
              <a:rPr lang="en-US" sz="2000" dirty="0" smtClean="0">
                <a:latin typeface="Garamond" pitchFamily="18" charset="0"/>
              </a:rPr>
              <a:t>The series shows linear upward trend and the magnitude of seasonal span is almost constant as the level of the time series increases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68362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Solution: Additive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Holt-Winters Method</a:t>
            </a:r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14875"/>
          </a:xfrm>
        </p:spPr>
        <p:txBody>
          <a:bodyPr/>
          <a:lstStyle/>
          <a:p>
            <a:pPr eaLnBrk="1" hangingPunct="1">
              <a:buNone/>
            </a:pPr>
            <a:endParaRPr lang="en-US" sz="2600" dirty="0" smtClean="0"/>
          </a:p>
          <a:p>
            <a:pPr eaLnBrk="1" hangingPunct="1">
              <a:buFontTx/>
              <a:buNone/>
            </a:pPr>
            <a:endParaRPr lang="en-US" sz="2600" baseline="-25000" dirty="0" smtClean="0"/>
          </a:p>
          <a:p>
            <a:pPr eaLnBrk="1" hangingPunct="1"/>
            <a:endParaRPr lang="en-US" sz="2600" dirty="0" smtClean="0"/>
          </a:p>
          <a:p>
            <a:pPr eaLnBrk="1" hangingPunct="1"/>
            <a:endParaRPr lang="en-US" sz="2600" dirty="0" smtClean="0"/>
          </a:p>
          <a:p>
            <a:pPr eaLnBrk="1" hangingPunct="1"/>
            <a:endParaRPr lang="en-US" sz="2600" dirty="0" smtClean="0"/>
          </a:p>
          <a:p>
            <a:pPr eaLnBrk="1" hangingPunct="1"/>
            <a:endParaRPr lang="en-US" sz="2600" dirty="0" smtClean="0"/>
          </a:p>
          <a:p>
            <a:pPr eaLnBrk="1" hangingPunct="1"/>
            <a:endParaRPr lang="en-US" sz="2600" dirty="0" smtClean="0"/>
          </a:p>
          <a:p>
            <a:pPr eaLnBrk="1" hangingPunct="1"/>
            <a:endParaRPr lang="en-US" sz="2600" dirty="0" smtClean="0"/>
          </a:p>
          <a:p>
            <a:pPr>
              <a:buNone/>
            </a:pPr>
            <a:endParaRPr lang="es-ES" sz="2000" dirty="0" smtClean="0"/>
          </a:p>
          <a:p>
            <a:pPr>
              <a:buNone/>
            </a:pPr>
            <a:r>
              <a:rPr lang="es-ES" sz="2000" dirty="0" err="1" smtClean="0">
                <a:latin typeface="Garamond" pitchFamily="18" charset="0"/>
              </a:rPr>
              <a:t>By</a:t>
            </a:r>
            <a:r>
              <a:rPr lang="es-ES" sz="2000" dirty="0" smtClean="0">
                <a:latin typeface="Garamond" pitchFamily="18" charset="0"/>
              </a:rPr>
              <a:t> </a:t>
            </a:r>
            <a:r>
              <a:rPr lang="es-ES" sz="2000" dirty="0" err="1" smtClean="0">
                <a:latin typeface="Garamond" pitchFamily="18" charset="0"/>
              </a:rPr>
              <a:t>using</a:t>
            </a:r>
            <a:r>
              <a:rPr lang="es-ES" sz="2000" dirty="0" smtClean="0">
                <a:latin typeface="Garamond" pitchFamily="18" charset="0"/>
              </a:rPr>
              <a:t> </a:t>
            </a:r>
            <a:r>
              <a:rPr lang="es-ES" sz="2000" dirty="0" err="1" smtClean="0">
                <a:latin typeface="Garamond" pitchFamily="18" charset="0"/>
              </a:rPr>
              <a:t>Solver</a:t>
            </a:r>
            <a:r>
              <a:rPr lang="es-ES" sz="2000" dirty="0" smtClean="0">
                <a:latin typeface="Garamond" pitchFamily="18" charset="0"/>
              </a:rPr>
              <a:t> in Excel, </a:t>
            </a:r>
            <a:r>
              <a:rPr lang="es-ES" sz="2000" dirty="0" err="1" smtClean="0">
                <a:latin typeface="Garamond" pitchFamily="18" charset="0"/>
              </a:rPr>
              <a:t>the</a:t>
            </a:r>
            <a:r>
              <a:rPr lang="es-ES" sz="2000" dirty="0" smtClean="0">
                <a:latin typeface="Garamond" pitchFamily="18" charset="0"/>
              </a:rPr>
              <a:t> </a:t>
            </a:r>
            <a:r>
              <a:rPr lang="es-ES" sz="2000" dirty="0" err="1" smtClean="0">
                <a:latin typeface="Garamond" pitchFamily="18" charset="0"/>
              </a:rPr>
              <a:t>value</a:t>
            </a:r>
            <a:r>
              <a:rPr lang="es-ES" sz="2000" dirty="0" smtClean="0">
                <a:latin typeface="Garamond" pitchFamily="18" charset="0"/>
              </a:rPr>
              <a:t> of                                    and </a:t>
            </a:r>
            <a:r>
              <a:rPr lang="es-ES" sz="2000" dirty="0" smtClean="0">
                <a:latin typeface="Garamond" pitchFamily="18" charset="0"/>
                <a:sym typeface="Symbol"/>
              </a:rPr>
              <a:t></a:t>
            </a:r>
            <a:r>
              <a:rPr lang="es-ES" sz="2000" dirty="0" smtClean="0">
                <a:latin typeface="Garamond" pitchFamily="18" charset="0"/>
              </a:rPr>
              <a:t> = 0.5311 </a:t>
            </a:r>
          </a:p>
          <a:p>
            <a:pPr>
              <a:buNone/>
            </a:pPr>
            <a:r>
              <a:rPr lang="es-ES" sz="2000" dirty="0" err="1" smtClean="0">
                <a:latin typeface="Garamond" pitchFamily="18" charset="0"/>
              </a:rPr>
              <a:t>were</a:t>
            </a:r>
            <a:r>
              <a:rPr lang="es-ES" sz="2000" dirty="0" smtClean="0">
                <a:latin typeface="Garamond" pitchFamily="18" charset="0"/>
              </a:rPr>
              <a:t> </a:t>
            </a:r>
            <a:r>
              <a:rPr lang="es-ES" sz="2000" dirty="0" err="1" smtClean="0">
                <a:latin typeface="Garamond" pitchFamily="18" charset="0"/>
              </a:rPr>
              <a:t>found</a:t>
            </a:r>
            <a:r>
              <a:rPr lang="es-ES" sz="2000" dirty="0" smtClean="0">
                <a:latin typeface="Garamond" pitchFamily="18" charset="0"/>
              </a:rPr>
              <a:t> </a:t>
            </a:r>
            <a:r>
              <a:rPr lang="es-ES" sz="2000" dirty="0" err="1" smtClean="0">
                <a:latin typeface="Garamond" pitchFamily="18" charset="0"/>
              </a:rPr>
              <a:t>is</a:t>
            </a:r>
            <a:r>
              <a:rPr lang="es-ES" sz="2000" dirty="0" smtClean="0">
                <a:latin typeface="Garamond" pitchFamily="18" charset="0"/>
              </a:rPr>
              <a:t> </a:t>
            </a:r>
            <a:r>
              <a:rPr lang="es-ES" sz="2000" dirty="0" err="1" smtClean="0">
                <a:latin typeface="Garamond" pitchFamily="18" charset="0"/>
              </a:rPr>
              <a:t>the</a:t>
            </a:r>
            <a:r>
              <a:rPr lang="es-ES" sz="2000" dirty="0" smtClean="0">
                <a:latin typeface="Garamond" pitchFamily="18" charset="0"/>
              </a:rPr>
              <a:t> </a:t>
            </a:r>
            <a:r>
              <a:rPr lang="es-ES" sz="2000" dirty="0" err="1" smtClean="0">
                <a:latin typeface="Garamond" pitchFamily="18" charset="0"/>
              </a:rPr>
              <a:t>best</a:t>
            </a:r>
            <a:r>
              <a:rPr lang="es-ES" sz="2000" dirty="0" smtClean="0">
                <a:latin typeface="Garamond" pitchFamily="18" charset="0"/>
              </a:rPr>
              <a:t> </a:t>
            </a:r>
            <a:r>
              <a:rPr lang="es-ES" sz="2000" dirty="0" err="1" smtClean="0">
                <a:latin typeface="Garamond" pitchFamily="18" charset="0"/>
              </a:rPr>
              <a:t>that</a:t>
            </a:r>
            <a:r>
              <a:rPr lang="es-ES" sz="2000" dirty="0" smtClean="0">
                <a:latin typeface="Garamond" pitchFamily="18" charset="0"/>
              </a:rPr>
              <a:t> </a:t>
            </a:r>
            <a:r>
              <a:rPr lang="es-ES" sz="2000" dirty="0" err="1" smtClean="0">
                <a:latin typeface="Garamond" pitchFamily="18" charset="0"/>
              </a:rPr>
              <a:t>minimizes</a:t>
            </a:r>
            <a:r>
              <a:rPr lang="es-ES" sz="2000" dirty="0" smtClean="0">
                <a:latin typeface="Garamond" pitchFamily="18" charset="0"/>
              </a:rPr>
              <a:t>  SSE = 3053.525</a:t>
            </a:r>
            <a:r>
              <a:rPr lang="es-ES" sz="2000" dirty="0" smtClean="0"/>
              <a:t>.</a:t>
            </a:r>
            <a:endParaRPr lang="en-US" sz="2000" dirty="0" smtClean="0"/>
          </a:p>
        </p:txBody>
      </p:sp>
      <p:sp>
        <p:nvSpPr>
          <p:cNvPr id="5" name="Content Placeholder 4"/>
          <p:cNvSpPr txBox="1">
            <a:spLocks/>
          </p:cNvSpPr>
          <p:nvPr/>
        </p:nvSpPr>
        <p:spPr bwMode="auto">
          <a:xfrm>
            <a:off x="533400" y="11430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cs typeface="+mn-cs"/>
              </a:rPr>
              <a:t>Table 4 presents an example of the Winter’s additive smoothing procedure used for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cs typeface="+mn-cs"/>
            </a:endParaRPr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2971800" y="1524000"/>
          <a:ext cx="3048000" cy="365125"/>
        </p:xfrm>
        <a:graphic>
          <a:graphicData uri="http://schemas.openxmlformats.org/presentationml/2006/ole">
            <p:oleObj spid="_x0000_s212994" name="Equation" r:id="rId3" imgW="1726451" imgH="203112" progId="Equation.3">
              <p:embed/>
            </p:oleObj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447800" y="1981200"/>
          <a:ext cx="5943602" cy="3047994"/>
        </p:xfrm>
        <a:graphic>
          <a:graphicData uri="http://schemas.openxmlformats.org/drawingml/2006/table">
            <a:tbl>
              <a:tblPr/>
              <a:tblGrid>
                <a:gridCol w="736715"/>
                <a:gridCol w="736715"/>
                <a:gridCol w="736715"/>
                <a:gridCol w="736715"/>
                <a:gridCol w="736715"/>
                <a:gridCol w="736715"/>
                <a:gridCol w="771249"/>
                <a:gridCol w="752063"/>
              </a:tblGrid>
              <a:tr h="1693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y(t)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L(t)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b(t)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S(t)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F(t)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Error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Error^2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-37.500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2.500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12.500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447.500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6.250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22.500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463.250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7.200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-33.225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416.250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23.750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564.063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471.270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7.282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2.869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472.950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4.203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478.131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7.240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12.311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491.052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-1.052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476.223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6.325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18.383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507.871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-22.871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523.088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482.819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6.352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-33.103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449.323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484.355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5.871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492.040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-12.040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144.957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487.211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5.569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10.954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502.536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-7.536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56.793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480.315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4.323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12.774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511.163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-31.163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971.154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484.024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4.261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-33.379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451.534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-1.534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496.690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5.102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4.484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488.987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21.013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441.557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504.694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5.392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12.260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512.746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7.254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52.619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500.942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4.478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8.659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522.859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-22.859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522.544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3284.897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78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7837" name="Object 13"/>
          <p:cNvGraphicFramePr>
            <a:graphicFrameLocks noChangeAspect="1"/>
          </p:cNvGraphicFramePr>
          <p:nvPr/>
        </p:nvGraphicFramePr>
        <p:xfrm>
          <a:off x="4343400" y="5427900"/>
          <a:ext cx="1219200" cy="331550"/>
        </p:xfrm>
        <a:graphic>
          <a:graphicData uri="http://schemas.openxmlformats.org/presentationml/2006/ole">
            <p:oleObj spid="_x0000_s212995" name="Equation" r:id="rId4" imgW="749160" imgH="203040" progId="Equation.3">
              <p:embed/>
            </p:oleObj>
          </a:graphicData>
        </a:graphic>
      </p:graphicFrame>
      <p:sp>
        <p:nvSpPr>
          <p:cNvPr id="7784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7839" name="Object 15"/>
          <p:cNvGraphicFramePr>
            <a:graphicFrameLocks noChangeAspect="1"/>
          </p:cNvGraphicFramePr>
          <p:nvPr/>
        </p:nvGraphicFramePr>
        <p:xfrm>
          <a:off x="5715000" y="5410200"/>
          <a:ext cx="609600" cy="312234"/>
        </p:xfrm>
        <a:graphic>
          <a:graphicData uri="http://schemas.openxmlformats.org/presentationml/2006/ole">
            <p:oleObj spid="_x0000_s212996" name="Equation" r:id="rId5" imgW="380835" imgH="203112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Introduction to </a:t>
            </a:r>
            <a:r>
              <a:rPr lang="en-MY" sz="3200" b="1" dirty="0" smtClean="0">
                <a:solidFill>
                  <a:schemeClr val="accent2">
                    <a:lumMod val="75000"/>
                  </a:schemeClr>
                </a:solidFill>
              </a:rPr>
              <a:t>e</a:t>
            </a:r>
            <a:r>
              <a:rPr lang="en-MY" sz="3200" b="1" dirty="0" smtClean="0">
                <a:solidFill>
                  <a:schemeClr val="accent2">
                    <a:lumMod val="75000"/>
                  </a:schemeClr>
                </a:solidFill>
              </a:rPr>
              <a:t>xponential smoothing</a:t>
            </a:r>
            <a:endParaRPr lang="en-US" sz="32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>
              <a:buNone/>
            </a:pPr>
            <a:r>
              <a:rPr lang="en-US" sz="2800" dirty="0" smtClean="0">
                <a:latin typeface="Times New Roman" pitchFamily="18" charset="0"/>
              </a:rPr>
              <a:t>	</a:t>
            </a:r>
            <a:r>
              <a:rPr lang="en-US" sz="2800" dirty="0" smtClean="0">
                <a:latin typeface="Garamond" pitchFamily="18" charset="0"/>
              </a:rPr>
              <a:t>Exponential smoothing methods is a method for continually revising an estimate or forecast by accounting for fluctuations in the data. These method can be categories into 3 methods</a:t>
            </a:r>
          </a:p>
          <a:p>
            <a:pPr lvl="1" eaLnBrk="1" hangingPunct="1"/>
            <a:r>
              <a:rPr lang="en-US" sz="2400" dirty="0" smtClean="0">
                <a:latin typeface="Garamond" pitchFamily="18" charset="0"/>
              </a:rPr>
              <a:t>The simple exponential smoothing method is the single smoothing (SES) method with only one parameter and allows forecasting for series with stationary or no trend.</a:t>
            </a:r>
          </a:p>
          <a:p>
            <a:pPr lvl="1" eaLnBrk="1" hangingPunct="1"/>
            <a:r>
              <a:rPr lang="en-US" sz="2400" dirty="0" smtClean="0">
                <a:latin typeface="Garamond" pitchFamily="18" charset="0"/>
              </a:rPr>
              <a:t>Holt’s method makes use of two different parameters and allows forecasting for series with trend.</a:t>
            </a:r>
          </a:p>
          <a:p>
            <a:pPr lvl="1" eaLnBrk="1" hangingPunct="1"/>
            <a:r>
              <a:rPr lang="en-US" sz="2400" dirty="0" smtClean="0">
                <a:latin typeface="Garamond" pitchFamily="18" charset="0"/>
              </a:rPr>
              <a:t>Holt-Winters’ method involves three smoothing parameters to smooth the data, the trend, and the seasonal index.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Simple exponential smoothing method</a:t>
            </a:r>
            <a:endParaRPr lang="en-US" sz="36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marL="169863" indent="0" algn="just">
              <a:spcBef>
                <a:spcPts val="0"/>
              </a:spcBef>
              <a:buNone/>
            </a:pPr>
            <a:r>
              <a:rPr lang="en-US" sz="2400" dirty="0" smtClean="0">
                <a:latin typeface="Garamond" pitchFamily="18" charset="0"/>
              </a:rPr>
              <a:t>The Simple Exponential Smoothing method used for time series have no trend (stationary) and the mean (or level) of the time series </a:t>
            </a:r>
            <a:r>
              <a:rPr lang="en-US" sz="2400" i="1" dirty="0" err="1" smtClean="0">
                <a:latin typeface="Garamond" pitchFamily="18" charset="0"/>
              </a:rPr>
              <a:t>y</a:t>
            </a:r>
            <a:r>
              <a:rPr lang="en-US" sz="2400" i="1" baseline="-25000" dirty="0" err="1" smtClean="0">
                <a:latin typeface="Garamond" pitchFamily="18" charset="0"/>
              </a:rPr>
              <a:t>t</a:t>
            </a:r>
            <a:r>
              <a:rPr lang="en-US" sz="2400" dirty="0" smtClean="0">
                <a:latin typeface="Garamond" pitchFamily="18" charset="0"/>
              </a:rPr>
              <a:t> is slowly changing over time. </a:t>
            </a:r>
          </a:p>
          <a:p>
            <a:pPr marL="169863" indent="0" algn="just">
              <a:spcBef>
                <a:spcPts val="0"/>
              </a:spcBef>
              <a:buNone/>
            </a:pPr>
            <a:endParaRPr lang="en-US" sz="2400" dirty="0" smtClean="0">
              <a:latin typeface="Garamond" pitchFamily="18" charset="0"/>
            </a:endParaRPr>
          </a:p>
          <a:p>
            <a:pPr marL="169863" indent="0" algn="just">
              <a:spcBef>
                <a:spcPts val="0"/>
              </a:spcBef>
              <a:buNone/>
            </a:pPr>
            <a:r>
              <a:rPr lang="en-US" sz="2400" dirty="0" smtClean="0">
                <a:latin typeface="Garamond" pitchFamily="18" charset="0"/>
              </a:rPr>
              <a:t>Formally, the simple exponential smoothing model is</a:t>
            </a:r>
          </a:p>
          <a:p>
            <a:pPr marL="169863" indent="0" algn="just" eaLnBrk="1" hangingPunct="1">
              <a:spcBef>
                <a:spcPts val="0"/>
              </a:spcBef>
              <a:buFont typeface="Wingdings" pitchFamily="2" charset="2"/>
              <a:buNone/>
            </a:pPr>
            <a:endParaRPr lang="en-US" sz="2400" dirty="0" smtClean="0">
              <a:latin typeface="Garamond" pitchFamily="18" charset="0"/>
            </a:endParaRPr>
          </a:p>
          <a:p>
            <a:pPr marL="169863" lvl="2" indent="0" algn="just" eaLnBrk="1" hangingPunct="1">
              <a:spcBef>
                <a:spcPts val="0"/>
              </a:spcBef>
              <a:buNone/>
            </a:pPr>
            <a:r>
              <a:rPr lang="en-US" dirty="0" smtClean="0">
                <a:latin typeface="Garamond" pitchFamily="18" charset="0"/>
              </a:rPr>
              <a:t>   </a:t>
            </a:r>
          </a:p>
          <a:p>
            <a:pPr marL="169863" lvl="2" indent="0" algn="just" eaLnBrk="1" hangingPunct="1">
              <a:spcBef>
                <a:spcPts val="0"/>
              </a:spcBef>
              <a:buNone/>
            </a:pPr>
            <a:endParaRPr lang="en-US" dirty="0" smtClean="0">
              <a:latin typeface="Garamond" pitchFamily="18" charset="0"/>
            </a:endParaRPr>
          </a:p>
          <a:p>
            <a:pPr marL="169863" lvl="2" indent="0" algn="just" eaLnBrk="1" hangingPunct="1">
              <a:spcBef>
                <a:spcPts val="0"/>
              </a:spcBef>
              <a:buNone/>
            </a:pPr>
            <a:r>
              <a:rPr lang="en-US" dirty="0" smtClean="0">
                <a:latin typeface="Garamond" pitchFamily="18" charset="0"/>
              </a:rPr>
              <a:t>          forecast for the next period.</a:t>
            </a:r>
          </a:p>
          <a:p>
            <a:pPr marL="169863" lvl="2" indent="0" algn="just" eaLnBrk="1" hangingPunct="1">
              <a:spcBef>
                <a:spcPts val="0"/>
              </a:spcBef>
              <a:buNone/>
            </a:pPr>
            <a:r>
              <a:rPr lang="en-US" dirty="0" smtClean="0">
                <a:latin typeface="Garamond" pitchFamily="18" charset="0"/>
                <a:sym typeface="Symbol" pitchFamily="18" charset="2"/>
              </a:rPr>
              <a:t>   = smoothing constant.</a:t>
            </a:r>
          </a:p>
          <a:p>
            <a:pPr marL="169863" lvl="2" indent="0" algn="just" eaLnBrk="1" hangingPunct="1">
              <a:spcBef>
                <a:spcPts val="0"/>
              </a:spcBef>
              <a:buNone/>
            </a:pPr>
            <a:r>
              <a:rPr lang="en-US" i="1" dirty="0" err="1" smtClean="0">
                <a:latin typeface="Garamond" pitchFamily="18" charset="0"/>
                <a:sym typeface="Symbol" pitchFamily="18" charset="2"/>
              </a:rPr>
              <a:t>y</a:t>
            </a:r>
            <a:r>
              <a:rPr lang="en-US" baseline="-25000" dirty="0" err="1" smtClean="0">
                <a:latin typeface="Garamond" pitchFamily="18" charset="0"/>
                <a:sym typeface="Symbol" pitchFamily="18" charset="2"/>
              </a:rPr>
              <a:t>t</a:t>
            </a:r>
            <a:r>
              <a:rPr lang="en-US" dirty="0" smtClean="0">
                <a:latin typeface="Garamond" pitchFamily="18" charset="0"/>
                <a:sym typeface="Symbol" pitchFamily="18" charset="2"/>
              </a:rPr>
              <a:t>   = observed value of series in period </a:t>
            </a:r>
            <a:r>
              <a:rPr lang="en-US" i="1" dirty="0" smtClean="0">
                <a:latin typeface="Garamond" pitchFamily="18" charset="0"/>
                <a:sym typeface="Symbol" pitchFamily="18" charset="2"/>
              </a:rPr>
              <a:t>t</a:t>
            </a:r>
            <a:r>
              <a:rPr lang="en-US" dirty="0" smtClean="0">
                <a:latin typeface="Garamond" pitchFamily="18" charset="0"/>
                <a:sym typeface="Symbol" pitchFamily="18" charset="2"/>
              </a:rPr>
              <a:t>.</a:t>
            </a:r>
          </a:p>
          <a:p>
            <a:pPr marL="169863" lvl="2" indent="0" algn="just" eaLnBrk="1" hangingPunct="1">
              <a:spcBef>
                <a:spcPts val="0"/>
              </a:spcBef>
              <a:buNone/>
            </a:pPr>
            <a:r>
              <a:rPr lang="en-US" dirty="0" smtClean="0">
                <a:latin typeface="Garamond" pitchFamily="18" charset="0"/>
                <a:sym typeface="Symbol" pitchFamily="18" charset="2"/>
              </a:rPr>
              <a:t>     = old forecast for period </a:t>
            </a:r>
            <a:r>
              <a:rPr lang="en-US" i="1" dirty="0" smtClean="0">
                <a:latin typeface="Garamond" pitchFamily="18" charset="0"/>
                <a:sym typeface="Symbol" pitchFamily="18" charset="2"/>
              </a:rPr>
              <a:t>t</a:t>
            </a:r>
            <a:r>
              <a:rPr lang="en-US" dirty="0" smtClean="0">
                <a:latin typeface="Garamond" pitchFamily="18" charset="0"/>
                <a:sym typeface="Symbol" pitchFamily="18" charset="2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en-US" sz="2800" dirty="0" smtClean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2819400" y="3581400"/>
          <a:ext cx="2616200" cy="457200"/>
        </p:xfrm>
        <a:graphic>
          <a:graphicData uri="http://schemas.openxmlformats.org/presentationml/2006/ole">
            <p:oleObj spid="_x0000_s197634" name="Equation" r:id="rId3" imgW="1320480" imgH="228600" progId="Equation.3">
              <p:embed/>
            </p:oleObj>
          </a:graphicData>
        </a:graphic>
      </p:graphicFrame>
      <p:graphicFrame>
        <p:nvGraphicFramePr>
          <p:cNvPr id="1028" name="Object 6"/>
          <p:cNvGraphicFramePr>
            <a:graphicFrameLocks noChangeAspect="1"/>
          </p:cNvGraphicFramePr>
          <p:nvPr/>
        </p:nvGraphicFramePr>
        <p:xfrm>
          <a:off x="685800" y="5410200"/>
          <a:ext cx="441325" cy="457200"/>
        </p:xfrm>
        <a:graphic>
          <a:graphicData uri="http://schemas.openxmlformats.org/presentationml/2006/ole">
            <p:oleObj spid="_x0000_s197635" name="Equation" r:id="rId4" imgW="164880" imgH="228600" progId="Equation.3">
              <p:embed/>
            </p:oleObj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685800" y="4343400"/>
          <a:ext cx="609600" cy="425450"/>
        </p:xfrm>
        <a:graphic>
          <a:graphicData uri="http://schemas.openxmlformats.org/presentationml/2006/ole">
            <p:oleObj spid="_x0000_s197636" name="Equation" r:id="rId5" imgW="38088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329653F7-6A58-4D1E-ADF7-8B086FB35F0A}" type="slidenum">
              <a:rPr lang="en-US"/>
              <a:pPr/>
              <a:t>5</a:t>
            </a:fld>
            <a:endParaRPr 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685800"/>
            <a:ext cx="7024687" cy="712787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Procedures of simple exponential smoothing method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7772400" cy="4456113"/>
          </a:xfrm>
        </p:spPr>
        <p:txBody>
          <a:bodyPr/>
          <a:lstStyle/>
          <a:p>
            <a:pPr>
              <a:buNone/>
            </a:pPr>
            <a:r>
              <a:rPr lang="en-US" sz="2600" b="1" dirty="0">
                <a:latin typeface="Garamond" pitchFamily="18" charset="0"/>
              </a:rPr>
              <a:t>Step 1</a:t>
            </a:r>
            <a:r>
              <a:rPr lang="en-US" sz="2600" dirty="0">
                <a:latin typeface="Garamond" pitchFamily="18" charset="0"/>
              </a:rPr>
              <a:t>: </a:t>
            </a:r>
            <a:r>
              <a:rPr lang="en-US" sz="2600" dirty="0" smtClean="0">
                <a:latin typeface="Garamond" pitchFamily="18" charset="0"/>
              </a:rPr>
              <a:t>Use the </a:t>
            </a:r>
            <a:r>
              <a:rPr lang="en-US" sz="2600" dirty="0">
                <a:latin typeface="Garamond" pitchFamily="18" charset="0"/>
              </a:rPr>
              <a:t>mean </a:t>
            </a:r>
            <a:r>
              <a:rPr lang="en-US" sz="2600" dirty="0" smtClean="0">
                <a:latin typeface="Garamond" pitchFamily="18" charset="0"/>
              </a:rPr>
              <a:t>of </a:t>
            </a:r>
            <a:r>
              <a:rPr lang="en-US" sz="2600" dirty="0">
                <a:latin typeface="Garamond" pitchFamily="18" charset="0"/>
              </a:rPr>
              <a:t>the series </a:t>
            </a:r>
            <a:r>
              <a:rPr lang="en-US" sz="2600" dirty="0" smtClean="0">
                <a:latin typeface="Garamond" pitchFamily="18" charset="0"/>
              </a:rPr>
              <a:t>as the initial    </a:t>
            </a:r>
          </a:p>
          <a:p>
            <a:pPr>
              <a:buNone/>
            </a:pPr>
            <a:r>
              <a:rPr lang="en-US" sz="2600" dirty="0" smtClean="0">
                <a:latin typeface="Garamond" pitchFamily="18" charset="0"/>
              </a:rPr>
              <a:t>	at </a:t>
            </a:r>
            <a:r>
              <a:rPr lang="en-US" sz="2600" dirty="0">
                <a:latin typeface="Garamond" pitchFamily="18" charset="0"/>
              </a:rPr>
              <a:t>time period </a:t>
            </a:r>
            <a:r>
              <a:rPr lang="en-US" sz="2600" i="1" dirty="0">
                <a:latin typeface="Garamond" pitchFamily="18" charset="0"/>
              </a:rPr>
              <a:t>t</a:t>
            </a:r>
            <a:r>
              <a:rPr lang="en-US" sz="2600" dirty="0">
                <a:latin typeface="Garamond" pitchFamily="18" charset="0"/>
              </a:rPr>
              <a:t> = 0</a:t>
            </a:r>
          </a:p>
          <a:p>
            <a:pPr>
              <a:buNone/>
            </a:pPr>
            <a:endParaRPr lang="en-US" sz="2600" dirty="0">
              <a:latin typeface="Garamond" pitchFamily="18" charset="0"/>
            </a:endParaRPr>
          </a:p>
          <a:p>
            <a:endParaRPr lang="en-US" sz="3200" dirty="0">
              <a:latin typeface="Garamond" pitchFamily="18" charset="0"/>
            </a:endParaRPr>
          </a:p>
          <a:p>
            <a:pPr>
              <a:buNone/>
            </a:pPr>
            <a:r>
              <a:rPr lang="en-US" sz="2600" b="1" dirty="0">
                <a:latin typeface="Garamond" pitchFamily="18" charset="0"/>
              </a:rPr>
              <a:t>Step 2</a:t>
            </a:r>
            <a:r>
              <a:rPr lang="en-US" sz="2600" dirty="0">
                <a:latin typeface="Garamond" pitchFamily="18" charset="0"/>
              </a:rPr>
              <a:t>: </a:t>
            </a:r>
            <a:r>
              <a:rPr lang="en-US" sz="2600" dirty="0" smtClean="0">
                <a:latin typeface="Garamond" pitchFamily="18" charset="0"/>
              </a:rPr>
              <a:t>Calculate </a:t>
            </a:r>
            <a:r>
              <a:rPr lang="en-US" sz="2600" dirty="0">
                <a:latin typeface="Garamond" pitchFamily="18" charset="0"/>
              </a:rPr>
              <a:t>the updated estimate by using </a:t>
            </a:r>
            <a:r>
              <a:rPr lang="en-US" sz="2600" dirty="0" smtClean="0">
                <a:latin typeface="Garamond" pitchFamily="18" charset="0"/>
              </a:rPr>
              <a:t>formula</a:t>
            </a:r>
            <a:endParaRPr lang="en-US" sz="2600" u="sng" dirty="0">
              <a:latin typeface="Garamond" pitchFamily="18" charset="0"/>
            </a:endParaRPr>
          </a:p>
          <a:p>
            <a:endParaRPr lang="en-US" sz="4000" u="sng" dirty="0">
              <a:latin typeface="Garamond" pitchFamily="18" charset="0"/>
            </a:endParaRPr>
          </a:p>
          <a:p>
            <a:pPr>
              <a:buFontTx/>
              <a:buNone/>
            </a:pPr>
            <a:r>
              <a:rPr lang="en-US" sz="2400" dirty="0">
                <a:latin typeface="Garamond" pitchFamily="18" charset="0"/>
              </a:rPr>
              <a:t>	</a:t>
            </a:r>
            <a:endParaRPr lang="en-US" sz="2400" dirty="0" smtClean="0">
              <a:latin typeface="Garamond" pitchFamily="18" charset="0"/>
            </a:endParaRPr>
          </a:p>
          <a:p>
            <a:pPr>
              <a:buFontTx/>
              <a:buNone/>
            </a:pPr>
            <a:r>
              <a:rPr lang="en-US" sz="2400" dirty="0" smtClean="0">
                <a:latin typeface="Garamond" pitchFamily="18" charset="0"/>
              </a:rPr>
              <a:t>	where </a:t>
            </a:r>
            <a:r>
              <a:rPr lang="en-US" sz="2400" dirty="0">
                <a:latin typeface="Garamond" pitchFamily="18" charset="0"/>
                <a:sym typeface="Symbol" pitchFamily="18" charset="2"/>
              </a:rPr>
              <a:t> is a smoothing constant between 0 and 1.</a:t>
            </a:r>
          </a:p>
        </p:txBody>
      </p:sp>
      <p:sp>
        <p:nvSpPr>
          <p:cNvPr id="95241" name="Rectangle 9"/>
          <p:cNvSpPr>
            <a:spLocks noChangeArrowheads="1"/>
          </p:cNvSpPr>
          <p:nvPr/>
        </p:nvSpPr>
        <p:spPr bwMode="auto">
          <a:xfrm>
            <a:off x="0" y="3124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95240" name="Object 8"/>
          <p:cNvGraphicFramePr>
            <a:graphicFrameLocks noChangeAspect="1"/>
          </p:cNvGraphicFramePr>
          <p:nvPr/>
        </p:nvGraphicFramePr>
        <p:xfrm>
          <a:off x="2133600" y="2667000"/>
          <a:ext cx="3060700" cy="741363"/>
        </p:xfrm>
        <a:graphic>
          <a:graphicData uri="http://schemas.openxmlformats.org/presentationml/2006/ole">
            <p:oleObj spid="_x0000_s198658" name="Equation" r:id="rId3" imgW="1193760" imgH="304560" progId="Equation.3">
              <p:embed/>
            </p:oleObj>
          </a:graphicData>
        </a:graphic>
      </p:graphicFrame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6858000" y="1600200"/>
          <a:ext cx="381000" cy="476250"/>
        </p:xfrm>
        <a:graphic>
          <a:graphicData uri="http://schemas.openxmlformats.org/presentationml/2006/ole">
            <p:oleObj spid="_x0000_s198659" name="Equation" r:id="rId4" imgW="152280" imgH="190440" progId="Equation.3">
              <p:embed/>
            </p:oleObj>
          </a:graphicData>
        </a:graphic>
      </p:graphicFrame>
      <p:graphicFrame>
        <p:nvGraphicFramePr>
          <p:cNvPr id="39941" name="Object 4"/>
          <p:cNvGraphicFramePr>
            <a:graphicFrameLocks noChangeAspect="1"/>
          </p:cNvGraphicFramePr>
          <p:nvPr>
            <p:ph sz="quarter" idx="3"/>
          </p:nvPr>
        </p:nvGraphicFramePr>
        <p:xfrm>
          <a:off x="2209800" y="4419600"/>
          <a:ext cx="3081867" cy="533400"/>
        </p:xfrm>
        <a:graphic>
          <a:graphicData uri="http://schemas.openxmlformats.org/presentationml/2006/ole">
            <p:oleObj spid="_x0000_s198660" name="Equation" r:id="rId5" imgW="132048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eaLnBrk="1" hangingPunct="1">
              <a:buNone/>
            </a:pPr>
            <a:r>
              <a:rPr lang="en-US" sz="2400" b="1" dirty="0" smtClean="0">
                <a:latin typeface="Garamond" pitchFamily="18" charset="0"/>
              </a:rPr>
              <a:t>Step 3: </a:t>
            </a:r>
            <a:r>
              <a:rPr lang="en-US" sz="2400" dirty="0" smtClean="0">
                <a:latin typeface="Garamond" pitchFamily="18" charset="0"/>
              </a:rPr>
              <a:t>Calculate</a:t>
            </a:r>
            <a:r>
              <a:rPr lang="en-US" sz="2400" b="1" dirty="0" smtClean="0">
                <a:latin typeface="Garamond" pitchFamily="18" charset="0"/>
              </a:rPr>
              <a:t> </a:t>
            </a:r>
            <a:r>
              <a:rPr lang="en-US" sz="2400" dirty="0" smtClean="0">
                <a:latin typeface="Garamond" pitchFamily="18" charset="0"/>
                <a:sym typeface="Symbol" pitchFamily="18" charset="2"/>
              </a:rPr>
              <a:t>the value of        for  = 0.01, 0.02, 0.03, …, 0.99 and the sum of squared forecast error (SSE) is computed for each, where</a:t>
            </a:r>
          </a:p>
          <a:p>
            <a:pPr eaLnBrk="1" hangingPunct="1">
              <a:buNone/>
            </a:pPr>
            <a:endParaRPr lang="en-US" sz="2400" dirty="0" smtClean="0">
              <a:latin typeface="Garamond" pitchFamily="18" charset="0"/>
              <a:sym typeface="Symbol" pitchFamily="18" charset="2"/>
            </a:endParaRPr>
          </a:p>
          <a:p>
            <a:pPr lvl="0">
              <a:spcBef>
                <a:spcPct val="35000"/>
              </a:spcBef>
              <a:buClr>
                <a:srgbClr val="003399"/>
              </a:buClr>
              <a:buSzPct val="70000"/>
              <a:buNone/>
              <a:defRPr/>
            </a:pPr>
            <a:r>
              <a:rPr lang="en-US" sz="2400" b="1" dirty="0" smtClean="0">
                <a:latin typeface="Garamond" pitchFamily="18" charset="0"/>
                <a:sym typeface="Symbol" pitchFamily="18" charset="2"/>
              </a:rPr>
              <a:t>Step 4:</a:t>
            </a:r>
            <a:r>
              <a:rPr lang="en-US" sz="2400" dirty="0" smtClean="0">
                <a:latin typeface="Garamond" pitchFamily="18" charset="0"/>
                <a:sym typeface="Symbol" pitchFamily="18" charset="2"/>
              </a:rPr>
              <a:t> </a:t>
            </a:r>
            <a:r>
              <a:rPr lang="en-US" sz="2400" dirty="0" smtClean="0">
                <a:solidFill>
                  <a:srgbClr val="000514"/>
                </a:solidFill>
                <a:latin typeface="Garamond" pitchFamily="18" charset="0"/>
              </a:rPr>
              <a:t>Determination of </a:t>
            </a:r>
            <a:r>
              <a:rPr lang="en-US" sz="2400" i="1" dirty="0" smtClean="0">
                <a:latin typeface="Garamond" pitchFamily="18" charset="0"/>
                <a:sym typeface="Symbol" pitchFamily="18" charset="2"/>
              </a:rPr>
              <a:t></a:t>
            </a:r>
            <a:r>
              <a:rPr lang="en-US" sz="2400" i="1" dirty="0" smtClean="0">
                <a:latin typeface="Garamond" pitchFamily="18" charset="0"/>
              </a:rPr>
              <a:t> is usually judgmental and subjective </a:t>
            </a:r>
            <a:r>
              <a:rPr lang="en-US" sz="2400" dirty="0" smtClean="0">
                <a:latin typeface="Garamond" pitchFamily="18" charset="0"/>
              </a:rPr>
              <a:t>and often based on trial-and </a:t>
            </a:r>
            <a:r>
              <a:rPr lang="en-US" sz="2400" dirty="0" smtClean="0">
                <a:solidFill>
                  <a:srgbClr val="000514"/>
                </a:solidFill>
                <a:latin typeface="Garamond" pitchFamily="18" charset="0"/>
              </a:rPr>
              <a:t>-error experimentation. </a:t>
            </a:r>
            <a:r>
              <a:rPr lang="en-US" sz="2400" dirty="0" smtClean="0">
                <a:latin typeface="Garamond" pitchFamily="18" charset="0"/>
                <a:sym typeface="Symbol" pitchFamily="18" charset="2"/>
              </a:rPr>
              <a:t>The value of  with the smallest SSE is chosen for use  in producing the future forecasts. </a:t>
            </a:r>
          </a:p>
          <a:p>
            <a:pPr eaLnBrk="1" hangingPunct="1">
              <a:buNone/>
            </a:pPr>
            <a:endParaRPr lang="en-US" sz="2400" dirty="0" smtClean="0">
              <a:latin typeface="Garamond" pitchFamily="18" charset="0"/>
              <a:sym typeface="Symbol" pitchFamily="18" charset="2"/>
            </a:endParaRPr>
          </a:p>
          <a:p>
            <a:pPr>
              <a:buNone/>
            </a:pPr>
            <a:r>
              <a:rPr lang="en-US" sz="2400" b="1" dirty="0" smtClean="0">
                <a:latin typeface="Garamond" pitchFamily="18" charset="0"/>
              </a:rPr>
              <a:t>Step 5</a:t>
            </a:r>
            <a:r>
              <a:rPr lang="en-US" sz="2400" dirty="0" smtClean="0">
                <a:latin typeface="Garamond" pitchFamily="18" charset="0"/>
              </a:rPr>
              <a:t>: </a:t>
            </a:r>
            <a:r>
              <a:rPr lang="en-US" sz="2400" i="1" dirty="0" smtClean="0">
                <a:latin typeface="Garamond" pitchFamily="18" charset="0"/>
              </a:rPr>
              <a:t>1</a:t>
            </a:r>
            <a:r>
              <a:rPr lang="en-US" sz="2400" dirty="0" smtClean="0">
                <a:latin typeface="Garamond" pitchFamily="18" charset="0"/>
              </a:rPr>
              <a:t>-step-ahead forecast made at time </a:t>
            </a:r>
            <a:r>
              <a:rPr lang="en-US" sz="2400" i="1" dirty="0" smtClean="0">
                <a:latin typeface="Garamond" pitchFamily="18" charset="0"/>
              </a:rPr>
              <a:t>T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4038600" y="1066800"/>
          <a:ext cx="533400" cy="420710"/>
        </p:xfrm>
        <a:graphic>
          <a:graphicData uri="http://schemas.openxmlformats.org/presentationml/2006/ole">
            <p:oleObj spid="_x0000_s199682" name="Equation" r:id="rId3" imgW="241200" imgH="190440" progId="Equation.3">
              <p:embed/>
            </p:oleObj>
          </a:graphicData>
        </a:graphic>
      </p:graphicFrame>
      <p:graphicFrame>
        <p:nvGraphicFramePr>
          <p:cNvPr id="20482" name="Object 4"/>
          <p:cNvGraphicFramePr>
            <a:graphicFrameLocks noChangeAspect="1"/>
          </p:cNvGraphicFramePr>
          <p:nvPr/>
        </p:nvGraphicFramePr>
        <p:xfrm>
          <a:off x="3048000" y="5334000"/>
          <a:ext cx="2616200" cy="457200"/>
        </p:xfrm>
        <a:graphic>
          <a:graphicData uri="http://schemas.openxmlformats.org/presentationml/2006/ole">
            <p:oleObj spid="_x0000_s199683" name="Equation" r:id="rId4" imgW="1320480" imgH="228600" progId="Equation.3">
              <p:embed/>
            </p:oleObj>
          </a:graphicData>
        </a:graphic>
      </p:graphicFrame>
      <p:graphicFrame>
        <p:nvGraphicFramePr>
          <p:cNvPr id="20483" name="Object 4"/>
          <p:cNvGraphicFramePr>
            <a:graphicFrameLocks noChangeAspect="1"/>
          </p:cNvGraphicFramePr>
          <p:nvPr/>
        </p:nvGraphicFramePr>
        <p:xfrm>
          <a:off x="2895600" y="2057400"/>
          <a:ext cx="2389187" cy="533400"/>
        </p:xfrm>
        <a:graphic>
          <a:graphicData uri="http://schemas.openxmlformats.org/presentationml/2006/ole">
            <p:oleObj spid="_x0000_s199684" name="Equation" r:id="rId5" imgW="1206360" imgH="26640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14561236-C912-465C-B974-596ECCA557E3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243888" cy="1093788"/>
          </a:xfrm>
        </p:spPr>
        <p:txBody>
          <a:bodyPr/>
          <a:lstStyle/>
          <a:p>
            <a:pPr>
              <a:defRPr/>
            </a:pP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Example: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Simple exponential smoothing</a:t>
            </a:r>
            <a:endParaRPr lang="en-US" sz="3200" b="1" dirty="0" smtClean="0">
              <a:solidFill>
                <a:schemeClr val="accent2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9200"/>
            <a:ext cx="8077200" cy="4714875"/>
          </a:xfrm>
        </p:spPr>
        <p:txBody>
          <a:bodyPr/>
          <a:lstStyle/>
          <a:p>
            <a:pPr>
              <a:buNone/>
            </a:pPr>
            <a:r>
              <a:rPr lang="es-ES" sz="2400" dirty="0" smtClean="0"/>
              <a:t>	</a:t>
            </a:r>
            <a:r>
              <a:rPr lang="es-ES" sz="2400" dirty="0" err="1" smtClean="0">
                <a:latin typeface="Garamond" pitchFamily="18" charset="0"/>
              </a:rPr>
              <a:t>Yearly</a:t>
            </a:r>
            <a:r>
              <a:rPr lang="es-ES" sz="2400" dirty="0" smtClean="0">
                <a:latin typeface="Garamond" pitchFamily="18" charset="0"/>
              </a:rPr>
              <a:t> sales data </a:t>
            </a:r>
            <a:r>
              <a:rPr lang="es-ES" sz="2400" dirty="0" err="1" smtClean="0">
                <a:latin typeface="Garamond" pitchFamily="18" charset="0"/>
              </a:rPr>
              <a:t>for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certain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product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were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collected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over</a:t>
            </a:r>
            <a:r>
              <a:rPr lang="es-ES" sz="2400" dirty="0" smtClean="0">
                <a:latin typeface="Garamond" pitchFamily="18" charset="0"/>
              </a:rPr>
              <a:t> 10-month </a:t>
            </a:r>
            <a:r>
              <a:rPr lang="es-ES" sz="2400" dirty="0" err="1" smtClean="0">
                <a:latin typeface="Garamond" pitchFamily="18" charset="0"/>
              </a:rPr>
              <a:t>period</a:t>
            </a:r>
            <a:r>
              <a:rPr lang="en-US" sz="2400" dirty="0" smtClean="0">
                <a:latin typeface="Garamond" pitchFamily="18" charset="0"/>
              </a:rPr>
              <a:t>, as given below. </a:t>
            </a:r>
          </a:p>
          <a:p>
            <a:pPr>
              <a:buNone/>
            </a:pPr>
            <a:endParaRPr lang="en-US" sz="2000" dirty="0" smtClean="0"/>
          </a:p>
        </p:txBody>
      </p:sp>
      <p:graphicFrame>
        <p:nvGraphicFramePr>
          <p:cNvPr id="102507" name="Group 107"/>
          <p:cNvGraphicFramePr>
            <a:graphicFrameLocks noGrp="1"/>
          </p:cNvGraphicFramePr>
          <p:nvPr>
            <p:ph sz="half" idx="2"/>
          </p:nvPr>
        </p:nvGraphicFramePr>
        <p:xfrm>
          <a:off x="838200" y="2133600"/>
          <a:ext cx="2362200" cy="4480560"/>
        </p:xfrm>
        <a:graphic>
          <a:graphicData uri="http://schemas.openxmlformats.org/drawingml/2006/table">
            <a:tbl>
              <a:tblPr/>
              <a:tblGrid>
                <a:gridCol w="1018606"/>
                <a:gridCol w="711260"/>
                <a:gridCol w="632334"/>
              </a:tblGrid>
              <a:tr h="288471">
                <a:tc gridSpan="3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Sales (In RM ‘000)</a:t>
                      </a: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847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Month</a:t>
                      </a: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Year 1</a:t>
                      </a: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47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January</a:t>
                      </a: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10</a:t>
                      </a: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47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February</a:t>
                      </a: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  <a:cs typeface="Times New Roman" pitchFamily="18" charset="0"/>
                        </a:rPr>
                        <a:t>11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47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March </a:t>
                      </a:r>
                      <a:endParaRPr kumimoji="0" lang="en-US" altLang="zh-TW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  <a:cs typeface="Times New Roman" pitchFamily="18" charset="0"/>
                        </a:rPr>
                        <a:t>11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47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April </a:t>
                      </a:r>
                      <a:endParaRPr kumimoji="0" lang="en-US" altLang="zh-TW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  <a:cs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47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May </a:t>
                      </a: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  <a:cs typeface="Times New Roman" pitchFamily="18" charset="0"/>
                        </a:rPr>
                        <a:t>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47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June </a:t>
                      </a:r>
                      <a:endParaRPr kumimoji="0" lang="en-US" altLang="zh-TW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  <a:cs typeface="Times New Roman" pitchFamily="18" charset="0"/>
                        </a:rPr>
                        <a:t>11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47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July </a:t>
                      </a:r>
                      <a:endParaRPr kumimoji="0" lang="en-US" altLang="zh-TW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47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August </a:t>
                      </a:r>
                      <a:endParaRPr kumimoji="0" lang="en-US" altLang="zh-TW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  <a:cs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47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September </a:t>
                      </a:r>
                      <a:endParaRPr kumimoji="0" lang="en-US" altLang="zh-TW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  <a:cs typeface="Times New Roman" pitchFamily="18" charset="0"/>
                        </a:rPr>
                        <a:t>11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47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October </a:t>
                      </a:r>
                      <a:endParaRPr kumimoji="0" lang="en-US" altLang="zh-TW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47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47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505200" y="5257800"/>
            <a:ext cx="51320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aramond" pitchFamily="18" charset="0"/>
              </a:rPr>
              <a:t>The plot of these data suggests that there is no </a:t>
            </a:r>
          </a:p>
          <a:p>
            <a:r>
              <a:rPr lang="en-US" sz="2000" dirty="0" smtClean="0">
                <a:latin typeface="Garamond" pitchFamily="18" charset="0"/>
              </a:rPr>
              <a:t>trend or seasonal pattern.</a:t>
            </a:r>
            <a:endParaRPr lang="en-US" sz="2000" dirty="0">
              <a:latin typeface="Garamond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838200" y="2743200"/>
            <a:ext cx="1828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76994" y="4266406"/>
            <a:ext cx="3505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914400" y="6019800"/>
            <a:ext cx="1600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Chart 13"/>
          <p:cNvGraphicFramePr/>
          <p:nvPr/>
        </p:nvGraphicFramePr>
        <p:xfrm>
          <a:off x="3276600" y="2057400"/>
          <a:ext cx="49530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AF7BB6A2-D3B9-4616-B9D4-4810D0784A92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43887" cy="1093787"/>
          </a:xfrm>
        </p:spPr>
        <p:txBody>
          <a:bodyPr/>
          <a:lstStyle/>
          <a:p>
            <a:pPr>
              <a:defRPr/>
            </a:pP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Solution: Simple exponential smoothing</a:t>
            </a:r>
            <a:endParaRPr lang="en-US" sz="32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41438"/>
            <a:ext cx="8077200" cy="4714875"/>
          </a:xfrm>
        </p:spPr>
        <p:txBody>
          <a:bodyPr/>
          <a:lstStyle/>
          <a:p>
            <a:pPr eaLnBrk="1" hangingPunct="1">
              <a:buNone/>
            </a:pPr>
            <a:r>
              <a:rPr lang="en-US" sz="2400" dirty="0" smtClean="0">
                <a:latin typeface="Garamond" pitchFamily="18" charset="0"/>
              </a:rPr>
              <a:t>Compute </a:t>
            </a:r>
            <a:r>
              <a:rPr lang="en-US" sz="2400" i="1" dirty="0" smtClean="0">
                <a:latin typeface="Garamond" pitchFamily="18" charset="0"/>
              </a:rPr>
              <a:t>F</a:t>
            </a:r>
            <a:r>
              <a:rPr lang="en-US" sz="2400" i="1" baseline="-25000" dirty="0" smtClean="0">
                <a:latin typeface="Garamond" pitchFamily="18" charset="0"/>
              </a:rPr>
              <a:t>1</a:t>
            </a:r>
            <a:r>
              <a:rPr lang="en-US" sz="2400" dirty="0" smtClean="0">
                <a:latin typeface="Garamond" pitchFamily="18" charset="0"/>
              </a:rPr>
              <a:t> by averaging the time series values. </a:t>
            </a:r>
          </a:p>
          <a:p>
            <a:pPr eaLnBrk="1" hangingPunct="1"/>
            <a:endParaRPr lang="en-US" sz="2400" dirty="0" smtClean="0">
              <a:latin typeface="Garamond" pitchFamily="18" charset="0"/>
            </a:endParaRPr>
          </a:p>
          <a:p>
            <a:pPr>
              <a:buNone/>
            </a:pPr>
            <a:endParaRPr lang="es-ES" sz="2400" dirty="0" smtClean="0">
              <a:latin typeface="Garamond" pitchFamily="18" charset="0"/>
            </a:endParaRPr>
          </a:p>
          <a:p>
            <a:pPr>
              <a:buNone/>
            </a:pPr>
            <a:r>
              <a:rPr lang="es-ES" sz="2400" dirty="0" err="1" smtClean="0">
                <a:latin typeface="Garamond" pitchFamily="18" charset="0"/>
              </a:rPr>
              <a:t>Let</a:t>
            </a:r>
            <a:r>
              <a:rPr lang="es-ES" sz="2400" dirty="0" smtClean="0">
                <a:latin typeface="Garamond" pitchFamily="18" charset="0"/>
              </a:rPr>
              <a:t>  </a:t>
            </a:r>
            <a:r>
              <a:rPr lang="el-GR" sz="2400" dirty="0" smtClean="0">
                <a:latin typeface="Garamond" pitchFamily="18" charset="0"/>
              </a:rPr>
              <a:t>α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es-ES" sz="2400" dirty="0" smtClean="0">
                <a:latin typeface="Garamond" pitchFamily="18" charset="0"/>
              </a:rPr>
              <a:t>=0.2, </a:t>
            </a:r>
            <a:r>
              <a:rPr lang="es-ES" sz="2400" dirty="0" err="1" smtClean="0">
                <a:latin typeface="Garamond" pitchFamily="18" charset="0"/>
              </a:rPr>
              <a:t>the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first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period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forecast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is</a:t>
            </a:r>
            <a:endParaRPr lang="en-US" sz="2400" dirty="0" smtClean="0">
              <a:latin typeface="Garamond" pitchFamily="18" charset="0"/>
            </a:endParaRPr>
          </a:p>
          <a:p>
            <a:pPr eaLnBrk="1" hangingPunct="1"/>
            <a:endParaRPr lang="en-US" sz="2400" dirty="0" smtClean="0">
              <a:latin typeface="Garamond" pitchFamily="18" charset="0"/>
            </a:endParaRPr>
          </a:p>
          <a:p>
            <a:pPr eaLnBrk="1" hangingPunct="1"/>
            <a:endParaRPr lang="en-US" sz="2400" dirty="0" smtClean="0">
              <a:latin typeface="Garamond" pitchFamily="18" charset="0"/>
            </a:endParaRPr>
          </a:p>
          <a:p>
            <a:pPr>
              <a:buNone/>
            </a:pPr>
            <a:r>
              <a:rPr lang="es-ES" sz="2400" dirty="0" err="1" smtClean="0">
                <a:latin typeface="Garamond" pitchFamily="18" charset="0"/>
              </a:rPr>
              <a:t>The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second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period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forecast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is</a:t>
            </a:r>
            <a:endParaRPr lang="es-ES" sz="2400" dirty="0" smtClean="0">
              <a:latin typeface="Garamond" pitchFamily="18" charset="0"/>
            </a:endParaRPr>
          </a:p>
          <a:p>
            <a:pPr>
              <a:buNone/>
            </a:pPr>
            <a:endParaRPr lang="en-US" sz="2400" dirty="0" smtClean="0">
              <a:latin typeface="Garamond" pitchFamily="18" charset="0"/>
            </a:endParaRPr>
          </a:p>
          <a:p>
            <a:pPr eaLnBrk="1" hangingPunct="1">
              <a:buFontTx/>
              <a:buNone/>
            </a:pPr>
            <a:endParaRPr lang="en-US" sz="2400" dirty="0" smtClean="0">
              <a:latin typeface="Garamond" pitchFamily="18" charset="0"/>
            </a:endParaRPr>
          </a:p>
          <a:p>
            <a:pPr marL="53975" indent="-53975">
              <a:buNone/>
            </a:pPr>
            <a:r>
              <a:rPr lang="es-ES" sz="2400" dirty="0" err="1" smtClean="0">
                <a:latin typeface="Garamond" pitchFamily="18" charset="0"/>
              </a:rPr>
              <a:t>By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continuing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this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process</a:t>
            </a:r>
            <a:r>
              <a:rPr lang="es-ES" sz="2400" dirty="0" smtClean="0">
                <a:latin typeface="Garamond" pitchFamily="18" charset="0"/>
              </a:rPr>
              <a:t>, </a:t>
            </a:r>
            <a:r>
              <a:rPr lang="es-ES" sz="2400" dirty="0" err="1" smtClean="0">
                <a:latin typeface="Garamond" pitchFamily="18" charset="0"/>
              </a:rPr>
              <a:t>we</a:t>
            </a:r>
            <a:r>
              <a:rPr lang="es-ES" sz="2400" dirty="0" smtClean="0">
                <a:latin typeface="Garamond" pitchFamily="18" charset="0"/>
              </a:rPr>
              <a:t> can </a:t>
            </a:r>
            <a:r>
              <a:rPr lang="es-ES" sz="2400" dirty="0" err="1" smtClean="0">
                <a:latin typeface="Garamond" pitchFamily="18" charset="0"/>
              </a:rPr>
              <a:t>generate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the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forecasts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for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the</a:t>
            </a:r>
            <a:r>
              <a:rPr lang="es-ES" sz="2400" dirty="0" smtClean="0">
                <a:latin typeface="Garamond" pitchFamily="18" charset="0"/>
              </a:rPr>
              <a:t> 4th </a:t>
            </a:r>
            <a:r>
              <a:rPr lang="es-ES" sz="2400" dirty="0" err="1" smtClean="0">
                <a:latin typeface="Garamond" pitchFamily="18" charset="0"/>
              </a:rPr>
              <a:t>through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the</a:t>
            </a:r>
            <a:r>
              <a:rPr lang="es-ES" sz="2400" dirty="0" smtClean="0">
                <a:latin typeface="Garamond" pitchFamily="18" charset="0"/>
              </a:rPr>
              <a:t> 10th time </a:t>
            </a:r>
            <a:r>
              <a:rPr lang="es-ES" sz="2400" dirty="0" err="1" smtClean="0">
                <a:latin typeface="Garamond" pitchFamily="18" charset="0"/>
              </a:rPr>
              <a:t>periods</a:t>
            </a:r>
            <a:r>
              <a:rPr lang="es-ES" sz="2400" dirty="0" smtClean="0">
                <a:latin typeface="Garamond" pitchFamily="18" charset="0"/>
              </a:rPr>
              <a:t> as </a:t>
            </a:r>
            <a:r>
              <a:rPr lang="es-ES" sz="2400" dirty="0" err="1" smtClean="0">
                <a:latin typeface="Garamond" pitchFamily="18" charset="0"/>
              </a:rPr>
              <a:t>shown</a:t>
            </a:r>
            <a:r>
              <a:rPr lang="es-ES" sz="2400" dirty="0" smtClean="0">
                <a:latin typeface="Garamond" pitchFamily="18" charset="0"/>
              </a:rPr>
              <a:t> in </a:t>
            </a:r>
            <a:r>
              <a:rPr lang="es-ES" sz="2400" dirty="0" err="1" smtClean="0">
                <a:latin typeface="Garamond" pitchFamily="18" charset="0"/>
              </a:rPr>
              <a:t>Table</a:t>
            </a:r>
            <a:r>
              <a:rPr lang="es-ES" sz="2400" dirty="0" smtClean="0">
                <a:latin typeface="Garamond" pitchFamily="18" charset="0"/>
              </a:rPr>
              <a:t> 1. </a:t>
            </a:r>
            <a:endParaRPr lang="en-US" sz="2400" dirty="0" smtClean="0">
              <a:latin typeface="Garamond" pitchFamily="18" charset="0"/>
            </a:endParaRPr>
          </a:p>
          <a:p>
            <a:pPr eaLnBrk="1" hangingPunct="1"/>
            <a:endParaRPr lang="en-US" sz="2400" dirty="0" smtClean="0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7587" name="Object 3"/>
          <p:cNvGraphicFramePr>
            <a:graphicFrameLocks noChangeAspect="1"/>
          </p:cNvGraphicFramePr>
          <p:nvPr/>
        </p:nvGraphicFramePr>
        <p:xfrm>
          <a:off x="995363" y="1981200"/>
          <a:ext cx="2684462" cy="533400"/>
        </p:xfrm>
        <a:graphic>
          <a:graphicData uri="http://schemas.openxmlformats.org/presentationml/2006/ole">
            <p:oleObj spid="_x0000_s200706" name="Equation" r:id="rId3" imgW="1536480" imgH="304560" progId="Equation.3">
              <p:embed/>
            </p:oleObj>
          </a:graphicData>
        </a:graphic>
      </p:graphicFrame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7589" name="Object 5"/>
          <p:cNvGraphicFramePr>
            <a:graphicFrameLocks noChangeAspect="1"/>
          </p:cNvGraphicFramePr>
          <p:nvPr/>
        </p:nvGraphicFramePr>
        <p:xfrm>
          <a:off x="914400" y="3276600"/>
          <a:ext cx="6477000" cy="451427"/>
        </p:xfrm>
        <a:graphic>
          <a:graphicData uri="http://schemas.openxmlformats.org/presentationml/2006/ole">
            <p:oleObj spid="_x0000_s200707" name="Equation" r:id="rId4" imgW="3136900" imgH="215900" progId="Equation.3">
              <p:embed/>
            </p:oleObj>
          </a:graphicData>
        </a:graphic>
      </p:graphicFrame>
      <p:sp>
        <p:nvSpPr>
          <p:cNvPr id="67591" name="Rectangle 7"/>
          <p:cNvSpPr>
            <a:spLocks noChangeArrowheads="1"/>
          </p:cNvSpPr>
          <p:nvPr/>
        </p:nvSpPr>
        <p:spPr bwMode="auto">
          <a:xfrm>
            <a:off x="0" y="219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75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7592" name="Object 8"/>
          <p:cNvGraphicFramePr>
            <a:graphicFrameLocks noChangeAspect="1"/>
          </p:cNvGraphicFramePr>
          <p:nvPr/>
        </p:nvGraphicFramePr>
        <p:xfrm>
          <a:off x="914400" y="4724400"/>
          <a:ext cx="6324600" cy="438701"/>
        </p:xfrm>
        <a:graphic>
          <a:graphicData uri="http://schemas.openxmlformats.org/presentationml/2006/ole">
            <p:oleObj spid="_x0000_s200708" name="Equation" r:id="rId5" imgW="3302000" imgH="228600" progId="Equation.3">
              <p:embed/>
            </p:oleObj>
          </a:graphicData>
        </a:graphic>
      </p:graphicFrame>
      <p:sp>
        <p:nvSpPr>
          <p:cNvPr id="67594" name="Rectangle 10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1828800"/>
          <a:ext cx="4267200" cy="4617720"/>
        </p:xfrm>
        <a:graphic>
          <a:graphicData uri="http://schemas.openxmlformats.org/drawingml/2006/table">
            <a:tbl>
              <a:tblPr/>
              <a:tblGrid>
                <a:gridCol w="573743"/>
                <a:gridCol w="627529"/>
                <a:gridCol w="1039905"/>
                <a:gridCol w="1039905"/>
                <a:gridCol w="986118"/>
              </a:tblGrid>
              <a:tr h="3848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y(t)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F(t)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Error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Error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8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9.4000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0.6000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0.3600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848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9.5200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-1.5200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2.3104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8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9.2160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0.7840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0.6147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8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9.3728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-5.3728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28.8670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8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8.2982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3.7018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13.7030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8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9.0386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1.9614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3.8471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8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9.4309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-3.4309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11.7709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8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8.7447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3.2553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10.5970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8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9.3958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1.6042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2.5736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8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9.7166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0.2834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0.0803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8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SSE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74.7240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19800" y="1828800"/>
          <a:ext cx="1600200" cy="4114800"/>
        </p:xfrm>
        <a:graphic>
          <a:graphicData uri="http://schemas.openxmlformats.org/drawingml/2006/table">
            <a:tbl>
              <a:tblPr/>
              <a:tblGrid>
                <a:gridCol w="542217"/>
                <a:gridCol w="1057983"/>
              </a:tblGrid>
              <a:tr h="3406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/>
                        <a:t>α</a:t>
                      </a:r>
                      <a:endParaRPr lang="es-ES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latin typeface="Times New Roman"/>
                          <a:ea typeface="Calibri"/>
                          <a:cs typeface="Times New Roman"/>
                        </a:rPr>
                        <a:t>SSE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49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Calibri"/>
                          <a:cs typeface="Times New Roman"/>
                        </a:rPr>
                        <a:t>0.1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Calibri"/>
                          <a:cs typeface="Times New Roman"/>
                        </a:rPr>
                        <a:t>0.2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Calibri"/>
                          <a:cs typeface="Times New Roman"/>
                        </a:rPr>
                        <a:t>0.3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Calibri"/>
                          <a:cs typeface="Times New Roman"/>
                        </a:rPr>
                        <a:t>0.4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Calibri"/>
                          <a:cs typeface="Times New Roman"/>
                        </a:rPr>
                        <a:t>0.5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Calibri"/>
                          <a:cs typeface="Times New Roman"/>
                        </a:rPr>
                        <a:t>0.6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Calibri"/>
                          <a:cs typeface="Times New Roman"/>
                        </a:rPr>
                        <a:t>0.7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Calibri"/>
                          <a:cs typeface="Times New Roman"/>
                        </a:rPr>
                        <a:t>0.8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Calibri"/>
                          <a:cs typeface="Times New Roman"/>
                        </a:rPr>
                        <a:t>0.9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Calibri"/>
                          <a:cs typeface="Times New Roman"/>
                        </a:rPr>
                        <a:t>68.5371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Calibri"/>
                          <a:cs typeface="Times New Roman"/>
                        </a:rPr>
                        <a:t>74.7240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Calibri"/>
                          <a:cs typeface="Times New Roman"/>
                        </a:rPr>
                        <a:t>81.5214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Calibri"/>
                          <a:cs typeface="Times New Roman"/>
                        </a:rPr>
                        <a:t>89.3826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Calibri"/>
                          <a:cs typeface="Times New Roman"/>
                        </a:rPr>
                        <a:t>98.6005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Calibri"/>
                          <a:cs typeface="Times New Roman"/>
                        </a:rPr>
                        <a:t>109.3832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Calibri"/>
                          <a:cs typeface="Times New Roman"/>
                        </a:rPr>
                        <a:t>121.9189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Calibri"/>
                          <a:cs typeface="Times New Roman"/>
                        </a:rPr>
                        <a:t>136.4143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Calibri"/>
                          <a:cs typeface="Times New Roman"/>
                        </a:rPr>
                        <a:t>153.1202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5181600" y="1371600"/>
            <a:ext cx="381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dirty="0" smtClean="0">
                <a:latin typeface="Garamond" pitchFamily="18" charset="0"/>
              </a:rPr>
              <a:t>Results associated with different values of </a:t>
            </a:r>
            <a:r>
              <a:rPr lang="en-US" dirty="0" smtClean="0">
                <a:latin typeface="Garamond" pitchFamily="18" charset="0"/>
                <a:sym typeface="Symbol" pitchFamily="18" charset="2"/>
              </a:rPr>
              <a:t></a:t>
            </a:r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457200" y="1143000"/>
            <a:ext cx="4267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0" lang="es-E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Table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1: </a:t>
            </a:r>
            <a:r>
              <a:rPr kumimoji="0" lang="es-E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Forecasting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Values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Using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Single </a:t>
            </a:r>
            <a:r>
              <a:rPr kumimoji="0" lang="es-E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Exponential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Smoothing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with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l-GR" sz="2000" dirty="0" smtClean="0">
                <a:latin typeface="Garamond" pitchFamily="18" charset="0"/>
              </a:rPr>
              <a:t>α</a:t>
            </a:r>
            <a:r>
              <a:rPr lang="en-US" sz="2000" dirty="0" smtClean="0">
                <a:latin typeface="Garamond" pitchFamily="18" charset="0"/>
              </a:rPr>
              <a:t>=0.2</a:t>
            </a:r>
            <a:endParaRPr lang="es-ES" sz="2000" dirty="0" smtClean="0">
              <a:latin typeface="Garamond" pitchFamily="18" charset="0"/>
              <a:ea typeface="Calibri"/>
              <a:cs typeface="Times New Roman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cs typeface="Arial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Solution: Continue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TM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UTMocw template</Template>
  <TotalTime>1855</TotalTime>
  <Words>1815</Words>
  <Application>Microsoft Office PowerPoint</Application>
  <PresentationFormat>On-screen Show (4:3)</PresentationFormat>
  <Paragraphs>840</Paragraphs>
  <Slides>27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UTMocw template</vt:lpstr>
      <vt:lpstr>Equation</vt:lpstr>
      <vt:lpstr>Slide 1</vt:lpstr>
      <vt:lpstr>Chap 4: Exponential Smoothing</vt:lpstr>
      <vt:lpstr>Introduction to exponential smoothing</vt:lpstr>
      <vt:lpstr>Simple exponential smoothing method</vt:lpstr>
      <vt:lpstr>Procedures of simple exponential smoothing method</vt:lpstr>
      <vt:lpstr>Slide 6</vt:lpstr>
      <vt:lpstr>Example: Simple exponential smoothing</vt:lpstr>
      <vt:lpstr>Solution: Simple exponential smoothing</vt:lpstr>
      <vt:lpstr>Solution: Continue</vt:lpstr>
      <vt:lpstr>Holt’s Exponential smoothing</vt:lpstr>
      <vt:lpstr>Holt’s Exponential Smoothing</vt:lpstr>
      <vt:lpstr>Procedures of Holt’s exponential smoothing</vt:lpstr>
      <vt:lpstr>Example: Holt’s exponential smoothing</vt:lpstr>
      <vt:lpstr>Solution: Holt’s exponential smoothing</vt:lpstr>
      <vt:lpstr>Solution:  Table 2: Forecasting Values Using Holt’s Exponential Smoothing with  = 0.2 and     = 0.4 </vt:lpstr>
      <vt:lpstr>Holt-winter’s exponential smoothing</vt:lpstr>
      <vt:lpstr>Holt-winter’s exponential smoothing</vt:lpstr>
      <vt:lpstr>Multiplicative Holt-winter’s model</vt:lpstr>
      <vt:lpstr>Procedures of Multiplicative Holt-Winters Method</vt:lpstr>
      <vt:lpstr>Slide 20</vt:lpstr>
      <vt:lpstr>Example: Multiplicative Holt-Winters Method</vt:lpstr>
      <vt:lpstr>Solution: Multiplicative Holt-Winters Method</vt:lpstr>
      <vt:lpstr>Additive Holt-winter’s method</vt:lpstr>
      <vt:lpstr>Procedures of additive Holt-Winters method</vt:lpstr>
      <vt:lpstr>Slide 25</vt:lpstr>
      <vt:lpstr>Example: Additive Holt-Winters Method</vt:lpstr>
      <vt:lpstr>Solution: Additive Holt-Winters Method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</dc:title>
  <dc:creator>TIMB PENGARAH 1</dc:creator>
  <cp:lastModifiedBy>User</cp:lastModifiedBy>
  <cp:revision>134</cp:revision>
  <dcterms:created xsi:type="dcterms:W3CDTF">2011-12-01T00:34:53Z</dcterms:created>
  <dcterms:modified xsi:type="dcterms:W3CDTF">2014-06-08T04:13:36Z</dcterms:modified>
</cp:coreProperties>
</file>