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53" r:id="rId2"/>
    <p:sldId id="354" r:id="rId3"/>
    <p:sldId id="326" r:id="rId4"/>
    <p:sldId id="327" r:id="rId5"/>
    <p:sldId id="328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</p:sldIdLst>
  <p:sldSz cx="9144000" cy="6858000" type="screen4x3"/>
  <p:notesSz cx="6858000" cy="9144000"/>
  <p:defaultTextStyle>
    <a:defPPr>
      <a:defRPr lang="en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ATA%20AIR%20JOHO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3284327156820691"/>
          <c:y val="4.4321435868420807E-2"/>
          <c:w val="0.8345087091386304"/>
          <c:h val="0.7413635720684616"/>
        </c:manualLayout>
      </c:layout>
      <c:scatterChart>
        <c:scatterStyle val="smoothMarker"/>
        <c:ser>
          <c:idx val="0"/>
          <c:order val="0"/>
          <c:tx>
            <c:strRef>
              <c:f>Sheet2!$B$1</c:f>
              <c:strCache>
                <c:ptCount val="1"/>
                <c:pt idx="0">
                  <c:v>Data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Sheet2!$A$2:$A$205</c:f>
              <c:numCache>
                <c:formatCode>General</c:formatCode>
                <c:ptCount val="20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</c:numCache>
            </c:numRef>
          </c:xVal>
          <c:yVal>
            <c:numRef>
              <c:f>Sheet2!$B$2:$B$205</c:f>
              <c:numCache>
                <c:formatCode>General</c:formatCode>
                <c:ptCount val="204"/>
                <c:pt idx="0">
                  <c:v>82.77</c:v>
                </c:pt>
                <c:pt idx="1">
                  <c:v>89.169999999999987</c:v>
                </c:pt>
                <c:pt idx="2">
                  <c:v>82.93</c:v>
                </c:pt>
                <c:pt idx="3">
                  <c:v>81.86999999999999</c:v>
                </c:pt>
                <c:pt idx="4">
                  <c:v>76.02</c:v>
                </c:pt>
                <c:pt idx="5">
                  <c:v>82.710000000000022</c:v>
                </c:pt>
                <c:pt idx="6">
                  <c:v>86.43</c:v>
                </c:pt>
                <c:pt idx="7">
                  <c:v>96.1</c:v>
                </c:pt>
                <c:pt idx="8">
                  <c:v>91.39</c:v>
                </c:pt>
                <c:pt idx="9">
                  <c:v>79.47</c:v>
                </c:pt>
                <c:pt idx="10">
                  <c:v>77.7</c:v>
                </c:pt>
                <c:pt idx="11">
                  <c:v>80.849999999999994</c:v>
                </c:pt>
                <c:pt idx="12">
                  <c:v>78.64</c:v>
                </c:pt>
                <c:pt idx="13">
                  <c:v>83.03</c:v>
                </c:pt>
                <c:pt idx="14">
                  <c:v>79.61</c:v>
                </c:pt>
                <c:pt idx="15">
                  <c:v>81.290000000000006</c:v>
                </c:pt>
                <c:pt idx="16">
                  <c:v>78.63</c:v>
                </c:pt>
                <c:pt idx="17">
                  <c:v>83.86</c:v>
                </c:pt>
                <c:pt idx="18">
                  <c:v>84.440000000000026</c:v>
                </c:pt>
                <c:pt idx="19">
                  <c:v>82.93</c:v>
                </c:pt>
                <c:pt idx="20">
                  <c:v>83.649999999999991</c:v>
                </c:pt>
                <c:pt idx="21">
                  <c:v>86.56</c:v>
                </c:pt>
                <c:pt idx="22">
                  <c:v>88.4</c:v>
                </c:pt>
                <c:pt idx="23">
                  <c:v>87.02</c:v>
                </c:pt>
                <c:pt idx="24">
                  <c:v>82.710000000000022</c:v>
                </c:pt>
                <c:pt idx="25">
                  <c:v>92.55</c:v>
                </c:pt>
                <c:pt idx="26">
                  <c:v>85.2</c:v>
                </c:pt>
                <c:pt idx="27">
                  <c:v>89.88</c:v>
                </c:pt>
                <c:pt idx="28">
                  <c:v>85.45</c:v>
                </c:pt>
                <c:pt idx="29">
                  <c:v>87.47</c:v>
                </c:pt>
                <c:pt idx="30">
                  <c:v>85.85</c:v>
                </c:pt>
                <c:pt idx="31">
                  <c:v>84.39</c:v>
                </c:pt>
                <c:pt idx="32">
                  <c:v>87.31</c:v>
                </c:pt>
                <c:pt idx="33">
                  <c:v>83.31</c:v>
                </c:pt>
                <c:pt idx="34">
                  <c:v>85.710000000000022</c:v>
                </c:pt>
                <c:pt idx="35">
                  <c:v>85.22</c:v>
                </c:pt>
                <c:pt idx="36">
                  <c:v>82.72</c:v>
                </c:pt>
                <c:pt idx="37">
                  <c:v>87.16</c:v>
                </c:pt>
                <c:pt idx="38">
                  <c:v>86.410000000000025</c:v>
                </c:pt>
                <c:pt idx="39">
                  <c:v>88.11</c:v>
                </c:pt>
                <c:pt idx="40">
                  <c:v>76.86999999999999</c:v>
                </c:pt>
                <c:pt idx="41">
                  <c:v>86.73</c:v>
                </c:pt>
                <c:pt idx="42">
                  <c:v>82.669999999999987</c:v>
                </c:pt>
                <c:pt idx="43">
                  <c:v>82.31</c:v>
                </c:pt>
                <c:pt idx="44">
                  <c:v>86.86999999999999</c:v>
                </c:pt>
                <c:pt idx="45">
                  <c:v>83.11999999999999</c:v>
                </c:pt>
                <c:pt idx="46">
                  <c:v>82.02</c:v>
                </c:pt>
                <c:pt idx="47">
                  <c:v>82.04</c:v>
                </c:pt>
                <c:pt idx="48">
                  <c:v>76.63</c:v>
                </c:pt>
                <c:pt idx="49">
                  <c:v>82.55</c:v>
                </c:pt>
                <c:pt idx="50">
                  <c:v>85.59</c:v>
                </c:pt>
                <c:pt idx="51">
                  <c:v>93.78</c:v>
                </c:pt>
                <c:pt idx="52">
                  <c:v>84.19</c:v>
                </c:pt>
                <c:pt idx="53">
                  <c:v>94.78</c:v>
                </c:pt>
                <c:pt idx="54">
                  <c:v>91.04</c:v>
                </c:pt>
                <c:pt idx="55">
                  <c:v>81.86999999999999</c:v>
                </c:pt>
                <c:pt idx="56">
                  <c:v>86.14</c:v>
                </c:pt>
                <c:pt idx="57">
                  <c:v>86.940000000000026</c:v>
                </c:pt>
                <c:pt idx="58">
                  <c:v>93.410000000000025</c:v>
                </c:pt>
                <c:pt idx="59">
                  <c:v>96.09</c:v>
                </c:pt>
                <c:pt idx="60">
                  <c:v>86.81</c:v>
                </c:pt>
                <c:pt idx="61">
                  <c:v>91.84</c:v>
                </c:pt>
                <c:pt idx="62">
                  <c:v>92.09</c:v>
                </c:pt>
                <c:pt idx="63">
                  <c:v>97.490000000000023</c:v>
                </c:pt>
                <c:pt idx="64">
                  <c:v>93.42</c:v>
                </c:pt>
                <c:pt idx="65">
                  <c:v>93.169999999999987</c:v>
                </c:pt>
                <c:pt idx="66">
                  <c:v>97.07</c:v>
                </c:pt>
                <c:pt idx="67">
                  <c:v>96.64</c:v>
                </c:pt>
                <c:pt idx="68">
                  <c:v>94.940000000000026</c:v>
                </c:pt>
                <c:pt idx="69">
                  <c:v>95.84</c:v>
                </c:pt>
                <c:pt idx="70">
                  <c:v>92.179999999999978</c:v>
                </c:pt>
                <c:pt idx="71">
                  <c:v>92.61999999999999</c:v>
                </c:pt>
                <c:pt idx="72">
                  <c:v>94.79</c:v>
                </c:pt>
                <c:pt idx="73">
                  <c:v>88.38</c:v>
                </c:pt>
                <c:pt idx="74">
                  <c:v>96.410000000000025</c:v>
                </c:pt>
                <c:pt idx="75">
                  <c:v>90.9</c:v>
                </c:pt>
                <c:pt idx="76">
                  <c:v>91.54</c:v>
                </c:pt>
                <c:pt idx="77">
                  <c:v>100.32</c:v>
                </c:pt>
                <c:pt idx="78">
                  <c:v>97.669999999999987</c:v>
                </c:pt>
                <c:pt idx="79">
                  <c:v>96.69</c:v>
                </c:pt>
                <c:pt idx="80">
                  <c:v>92.39</c:v>
                </c:pt>
                <c:pt idx="81">
                  <c:v>103.61</c:v>
                </c:pt>
                <c:pt idx="82">
                  <c:v>110.27</c:v>
                </c:pt>
                <c:pt idx="83">
                  <c:v>93.54</c:v>
                </c:pt>
                <c:pt idx="84">
                  <c:v>105.73</c:v>
                </c:pt>
                <c:pt idx="85">
                  <c:v>104.01</c:v>
                </c:pt>
                <c:pt idx="86">
                  <c:v>107.14</c:v>
                </c:pt>
                <c:pt idx="87">
                  <c:v>109.41000000000005</c:v>
                </c:pt>
                <c:pt idx="88">
                  <c:v>99.11</c:v>
                </c:pt>
                <c:pt idx="89">
                  <c:v>108.96000000000002</c:v>
                </c:pt>
                <c:pt idx="90">
                  <c:v>106.13</c:v>
                </c:pt>
                <c:pt idx="91">
                  <c:v>108.98</c:v>
                </c:pt>
                <c:pt idx="92">
                  <c:v>104.54</c:v>
                </c:pt>
                <c:pt idx="93">
                  <c:v>103.46000000000002</c:v>
                </c:pt>
                <c:pt idx="94">
                  <c:v>111.14999999999999</c:v>
                </c:pt>
                <c:pt idx="95">
                  <c:v>103.44000000000005</c:v>
                </c:pt>
                <c:pt idx="96">
                  <c:v>102.91000000000005</c:v>
                </c:pt>
                <c:pt idx="97">
                  <c:v>118.72</c:v>
                </c:pt>
                <c:pt idx="98">
                  <c:v>99.38</c:v>
                </c:pt>
                <c:pt idx="99">
                  <c:v>101.56</c:v>
                </c:pt>
                <c:pt idx="100">
                  <c:v>116.1</c:v>
                </c:pt>
                <c:pt idx="101">
                  <c:v>100.59</c:v>
                </c:pt>
                <c:pt idx="102">
                  <c:v>108.72</c:v>
                </c:pt>
                <c:pt idx="103">
                  <c:v>111.98</c:v>
                </c:pt>
                <c:pt idx="104">
                  <c:v>112.52</c:v>
                </c:pt>
                <c:pt idx="105">
                  <c:v>102.73</c:v>
                </c:pt>
                <c:pt idx="106">
                  <c:v>110.45</c:v>
                </c:pt>
                <c:pt idx="107">
                  <c:v>106.5</c:v>
                </c:pt>
                <c:pt idx="108">
                  <c:v>103</c:v>
                </c:pt>
                <c:pt idx="109">
                  <c:v>104.54</c:v>
                </c:pt>
                <c:pt idx="110">
                  <c:v>101.45</c:v>
                </c:pt>
                <c:pt idx="111">
                  <c:v>99.490000000000023</c:v>
                </c:pt>
                <c:pt idx="112">
                  <c:v>104.48</c:v>
                </c:pt>
                <c:pt idx="113">
                  <c:v>115.7</c:v>
                </c:pt>
                <c:pt idx="114">
                  <c:v>116.74000000000002</c:v>
                </c:pt>
                <c:pt idx="115">
                  <c:v>112.47</c:v>
                </c:pt>
                <c:pt idx="116">
                  <c:v>96.61999999999999</c:v>
                </c:pt>
                <c:pt idx="117">
                  <c:v>98.76</c:v>
                </c:pt>
                <c:pt idx="118">
                  <c:v>95.69</c:v>
                </c:pt>
                <c:pt idx="119">
                  <c:v>95.32</c:v>
                </c:pt>
                <c:pt idx="120">
                  <c:v>103.5</c:v>
                </c:pt>
                <c:pt idx="121">
                  <c:v>113.54</c:v>
                </c:pt>
                <c:pt idx="122">
                  <c:v>106.1</c:v>
                </c:pt>
                <c:pt idx="123">
                  <c:v>105.46000000000002</c:v>
                </c:pt>
                <c:pt idx="124">
                  <c:v>91.960000000000022</c:v>
                </c:pt>
                <c:pt idx="125">
                  <c:v>93.43</c:v>
                </c:pt>
                <c:pt idx="126">
                  <c:v>88.169999999999987</c:v>
                </c:pt>
                <c:pt idx="127">
                  <c:v>82.79</c:v>
                </c:pt>
                <c:pt idx="128">
                  <c:v>91.07</c:v>
                </c:pt>
                <c:pt idx="129">
                  <c:v>87.53</c:v>
                </c:pt>
                <c:pt idx="130">
                  <c:v>97.34</c:v>
                </c:pt>
                <c:pt idx="131">
                  <c:v>96.23</c:v>
                </c:pt>
                <c:pt idx="132">
                  <c:v>98.940000000000026</c:v>
                </c:pt>
                <c:pt idx="133">
                  <c:v>97.19</c:v>
                </c:pt>
                <c:pt idx="134">
                  <c:v>100.51</c:v>
                </c:pt>
                <c:pt idx="135">
                  <c:v>95.960000000000022</c:v>
                </c:pt>
                <c:pt idx="136">
                  <c:v>96.69</c:v>
                </c:pt>
                <c:pt idx="137">
                  <c:v>92.45</c:v>
                </c:pt>
                <c:pt idx="138">
                  <c:v>98.22</c:v>
                </c:pt>
                <c:pt idx="139">
                  <c:v>98.13</c:v>
                </c:pt>
                <c:pt idx="140">
                  <c:v>99.490000000000023</c:v>
                </c:pt>
                <c:pt idx="141">
                  <c:v>97.9</c:v>
                </c:pt>
                <c:pt idx="142">
                  <c:v>100.64</c:v>
                </c:pt>
                <c:pt idx="143">
                  <c:v>99.92</c:v>
                </c:pt>
                <c:pt idx="144">
                  <c:v>93.8</c:v>
                </c:pt>
                <c:pt idx="145">
                  <c:v>104.71000000000002</c:v>
                </c:pt>
                <c:pt idx="146">
                  <c:v>101.86999999999999</c:v>
                </c:pt>
                <c:pt idx="147">
                  <c:v>104.66</c:v>
                </c:pt>
                <c:pt idx="148">
                  <c:v>105.48</c:v>
                </c:pt>
                <c:pt idx="149">
                  <c:v>104.67999999999998</c:v>
                </c:pt>
                <c:pt idx="150">
                  <c:v>103.8</c:v>
                </c:pt>
                <c:pt idx="151">
                  <c:v>103.36999999999999</c:v>
                </c:pt>
                <c:pt idx="152">
                  <c:v>102.96000000000002</c:v>
                </c:pt>
                <c:pt idx="153">
                  <c:v>104.9</c:v>
                </c:pt>
                <c:pt idx="154">
                  <c:v>99.06</c:v>
                </c:pt>
                <c:pt idx="155">
                  <c:v>99.490000000000023</c:v>
                </c:pt>
                <c:pt idx="156">
                  <c:v>105.19</c:v>
                </c:pt>
                <c:pt idx="157">
                  <c:v>106.34</c:v>
                </c:pt>
                <c:pt idx="158">
                  <c:v>100.66</c:v>
                </c:pt>
                <c:pt idx="159">
                  <c:v>107.86</c:v>
                </c:pt>
                <c:pt idx="160">
                  <c:v>108.19</c:v>
                </c:pt>
                <c:pt idx="161">
                  <c:v>108.75</c:v>
                </c:pt>
                <c:pt idx="162">
                  <c:v>103.75</c:v>
                </c:pt>
                <c:pt idx="163">
                  <c:v>103.06</c:v>
                </c:pt>
                <c:pt idx="164">
                  <c:v>101.91000000000005</c:v>
                </c:pt>
                <c:pt idx="165">
                  <c:v>98.92</c:v>
                </c:pt>
                <c:pt idx="166">
                  <c:v>101.01</c:v>
                </c:pt>
                <c:pt idx="167">
                  <c:v>103.79</c:v>
                </c:pt>
                <c:pt idx="168">
                  <c:v>105.8</c:v>
                </c:pt>
                <c:pt idx="169">
                  <c:v>107.4</c:v>
                </c:pt>
                <c:pt idx="170">
                  <c:v>103.2</c:v>
                </c:pt>
                <c:pt idx="171">
                  <c:v>101.94000000000005</c:v>
                </c:pt>
                <c:pt idx="172">
                  <c:v>106.36999999999999</c:v>
                </c:pt>
                <c:pt idx="173">
                  <c:v>107.98</c:v>
                </c:pt>
                <c:pt idx="174">
                  <c:v>106.04</c:v>
                </c:pt>
                <c:pt idx="175">
                  <c:v>111.19</c:v>
                </c:pt>
                <c:pt idx="176">
                  <c:v>106.2</c:v>
                </c:pt>
                <c:pt idx="177">
                  <c:v>110.86999999999999</c:v>
                </c:pt>
                <c:pt idx="178">
                  <c:v>107.74000000000002</c:v>
                </c:pt>
                <c:pt idx="179">
                  <c:v>106.64</c:v>
                </c:pt>
                <c:pt idx="180">
                  <c:v>110.57</c:v>
                </c:pt>
                <c:pt idx="181">
                  <c:v>110.83</c:v>
                </c:pt>
                <c:pt idx="182">
                  <c:v>99.97</c:v>
                </c:pt>
                <c:pt idx="183">
                  <c:v>110.91000000000005</c:v>
                </c:pt>
                <c:pt idx="184">
                  <c:v>111.72</c:v>
                </c:pt>
                <c:pt idx="185">
                  <c:v>110.83</c:v>
                </c:pt>
                <c:pt idx="186">
                  <c:v>109.34</c:v>
                </c:pt>
                <c:pt idx="187">
                  <c:v>105.1</c:v>
                </c:pt>
                <c:pt idx="188">
                  <c:v>107.52</c:v>
                </c:pt>
                <c:pt idx="189">
                  <c:v>111.05</c:v>
                </c:pt>
                <c:pt idx="190">
                  <c:v>105.38</c:v>
                </c:pt>
                <c:pt idx="191">
                  <c:v>108.64999999999999</c:v>
                </c:pt>
                <c:pt idx="192">
                  <c:v>104.77</c:v>
                </c:pt>
                <c:pt idx="193">
                  <c:v>109.36999999999999</c:v>
                </c:pt>
                <c:pt idx="194">
                  <c:v>108.72</c:v>
                </c:pt>
                <c:pt idx="195">
                  <c:v>111.02</c:v>
                </c:pt>
                <c:pt idx="196">
                  <c:v>112.06</c:v>
                </c:pt>
                <c:pt idx="197">
                  <c:v>113.98</c:v>
                </c:pt>
                <c:pt idx="198">
                  <c:v>107.39</c:v>
                </c:pt>
                <c:pt idx="199">
                  <c:v>111.36999999999999</c:v>
                </c:pt>
                <c:pt idx="200">
                  <c:v>107.88</c:v>
                </c:pt>
                <c:pt idx="201">
                  <c:v>108.52</c:v>
                </c:pt>
                <c:pt idx="202">
                  <c:v>108.97</c:v>
                </c:pt>
                <c:pt idx="203">
                  <c:v>107.88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ARIMA(1,1,1)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Sheet2!$A$2:$A$205</c:f>
              <c:numCache>
                <c:formatCode>General</c:formatCode>
                <c:ptCount val="20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</c:numCache>
            </c:numRef>
          </c:xVal>
          <c:yVal>
            <c:numRef>
              <c:f>Sheet2!$C$2:$C$205</c:f>
              <c:numCache>
                <c:formatCode>General</c:formatCode>
                <c:ptCount val="204"/>
                <c:pt idx="1">
                  <c:v>83.389661603899683</c:v>
                </c:pt>
                <c:pt idx="2">
                  <c:v>85.865110006765349</c:v>
                </c:pt>
                <c:pt idx="3">
                  <c:v>84.055251469355724</c:v>
                </c:pt>
                <c:pt idx="4">
                  <c:v>83.370781325117918</c:v>
                </c:pt>
                <c:pt idx="5">
                  <c:v>80.645978640742456</c:v>
                </c:pt>
                <c:pt idx="6">
                  <c:v>82.344322842562448</c:v>
                </c:pt>
                <c:pt idx="7">
                  <c:v>83.945430851232928</c:v>
                </c:pt>
                <c:pt idx="8">
                  <c:v>88.45035369434737</c:v>
                </c:pt>
                <c:pt idx="9">
                  <c:v>88.236598186551873</c:v>
                </c:pt>
                <c:pt idx="10">
                  <c:v>84.072983741831763</c:v>
                </c:pt>
                <c:pt idx="11">
                  <c:v>82.321134361440215</c:v>
                </c:pt>
                <c:pt idx="12">
                  <c:v>82.574712559539407</c:v>
                </c:pt>
                <c:pt idx="13">
                  <c:v>81.286545608604882</c:v>
                </c:pt>
                <c:pt idx="14">
                  <c:v>82.487967741669507</c:v>
                </c:pt>
                <c:pt idx="15">
                  <c:v>81.21229352595789</c:v>
                </c:pt>
                <c:pt idx="16">
                  <c:v>81.540291458911526</c:v>
                </c:pt>
                <c:pt idx="17">
                  <c:v>80.397913912754149</c:v>
                </c:pt>
                <c:pt idx="18">
                  <c:v>82.138823186681876</c:v>
                </c:pt>
                <c:pt idx="19">
                  <c:v>82.760455807298698</c:v>
                </c:pt>
                <c:pt idx="20">
                  <c:v>82.519159471534593</c:v>
                </c:pt>
                <c:pt idx="21">
                  <c:v>82.90506739509415</c:v>
                </c:pt>
                <c:pt idx="22">
                  <c:v>84.260122195701754</c:v>
                </c:pt>
                <c:pt idx="23">
                  <c:v>85.525738535028083</c:v>
                </c:pt>
                <c:pt idx="24">
                  <c:v>85.604598684753981</c:v>
                </c:pt>
                <c:pt idx="25">
                  <c:v>84.160648071439539</c:v>
                </c:pt>
                <c:pt idx="26">
                  <c:v>87.855348138332616</c:v>
                </c:pt>
                <c:pt idx="27">
                  <c:v>85.902789716933114</c:v>
                </c:pt>
                <c:pt idx="28">
                  <c:v>87.657153292560452</c:v>
                </c:pt>
                <c:pt idx="29">
                  <c:v>86.344682628614166</c:v>
                </c:pt>
                <c:pt idx="30">
                  <c:v>86.969722738978632</c:v>
                </c:pt>
                <c:pt idx="31">
                  <c:v>86.419892237123378</c:v>
                </c:pt>
                <c:pt idx="32">
                  <c:v>85.696191200781598</c:v>
                </c:pt>
                <c:pt idx="33">
                  <c:v>86.596833707653289</c:v>
                </c:pt>
                <c:pt idx="34">
                  <c:v>85.122523333567869</c:v>
                </c:pt>
                <c:pt idx="35">
                  <c:v>85.697598640473487</c:v>
                </c:pt>
                <c:pt idx="36">
                  <c:v>85.500239147463219</c:v>
                </c:pt>
                <c:pt idx="37">
                  <c:v>84.416516365728796</c:v>
                </c:pt>
                <c:pt idx="38">
                  <c:v>85.850724255706908</c:v>
                </c:pt>
                <c:pt idx="39">
                  <c:v>85.837068436777415</c:v>
                </c:pt>
                <c:pt idx="40">
                  <c:v>86.659472518849114</c:v>
                </c:pt>
                <c:pt idx="41">
                  <c:v>82.39294085941124</c:v>
                </c:pt>
                <c:pt idx="42">
                  <c:v>85.185512270605187</c:v>
                </c:pt>
                <c:pt idx="43">
                  <c:v>83.872524874882558</c:v>
                </c:pt>
                <c:pt idx="44">
                  <c:v>83.456683788936544</c:v>
                </c:pt>
                <c:pt idx="45">
                  <c:v>85.062809968778907</c:v>
                </c:pt>
                <c:pt idx="46">
                  <c:v>83.93515944332259</c:v>
                </c:pt>
                <c:pt idx="47">
                  <c:v>83.303668241103892</c:v>
                </c:pt>
                <c:pt idx="48">
                  <c:v>83.024892941705033</c:v>
                </c:pt>
                <c:pt idx="49">
                  <c:v>80.595119056846485</c:v>
                </c:pt>
                <c:pt idx="50">
                  <c:v>82.126695521588488</c:v>
                </c:pt>
                <c:pt idx="51">
                  <c:v>83.46295153502578</c:v>
                </c:pt>
                <c:pt idx="52">
                  <c:v>87.283477039806158</c:v>
                </c:pt>
                <c:pt idx="53">
                  <c:v>84.818811272449494</c:v>
                </c:pt>
                <c:pt idx="54">
                  <c:v>89.003544000755753</c:v>
                </c:pt>
                <c:pt idx="55">
                  <c:v>88.767245054973245</c:v>
                </c:pt>
                <c:pt idx="56">
                  <c:v>85.529963469785258</c:v>
                </c:pt>
                <c:pt idx="57">
                  <c:v>86.455840080958453</c:v>
                </c:pt>
                <c:pt idx="58">
                  <c:v>86.711984482486045</c:v>
                </c:pt>
                <c:pt idx="59">
                  <c:v>89.405508065690853</c:v>
                </c:pt>
                <c:pt idx="60">
                  <c:v>91.395246986731479</c:v>
                </c:pt>
                <c:pt idx="61">
                  <c:v>88.654437641621158</c:v>
                </c:pt>
                <c:pt idx="62">
                  <c:v>90.296554857444249</c:v>
                </c:pt>
                <c:pt idx="63">
                  <c:v>90.743675824330467</c:v>
                </c:pt>
                <c:pt idx="64">
                  <c:v>93.250157683825392</c:v>
                </c:pt>
                <c:pt idx="65">
                  <c:v>92.535590286309713</c:v>
                </c:pt>
                <c:pt idx="66">
                  <c:v>92.631178259912005</c:v>
                </c:pt>
                <c:pt idx="67">
                  <c:v>94.344507768105771</c:v>
                </c:pt>
                <c:pt idx="68">
                  <c:v>94.778123174074452</c:v>
                </c:pt>
                <c:pt idx="69">
                  <c:v>94.499982385900793</c:v>
                </c:pt>
                <c:pt idx="70">
                  <c:v>94.965930129106951</c:v>
                </c:pt>
                <c:pt idx="71">
                  <c:v>93.666454071044598</c:v>
                </c:pt>
                <c:pt idx="72">
                  <c:v>93.51389056529753</c:v>
                </c:pt>
                <c:pt idx="73">
                  <c:v>94.200372511494322</c:v>
                </c:pt>
                <c:pt idx="74">
                  <c:v>91.714126133540901</c:v>
                </c:pt>
                <c:pt idx="75">
                  <c:v>94.248542460451858</c:v>
                </c:pt>
                <c:pt idx="76">
                  <c:v>92.481242775334877</c:v>
                </c:pt>
                <c:pt idx="77">
                  <c:v>92.389177115477779</c:v>
                </c:pt>
                <c:pt idx="78">
                  <c:v>95.785388801231875</c:v>
                </c:pt>
                <c:pt idx="79">
                  <c:v>95.716685646397707</c:v>
                </c:pt>
                <c:pt idx="80">
                  <c:v>95.753055241810827</c:v>
                </c:pt>
                <c:pt idx="81">
                  <c:v>94.206237475133932</c:v>
                </c:pt>
                <c:pt idx="82">
                  <c:v>98.382851753629325</c:v>
                </c:pt>
                <c:pt idx="83">
                  <c:v>102.2714552453703</c:v>
                </c:pt>
                <c:pt idx="84">
                  <c:v>97.226339287172436</c:v>
                </c:pt>
                <c:pt idx="85">
                  <c:v>101.38110051224088</c:v>
                </c:pt>
                <c:pt idx="86">
                  <c:v>101.65072606344785</c:v>
                </c:pt>
                <c:pt idx="87">
                  <c:v>103.45649660750405</c:v>
                </c:pt>
                <c:pt idx="88">
                  <c:v>105.20702649359033</c:v>
                </c:pt>
                <c:pt idx="89">
                  <c:v>101.93968701859355</c:v>
                </c:pt>
                <c:pt idx="90">
                  <c:v>105.33020883912567</c:v>
                </c:pt>
                <c:pt idx="91">
                  <c:v>104.98572959250117</c:v>
                </c:pt>
                <c:pt idx="92">
                  <c:v>106.40554419350376</c:v>
                </c:pt>
                <c:pt idx="93">
                  <c:v>105.1675859197192</c:v>
                </c:pt>
                <c:pt idx="94">
                  <c:v>104.58619247955038</c:v>
                </c:pt>
                <c:pt idx="95">
                  <c:v>107.47529096517846</c:v>
                </c:pt>
                <c:pt idx="96">
                  <c:v>105.14770481600657</c:v>
                </c:pt>
                <c:pt idx="97">
                  <c:v>104.54950524361929</c:v>
                </c:pt>
                <c:pt idx="98">
                  <c:v>110.64032758926292</c:v>
                </c:pt>
                <c:pt idx="99">
                  <c:v>104.54733923324163</c:v>
                </c:pt>
                <c:pt idx="100">
                  <c:v>104.28264295741261</c:v>
                </c:pt>
                <c:pt idx="101">
                  <c:v>109.61263833403336</c:v>
                </c:pt>
                <c:pt idx="102">
                  <c:v>104.72800795427165</c:v>
                </c:pt>
                <c:pt idx="103">
                  <c:v>107.12357227475667</c:v>
                </c:pt>
                <c:pt idx="104">
                  <c:v>108.81191663687974</c:v>
                </c:pt>
                <c:pt idx="105">
                  <c:v>109.74064528733888</c:v>
                </c:pt>
                <c:pt idx="106">
                  <c:v>106.36337838085377</c:v>
                </c:pt>
                <c:pt idx="107">
                  <c:v>108.70428766944318</c:v>
                </c:pt>
                <c:pt idx="108">
                  <c:v>107.48120838991301</c:v>
                </c:pt>
                <c:pt idx="109">
                  <c:v>105.83236302582253</c:v>
                </c:pt>
                <c:pt idx="110">
                  <c:v>105.82821771748102</c:v>
                </c:pt>
                <c:pt idx="111">
                  <c:v>104.27820229713041</c:v>
                </c:pt>
                <c:pt idx="112">
                  <c:v>102.84547546335955</c:v>
                </c:pt>
                <c:pt idx="113">
                  <c:v>104.13348655693869</c:v>
                </c:pt>
                <c:pt idx="114">
                  <c:v>108.79354994127144</c:v>
                </c:pt>
                <c:pt idx="115">
                  <c:v>110.76214787698314</c:v>
                </c:pt>
                <c:pt idx="116">
                  <c:v>110.35439898334191</c:v>
                </c:pt>
                <c:pt idx="117">
                  <c:v>104.35366311826029</c:v>
                </c:pt>
                <c:pt idx="118">
                  <c:v>103.49896804322537</c:v>
                </c:pt>
                <c:pt idx="119">
                  <c:v>101.18576005319238</c:v>
                </c:pt>
                <c:pt idx="120">
                  <c:v>99.806149142959015</c:v>
                </c:pt>
                <c:pt idx="121">
                  <c:v>102.14431354567679</c:v>
                </c:pt>
                <c:pt idx="122">
                  <c:v>106.54801213400818</c:v>
                </c:pt>
                <c:pt idx="123">
                  <c:v>105.07222833778005</c:v>
                </c:pt>
                <c:pt idx="124">
                  <c:v>105.04057419592951</c:v>
                </c:pt>
                <c:pt idx="125">
                  <c:v>99.620499844390551</c:v>
                </c:pt>
                <c:pt idx="126">
                  <c:v>98.508509911979786</c:v>
                </c:pt>
                <c:pt idx="127">
                  <c:v>95.224936829153748</c:v>
                </c:pt>
                <c:pt idx="128">
                  <c:v>91.450552627683578</c:v>
                </c:pt>
                <c:pt idx="129">
                  <c:v>92.896437677833248</c:v>
                </c:pt>
                <c:pt idx="130">
                  <c:v>91.042317264751588</c:v>
                </c:pt>
                <c:pt idx="131">
                  <c:v>94.263910506285285</c:v>
                </c:pt>
                <c:pt idx="132">
                  <c:v>94.498162760302776</c:v>
                </c:pt>
                <c:pt idx="133">
                  <c:v>95.992138263534088</c:v>
                </c:pt>
                <c:pt idx="134">
                  <c:v>95.936330804819619</c:v>
                </c:pt>
                <c:pt idx="135">
                  <c:v>97.572562777066878</c:v>
                </c:pt>
                <c:pt idx="136">
                  <c:v>96.370815808619767</c:v>
                </c:pt>
                <c:pt idx="137">
                  <c:v>96.577139641428332</c:v>
                </c:pt>
                <c:pt idx="138">
                  <c:v>94.870616622796888</c:v>
                </c:pt>
                <c:pt idx="139">
                  <c:v>96.686177642106387</c:v>
                </c:pt>
                <c:pt idx="140">
                  <c:v>96.992280745857727</c:v>
                </c:pt>
                <c:pt idx="141">
                  <c:v>97.802067433136514</c:v>
                </c:pt>
                <c:pt idx="142">
                  <c:v>97.529971636424861</c:v>
                </c:pt>
                <c:pt idx="143">
                  <c:v>98.731789043569478</c:v>
                </c:pt>
                <c:pt idx="144">
                  <c:v>98.86426877035413</c:v>
                </c:pt>
                <c:pt idx="145">
                  <c:v>96.600657832130096</c:v>
                </c:pt>
                <c:pt idx="146">
                  <c:v>100.43060646897732</c:v>
                </c:pt>
                <c:pt idx="147">
                  <c:v>100.22725134262291</c:v>
                </c:pt>
                <c:pt idx="148">
                  <c:v>101.73398703878124</c:v>
                </c:pt>
                <c:pt idx="149">
                  <c:v>102.7229655682566</c:v>
                </c:pt>
                <c:pt idx="150">
                  <c:v>103.01251194236687</c:v>
                </c:pt>
                <c:pt idx="151">
                  <c:v>103.02583273278273</c:v>
                </c:pt>
                <c:pt idx="152">
                  <c:v>103.02325999455336</c:v>
                </c:pt>
                <c:pt idx="153">
                  <c:v>102.93331122179509</c:v>
                </c:pt>
                <c:pt idx="154">
                  <c:v>103.73163493369934</c:v>
                </c:pt>
                <c:pt idx="155">
                  <c:v>101.60756245346018</c:v>
                </c:pt>
                <c:pt idx="156">
                  <c:v>101.21372046363572</c:v>
                </c:pt>
                <c:pt idx="157">
                  <c:v>103.15647147628435</c:v>
                </c:pt>
                <c:pt idx="158">
                  <c:v>104.08073160472959</c:v>
                </c:pt>
                <c:pt idx="159">
                  <c:v>102.26586258485355</c:v>
                </c:pt>
                <c:pt idx="160">
                  <c:v>104.8476067058112</c:v>
                </c:pt>
                <c:pt idx="161">
                  <c:v>105.65576258350967</c:v>
                </c:pt>
                <c:pt idx="162">
                  <c:v>106.45097353431173</c:v>
                </c:pt>
                <c:pt idx="163">
                  <c:v>104.92272548916338</c:v>
                </c:pt>
                <c:pt idx="164">
                  <c:v>104.3787630678748</c:v>
                </c:pt>
                <c:pt idx="165">
                  <c:v>103.61427756608785</c:v>
                </c:pt>
                <c:pt idx="166">
                  <c:v>102.01210166909867</c:v>
                </c:pt>
                <c:pt idx="167">
                  <c:v>102.17453338950648</c:v>
                </c:pt>
                <c:pt idx="168">
                  <c:v>103.04966081852234</c:v>
                </c:pt>
                <c:pt idx="169">
                  <c:v>104.03610013636518</c:v>
                </c:pt>
                <c:pt idx="170">
                  <c:v>105.08388334683018</c:v>
                </c:pt>
                <c:pt idx="171">
                  <c:v>103.88620105207075</c:v>
                </c:pt>
                <c:pt idx="172">
                  <c:v>103.21818737781948</c:v>
                </c:pt>
                <c:pt idx="173">
                  <c:v>104.74182184448726</c:v>
                </c:pt>
                <c:pt idx="174">
                  <c:v>105.76335091091164</c:v>
                </c:pt>
                <c:pt idx="175">
                  <c:v>105.46649025557539</c:v>
                </c:pt>
                <c:pt idx="176">
                  <c:v>107.69811357802719</c:v>
                </c:pt>
                <c:pt idx="177">
                  <c:v>106.44059501847633</c:v>
                </c:pt>
                <c:pt idx="178">
                  <c:v>108.29419066358606</c:v>
                </c:pt>
                <c:pt idx="179">
                  <c:v>107.59158071720874</c:v>
                </c:pt>
                <c:pt idx="180">
                  <c:v>107.17548245257895</c:v>
                </c:pt>
                <c:pt idx="181">
                  <c:v>108.66092103524673</c:v>
                </c:pt>
                <c:pt idx="182">
                  <c:v>109.19385803723324</c:v>
                </c:pt>
                <c:pt idx="183">
                  <c:v>105.12402170463174</c:v>
                </c:pt>
                <c:pt idx="184">
                  <c:v>108.44016565060613</c:v>
                </c:pt>
                <c:pt idx="185">
                  <c:v>109.32308827490839</c:v>
                </c:pt>
                <c:pt idx="186">
                  <c:v>109.49537598685608</c:v>
                </c:pt>
                <c:pt idx="187">
                  <c:v>109.18514678298865</c:v>
                </c:pt>
                <c:pt idx="188">
                  <c:v>107.48801061038444</c:v>
                </c:pt>
                <c:pt idx="189">
                  <c:v>107.94261338455523</c:v>
                </c:pt>
                <c:pt idx="190">
                  <c:v>109.28990932692415</c:v>
                </c:pt>
                <c:pt idx="191">
                  <c:v>107.3675412616478</c:v>
                </c:pt>
                <c:pt idx="192">
                  <c:v>108.25882978934554</c:v>
                </c:pt>
                <c:pt idx="193">
                  <c:v>106.76155405863437</c:v>
                </c:pt>
                <c:pt idx="194">
                  <c:v>108.19515999304373</c:v>
                </c:pt>
                <c:pt idx="195">
                  <c:v>108.19229635819595</c:v>
                </c:pt>
                <c:pt idx="196">
                  <c:v>109.24964957648001</c:v>
                </c:pt>
                <c:pt idx="197">
                  <c:v>110.07015285402214</c:v>
                </c:pt>
                <c:pt idx="198">
                  <c:v>111.29914124444872</c:v>
                </c:pt>
                <c:pt idx="199">
                  <c:v>109.20683913511691</c:v>
                </c:pt>
                <c:pt idx="200">
                  <c:v>110.42627208760723</c:v>
                </c:pt>
                <c:pt idx="201">
                  <c:v>109.21180041423801</c:v>
                </c:pt>
                <c:pt idx="202">
                  <c:v>109.17549368871576</c:v>
                </c:pt>
                <c:pt idx="203">
                  <c:v>109.21276268502561</c:v>
                </c:pt>
              </c:numCache>
            </c:numRef>
          </c:yVal>
          <c:smooth val="1"/>
        </c:ser>
        <c:axId val="85180416"/>
        <c:axId val="85182336"/>
      </c:scatterChart>
      <c:valAx>
        <c:axId val="85180416"/>
        <c:scaling>
          <c:orientation val="minMax"/>
          <c:max val="210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Monthly </a:t>
                </a:r>
              </a:p>
            </c:rich>
          </c:tx>
          <c:layout/>
        </c:title>
        <c:numFmt formatCode="General" sourceLinked="1"/>
        <c:tickLblPos val="nextTo"/>
        <c:crossAx val="85182336"/>
        <c:crosses val="autoZero"/>
        <c:crossBetween val="midCat"/>
        <c:majorUnit val="25"/>
      </c:valAx>
      <c:valAx>
        <c:axId val="85182336"/>
        <c:scaling>
          <c:orientation val="minMax"/>
          <c:max val="120"/>
          <c:min val="6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Water Demand</a:t>
                </a:r>
              </a:p>
            </c:rich>
          </c:tx>
          <c:layout/>
        </c:title>
        <c:numFmt formatCode="General" sourceLinked="1"/>
        <c:tickLblPos val="nextTo"/>
        <c:crossAx val="851804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7237160183576126"/>
          <c:y val="0.40747826443569612"/>
          <c:w val="0.50936363636363635"/>
          <c:h val="0.37552042322834733"/>
        </c:manualLayout>
      </c:layout>
    </c:legend>
    <c:plotVisOnly val="1"/>
  </c:chart>
  <c:spPr>
    <a:ln>
      <a:solidFill>
        <a:schemeClr val="tx1">
          <a:lumMod val="50000"/>
          <a:lumOff val="50000"/>
        </a:schemeClr>
      </a:solidFill>
    </a:ln>
  </c:spPr>
  <c:txPr>
    <a:bodyPr/>
    <a:lstStyle/>
    <a:p>
      <a:pPr>
        <a:defRPr sz="1400" b="0">
          <a:latin typeface="Garamond" pitchFamily="18" charset="0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0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DD4A9-5CF9-4267-9D56-0738B04C5BEE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25DF-A214-4524-B6EA-C3B430283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15722B-244A-40B9-AC80-BF4CB10B711A}" type="slidenum">
              <a:rPr lang="en-US"/>
              <a:pPr/>
              <a:t>16</a:t>
            </a:fld>
            <a:endParaRPr lang="en-US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525CB-E244-4CB7-A588-EA1C4CD176D6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F6C4-DE32-4277-95DE-F04B732F592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1722-3BFC-4A6A-8753-D5FB74B75F52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69C4-A744-483C-8BEA-DA570DE63DA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C53B-A799-484A-974F-89B396056E69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B662-97D5-4083-B79C-548D949AD3D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2D83A-E57B-4A7C-9647-4B0ADEF6CD0B}" type="datetime1">
              <a:rPr lang="en-MY" altLang="zh-TW" smtClean="0"/>
              <a:t>8/6/2014</a:t>
            </a:fld>
            <a:endParaRPr lang="en-US" altLang="zh-TW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10921-DD13-4DB1-9A11-A80620ABE7A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9BA95-C448-43FC-8E80-DA758867F883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6E7B-64D6-4E98-9E09-9FB0A1222F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599DF-AFF0-4FC8-98A3-30681C347B92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7DFB-DDEE-4B03-9EEA-395E8F8C9CB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4352-9E44-4462-9966-5DF59485D18A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C378-0DA3-4557-9AC0-4775C70CDF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524F-D951-4FF7-AE61-425A426EF0BD}" type="datetime1">
              <a:rPr lang="en-MY" smtClean="0"/>
              <a:t>8/6/2014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05AB-3462-4DF4-9A02-42B99137814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C4EF6-91D8-4DC4-9689-6658F2EC3DEF}" type="datetime1">
              <a:rPr lang="en-MY" smtClean="0"/>
              <a:t>8/6/2014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65-6C50-48E0-B3AA-1AFAF67F2B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E50A1-E868-411F-9937-E2EBDFC4D43B}" type="datetime1">
              <a:rPr lang="en-MY" smtClean="0"/>
              <a:t>8/6/2014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29FC-60CD-431F-B7DF-6CF9E3F97AA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60074-0E61-4038-9923-B7BC1619E558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8A05-B695-421C-90FC-EBCE1A7D6F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883B6-4CE9-4CCA-AD8E-20C15E3CDDB5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1C79-3150-4269-B408-18FEDE25C5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954C35-8E84-446A-8856-B6C8981DAA0F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2766A4-CC15-4607-ABB4-C70CC85B6CA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3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i@utm.m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066800" y="2362200"/>
            <a:ext cx="7162800" cy="3581400"/>
          </a:xfrm>
        </p:spPr>
        <p:txBody>
          <a:bodyPr>
            <a:normAutofit fontScale="70000" lnSpcReduction="20000"/>
          </a:bodyPr>
          <a:lstStyle/>
          <a:p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Ani</a:t>
            </a:r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Shabri</a:t>
            </a:r>
            <a:endParaRPr lang="en-MY" sz="3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MY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Department of Mathematical Sciences,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Faculty of Science, </a:t>
            </a:r>
            <a:r>
              <a:rPr lang="en-US" sz="2800" dirty="0" err="1" smtClean="0">
                <a:solidFill>
                  <a:schemeClr val="tx1"/>
                </a:solidFill>
              </a:rPr>
              <a:t>Universiti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Teknologi</a:t>
            </a:r>
            <a:r>
              <a:rPr lang="en-US" sz="2800" dirty="0" smtClean="0">
                <a:solidFill>
                  <a:schemeClr val="tx1"/>
                </a:solidFill>
              </a:rPr>
              <a:t> Malaysia,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81310 UTM Johor </a:t>
            </a:r>
            <a:r>
              <a:rPr lang="en-US" sz="2800" dirty="0" err="1" smtClean="0">
                <a:solidFill>
                  <a:schemeClr val="tx1"/>
                </a:solidFill>
              </a:rPr>
              <a:t>Bahru</a:t>
            </a:r>
            <a:r>
              <a:rPr lang="en-US" sz="2800" dirty="0" smtClean="0">
                <a:solidFill>
                  <a:schemeClr val="tx1"/>
                </a:solidFill>
              </a:rPr>
              <a:t>, Malaysia</a:t>
            </a:r>
          </a:p>
          <a:p>
            <a:r>
              <a:rPr lang="en-US" sz="2800" dirty="0" smtClean="0">
                <a:solidFill>
                  <a:srgbClr val="898989"/>
                </a:solidFill>
                <a:hlinkClick r:id="rId2"/>
              </a:rPr>
              <a:t>ani@utm.my</a:t>
            </a:r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Jun 8, 2014</a:t>
            </a:r>
            <a:endParaRPr lang="en-MY" sz="2800" dirty="0" smtClean="0">
              <a:solidFill>
                <a:schemeClr val="tx1"/>
              </a:solidFill>
            </a:endParaRPr>
          </a:p>
        </p:txBody>
      </p:sp>
      <p:sp>
        <p:nvSpPr>
          <p:cNvPr id="3076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31913" y="1052513"/>
            <a:ext cx="6408737" cy="914400"/>
          </a:xfrm>
        </p:spPr>
        <p:txBody>
          <a:bodyPr/>
          <a:lstStyle/>
          <a:p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</a:rPr>
              <a:t>Chap </a:t>
            </a:r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</a:rPr>
              <a:t>5: ARIMA Model</a:t>
            </a:r>
            <a:endParaRPr lang="en-MY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5867400"/>
            <a:ext cx="2133600" cy="365125"/>
          </a:xfrm>
        </p:spPr>
        <p:txBody>
          <a:bodyPr/>
          <a:lstStyle/>
          <a:p>
            <a:pPr>
              <a:defRPr/>
            </a:pPr>
            <a:fld id="{3EDDF6C4-DE32-4277-95DE-F04B732F5920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Interpretation of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behavior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PACF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>
                <a:latin typeface="Garamond" pitchFamily="18" charset="0"/>
              </a:rPr>
              <a:t>PACF is used to measure the degree of association between </a:t>
            </a:r>
            <a:r>
              <a:rPr lang="en-US" sz="2400" dirty="0" err="1" smtClean="0">
                <a:latin typeface="Garamond" pitchFamily="18" charset="0"/>
              </a:rPr>
              <a:t>Y</a:t>
            </a:r>
            <a:r>
              <a:rPr lang="en-US" sz="2400" i="1" baseline="-25000" dirty="0" err="1" smtClean="0">
                <a:latin typeface="Garamond" pitchFamily="18" charset="0"/>
              </a:rPr>
              <a:t>t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and </a:t>
            </a:r>
            <a:r>
              <a:rPr lang="en-US" sz="2400" dirty="0" err="1" smtClean="0">
                <a:latin typeface="Garamond" pitchFamily="18" charset="0"/>
              </a:rPr>
              <a:t>Y</a:t>
            </a:r>
            <a:r>
              <a:rPr lang="en-US" sz="2400" i="1" baseline="-25000" dirty="0" err="1" smtClean="0">
                <a:latin typeface="Garamond" pitchFamily="18" charset="0"/>
              </a:rPr>
              <a:t>t</a:t>
            </a:r>
            <a:r>
              <a:rPr lang="en-US" sz="2400" baseline="-25000" dirty="0" smtClean="0">
                <a:latin typeface="Garamond" pitchFamily="18" charset="0"/>
              </a:rPr>
              <a:t>-</a:t>
            </a:r>
            <a:r>
              <a:rPr lang="en-US" sz="2400" i="1" baseline="-25000" dirty="0" smtClean="0">
                <a:latin typeface="Garamond" pitchFamily="18" charset="0"/>
              </a:rPr>
              <a:t>k</a:t>
            </a:r>
            <a:r>
              <a:rPr lang="en-US" sz="2400" dirty="0" smtClean="0">
                <a:latin typeface="Garamond" pitchFamily="18" charset="0"/>
              </a:rPr>
              <a:t>, when the effects of other time lags (1, 2, 3, …, </a:t>
            </a:r>
            <a:r>
              <a:rPr lang="en-US" sz="2400" i="1" dirty="0" smtClean="0">
                <a:latin typeface="Garamond" pitchFamily="18" charset="0"/>
              </a:rPr>
              <a:t>k</a:t>
            </a:r>
            <a:r>
              <a:rPr lang="en-US" sz="2400" dirty="0" smtClean="0">
                <a:latin typeface="Garamond" pitchFamily="18" charset="0"/>
              </a:rPr>
              <a:t> – 1) are removed. The sample PACF is given by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r>
              <a:rPr lang="en-US" altLang="zh-TW" sz="2400" dirty="0" smtClean="0">
                <a:latin typeface="Garamond" pitchFamily="18" charset="0"/>
                <a:ea typeface="新細明體" pitchFamily="18" charset="-120"/>
              </a:rPr>
              <a:t>The </a:t>
            </a:r>
            <a:r>
              <a:rPr lang="en-US" altLang="zh-TW" sz="2400" dirty="0" err="1" smtClean="0">
                <a:latin typeface="Garamond" pitchFamily="18" charset="0"/>
                <a:ea typeface="新細明體" pitchFamily="18" charset="-120"/>
              </a:rPr>
              <a:t>t</a:t>
            </a:r>
            <a:r>
              <a:rPr lang="en-US" altLang="zh-TW" sz="2400" baseline="-25000" dirty="0" err="1" smtClean="0">
                <a:latin typeface="Garamond" pitchFamily="18" charset="0"/>
                <a:ea typeface="新細明體" pitchFamily="18" charset="-120"/>
              </a:rPr>
              <a:t>r</a:t>
            </a:r>
            <a:r>
              <a:rPr lang="en-US" altLang="zh-TW" sz="2400" baseline="-50000" dirty="0" err="1" smtClean="0">
                <a:latin typeface="Garamond" pitchFamily="18" charset="0"/>
                <a:ea typeface="新細明體" pitchFamily="18" charset="-120"/>
              </a:rPr>
              <a:t>kk</a:t>
            </a:r>
            <a:r>
              <a:rPr lang="en-US" altLang="zh-TW" sz="2400" dirty="0" smtClean="0">
                <a:latin typeface="Garamond" pitchFamily="18" charset="0"/>
                <a:ea typeface="新細明體" pitchFamily="18" charset="-120"/>
              </a:rPr>
              <a:t> statistic is                        where </a:t>
            </a:r>
            <a:endParaRPr lang="en-US" sz="2400" dirty="0" smtClean="0">
              <a:latin typeface="Garamond" pitchFamily="18" charset="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r>
              <a:rPr lang="en-US" altLang="zh-TW" sz="2400" dirty="0" smtClean="0">
                <a:latin typeface="Garamond" pitchFamily="18" charset="0"/>
                <a:ea typeface="新細明體" pitchFamily="18" charset="-120"/>
              </a:rPr>
              <a:t>The PACF is called cut off at 95% confidence interval if value of      lie in the range  </a:t>
            </a:r>
          </a:p>
          <a:p>
            <a:endParaRPr lang="en-US" altLang="zh-TW" sz="2400" kern="0" dirty="0" smtClean="0">
              <a:solidFill>
                <a:schemeClr val="tx1">
                  <a:lumMod val="95000"/>
                  <a:lumOff val="5000"/>
                </a:schemeClr>
              </a:solidFill>
              <a:latin typeface="Garamond" pitchFamily="18" charset="0"/>
              <a:ea typeface="新細明體" pitchFamily="18" charset="-120"/>
            </a:endParaRPr>
          </a:p>
          <a:p>
            <a:r>
              <a:rPr lang="en-US" altLang="zh-TW" sz="24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aramond" pitchFamily="18" charset="0"/>
                <a:ea typeface="新細明體" pitchFamily="18" charset="-120"/>
              </a:rPr>
              <a:t>Behavior of sample PACF similar to its of the sample ACF.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Garamond" pitchFamily="18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514600" y="2209800"/>
          <a:ext cx="2590800" cy="1560177"/>
        </p:xfrm>
        <a:graphic>
          <a:graphicData uri="http://schemas.openxmlformats.org/presentationml/2006/ole">
            <p:oleObj spid="_x0000_s201730" name="Equation" r:id="rId3" imgW="1562040" imgH="939600" progId="Equation.3">
              <p:embed/>
            </p:oleObj>
          </a:graphicData>
        </a:graphic>
      </p:graphicFrame>
      <p:graphicFrame>
        <p:nvGraphicFramePr>
          <p:cNvPr id="36867" name="Object 5"/>
          <p:cNvGraphicFramePr>
            <a:graphicFrameLocks noChangeAspect="1"/>
          </p:cNvGraphicFramePr>
          <p:nvPr/>
        </p:nvGraphicFramePr>
        <p:xfrm>
          <a:off x="2743200" y="3733800"/>
          <a:ext cx="1337480" cy="914400"/>
        </p:xfrm>
        <a:graphic>
          <a:graphicData uri="http://schemas.openxmlformats.org/presentationml/2006/ole">
            <p:oleObj spid="_x0000_s201731" name="Equation" r:id="rId4" imgW="622080" imgH="457200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4953000" y="3657600"/>
          <a:ext cx="1295400" cy="872960"/>
        </p:xfrm>
        <a:graphic>
          <a:graphicData uri="http://schemas.openxmlformats.org/presentationml/2006/ole">
            <p:oleObj spid="_x0000_s201732" name="Equation" r:id="rId5" imgW="634680" imgH="444240" progId="">
              <p:embed/>
            </p:oleObj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7391400" y="4800600"/>
          <a:ext cx="304800" cy="457200"/>
        </p:xfrm>
        <a:graphic>
          <a:graphicData uri="http://schemas.openxmlformats.org/presentationml/2006/ole">
            <p:oleObj spid="_x0000_s201733" name="Equation" r:id="rId6" imgW="152280" imgH="228600" progId="Equation.3">
              <p:embed/>
            </p:oleObj>
          </a:graphicData>
        </a:graphic>
      </p:graphicFrame>
      <p:graphicFrame>
        <p:nvGraphicFramePr>
          <p:cNvPr id="36874" name="Object 5"/>
          <p:cNvGraphicFramePr>
            <a:graphicFrameLocks noChangeAspect="1"/>
          </p:cNvGraphicFramePr>
          <p:nvPr/>
        </p:nvGraphicFramePr>
        <p:xfrm>
          <a:off x="1524000" y="5105400"/>
          <a:ext cx="1458912" cy="371475"/>
        </p:xfrm>
        <a:graphic>
          <a:graphicData uri="http://schemas.openxmlformats.org/presentationml/2006/ole">
            <p:oleObj spid="_x0000_s201734" name="Equation" r:id="rId7" imgW="927000" imgH="241200" progId="Equation.3">
              <p:embed/>
            </p:oleObj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10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  <a:noFill/>
        </p:spPr>
        <p:txBody>
          <a:bodyPr/>
          <a:lstStyle/>
          <a:p>
            <a:fld id="{687E565D-D126-48BD-BB82-8511E29D45A0}" type="slidenum">
              <a:rPr lang="zh-TW" altLang="en-US">
                <a:solidFill>
                  <a:srgbClr val="C00000"/>
                </a:solidFill>
              </a:rPr>
              <a:pPr/>
              <a:t>11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266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229600" cy="152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Identification </a:t>
            </a:r>
            <a:r>
              <a:rPr lang="en-US" altLang="zh-TW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ARIMA models</a:t>
            </a:r>
            <a:r>
              <a:rPr lang="en-US" altLang="zh-TW" sz="3200" dirty="0" smtClean="0">
                <a:latin typeface="Garamond" pitchFamily="18" charset="0"/>
                <a:ea typeface="新細明體" pitchFamily="18" charset="-120"/>
              </a:rPr>
              <a:t/>
            </a:r>
            <a:br>
              <a:rPr lang="en-US" altLang="zh-TW" sz="3200" dirty="0" smtClean="0">
                <a:latin typeface="Garamond" pitchFamily="18" charset="0"/>
                <a:ea typeface="新細明體" pitchFamily="18" charset="-120"/>
              </a:rPr>
            </a:br>
            <a:r>
              <a:rPr lang="en-US" altLang="zh-TW" sz="3200" dirty="0" smtClean="0">
                <a:latin typeface="Garamond" pitchFamily="18" charset="0"/>
                <a:ea typeface="新細明體" pitchFamily="18" charset="-120"/>
              </a:rPr>
              <a:t/>
            </a:r>
            <a:br>
              <a:rPr lang="en-US" altLang="zh-TW" sz="3200" dirty="0" smtClean="0">
                <a:latin typeface="Garamond" pitchFamily="18" charset="0"/>
                <a:ea typeface="新細明體" pitchFamily="18" charset="-120"/>
              </a:rPr>
            </a:br>
            <a:r>
              <a:rPr lang="en-US" altLang="zh-TW" sz="2700" dirty="0" smtClean="0">
                <a:latin typeface="Garamond" pitchFamily="18" charset="0"/>
                <a:ea typeface="新細明體" pitchFamily="18" charset="-120"/>
              </a:rPr>
              <a:t>Summary Of The </a:t>
            </a:r>
            <a:r>
              <a:rPr lang="en-US" altLang="zh-TW" sz="2700" dirty="0" err="1" smtClean="0">
                <a:latin typeface="Garamond" pitchFamily="18" charset="0"/>
                <a:ea typeface="新細明體" pitchFamily="18" charset="-120"/>
              </a:rPr>
              <a:t>Behaviour</a:t>
            </a:r>
            <a:r>
              <a:rPr lang="en-US" altLang="zh-TW" sz="2700" dirty="0" smtClean="0">
                <a:latin typeface="Garamond" pitchFamily="18" charset="0"/>
                <a:ea typeface="新細明體" pitchFamily="18" charset="-120"/>
              </a:rPr>
              <a:t> Of Autocorrelation And Partial Autocorrelation Functions</a:t>
            </a:r>
          </a:p>
        </p:txBody>
      </p:sp>
      <p:graphicFrame>
        <p:nvGraphicFramePr>
          <p:cNvPr id="9" name="Group 58"/>
          <p:cNvGraphicFramePr>
            <a:graphicFrameLocks noGrp="1"/>
          </p:cNvGraphicFramePr>
          <p:nvPr/>
        </p:nvGraphicFramePr>
        <p:xfrm>
          <a:off x="533400" y="2286000"/>
          <a:ext cx="8229601" cy="2468880"/>
        </p:xfrm>
        <a:graphic>
          <a:graphicData uri="http://schemas.openxmlformats.org/drawingml/2006/table">
            <a:tbl>
              <a:tblPr/>
              <a:tblGrid>
                <a:gridCol w="1447802"/>
                <a:gridCol w="3338802"/>
                <a:gridCol w="3442997"/>
              </a:tblGrid>
              <a:tr h="4460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ACF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PACF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4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AR(p)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Exponential decay/tails off towards zero/damped sine wave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Cut off after the order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7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MA(q)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Cut off after the order 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Exponential decay/tails off towards zero/damped sine wave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ARMA(p,q)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Exponential decay/tails off towards zero/damped sine wave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Exponential decay/tails off towards zero/damped sine wave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9600" y="4800600"/>
            <a:ext cx="7823360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aramond" pitchFamily="18" charset="0"/>
                <a:cs typeface="Times New Roman" pitchFamily="18" charset="0"/>
              </a:rPr>
              <a:t>*</a:t>
            </a:r>
            <a:r>
              <a:rPr lang="en-US" sz="16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aramond" pitchFamily="18" charset="0"/>
                <a:cs typeface="Times New Roman" pitchFamily="18" charset="0"/>
              </a:rPr>
              <a:t>Note: Sometimes order of p and q cannot be determined from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aramond" pitchFamily="18" charset="0"/>
                <a:cs typeface="Times New Roman" pitchFamily="18" charset="0"/>
              </a:rPr>
              <a:t> ACF and PACF. May use trail and error starting with simplest 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aramond" pitchFamily="18" charset="0"/>
                <a:cs typeface="Times New Roman" pitchFamily="18" charset="0"/>
              </a:rPr>
              <a:t>models AR(1), MA(1) and ARMA(1,1).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Garamond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Parameter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estimation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echnique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Garamond" pitchFamily="18" charset="0"/>
              </a:rPr>
              <a:t>Once a “tentative” model has been identified, the parameters for the models need be estimated.</a:t>
            </a:r>
          </a:p>
          <a:p>
            <a:r>
              <a:rPr lang="en-US" sz="2800" dirty="0" smtClean="0">
                <a:latin typeface="Garamond" pitchFamily="18" charset="0"/>
              </a:rPr>
              <a:t>Many computer </a:t>
            </a:r>
            <a:r>
              <a:rPr lang="en-US" sz="2800" dirty="0" err="1" smtClean="0">
                <a:latin typeface="Garamond" pitchFamily="18" charset="0"/>
              </a:rPr>
              <a:t>softwares</a:t>
            </a:r>
            <a:r>
              <a:rPr lang="en-US" sz="2800" dirty="0" smtClean="0">
                <a:latin typeface="Garamond" pitchFamily="18" charset="0"/>
              </a:rPr>
              <a:t> have programs/algorithms will automatically find appropriate initial estimates of the parameters ARIMA model and then successively refine them until the optimum values of the parameters are found. Usually they use </a:t>
            </a:r>
          </a:p>
          <a:p>
            <a:pPr>
              <a:buNone/>
            </a:pPr>
            <a:r>
              <a:rPr lang="en-US" sz="2800" dirty="0" smtClean="0">
                <a:latin typeface="Garamond" pitchFamily="18" charset="0"/>
              </a:rPr>
              <a:t>	- maximum likelihood	- for ARIMA process</a:t>
            </a:r>
          </a:p>
          <a:p>
            <a:pPr>
              <a:buNone/>
            </a:pPr>
            <a:r>
              <a:rPr lang="en-US" sz="2800" dirty="0">
                <a:latin typeface="Garamond" pitchFamily="18" charset="0"/>
              </a:rPr>
              <a:t>	</a:t>
            </a:r>
            <a:r>
              <a:rPr lang="en-US" sz="2800" dirty="0" smtClean="0">
                <a:latin typeface="Garamond" pitchFamily="18" charset="0"/>
              </a:rPr>
              <a:t>- non-linear least squares - for AR process</a:t>
            </a:r>
          </a:p>
          <a:p>
            <a:pPr>
              <a:buNone/>
            </a:pPr>
            <a:r>
              <a:rPr lang="en-US" sz="2800" dirty="0">
                <a:latin typeface="Garamond" pitchFamily="18" charset="0"/>
              </a:rPr>
              <a:t>	</a:t>
            </a:r>
            <a:r>
              <a:rPr lang="en-US" sz="2800" dirty="0" smtClean="0">
                <a:latin typeface="Garamond" pitchFamily="18" charset="0"/>
              </a:rPr>
              <a:t>- method of moments	- for AR process</a:t>
            </a:r>
          </a:p>
          <a:p>
            <a:pPr>
              <a:buNone/>
            </a:pPr>
            <a:endParaRPr lang="en-US" sz="28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12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1524000"/>
            <a:ext cx="8105775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Once a tentative model has been identified, the estimates for constant and the coefficients of the parameter ARIMA models must be obtained.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model should be parsimonious (simplest form)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All parameters and constant  estimated should be significantly different from zero. Significance of parameters is tested using standard t-test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parameters model are significances if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	</a:t>
            </a:r>
          </a:p>
        </p:txBody>
      </p:sp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  <a:noFill/>
        </p:spPr>
        <p:txBody>
          <a:bodyPr/>
          <a:lstStyle/>
          <a:p>
            <a:fld id="{25F5C03E-D78D-4463-961E-9CC420D8444E}" type="slidenum">
              <a:rPr lang="zh-TW" altLang="en-US">
                <a:solidFill>
                  <a:srgbClr val="C00000"/>
                </a:solidFill>
              </a:rPr>
              <a:pPr/>
              <a:t>13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Estimating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arameters ARIMA model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14600" y="4572000"/>
          <a:ext cx="4080387" cy="762000"/>
        </p:xfrm>
        <a:graphic>
          <a:graphicData uri="http://schemas.openxmlformats.org/presentationml/2006/ole">
            <p:oleObj spid="_x0000_s202754" name="Equation" r:id="rId3" imgW="2108160" imgH="39348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268413" y="5791200"/>
          <a:ext cx="2797175" cy="544513"/>
        </p:xfrm>
        <a:graphic>
          <a:graphicData uri="http://schemas.openxmlformats.org/presentationml/2006/ole">
            <p:oleObj spid="_x0000_s202755" name="Equation" r:id="rId4" imgW="130788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Diagnostics Checking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 defTabSz="952500">
              <a:buClr>
                <a:srgbClr val="FF0000"/>
              </a:buClr>
              <a:buNone/>
            </a:pPr>
            <a:r>
              <a:rPr lang="en-US" sz="2800" dirty="0">
                <a:latin typeface="Garamond" pitchFamily="18" charset="0"/>
              </a:rPr>
              <a:t>In the model-building process, if an ARIMA(p, d, q) model is chosen (based on the  ACFs and PACFs), some checks on the model adequacy are required. A residual analysis is usually based on the fact that the residuals of an adequate model should be approximately white noise</a:t>
            </a:r>
            <a:r>
              <a:rPr lang="en-US" sz="2800" dirty="0" smtClean="0">
                <a:latin typeface="Garamond" pitchFamily="18" charset="0"/>
              </a:rPr>
              <a:t>. </a:t>
            </a:r>
            <a:r>
              <a:rPr lang="en-US" sz="2800" b="0" dirty="0" smtClean="0">
                <a:latin typeface="Garamond" pitchFamily="18" charset="0"/>
                <a:cs typeface="Times New Roman" pitchFamily="18" charset="0"/>
              </a:rPr>
              <a:t>Basically, a model is adequate if the residuals nearly the properties white noise process, i.e. the errors  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constant on variances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Independent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normally distributed with zero means and variance </a:t>
            </a:r>
            <a:r>
              <a:rPr lang="el-GR" dirty="0" smtClean="0">
                <a:latin typeface="Garamond" pitchFamily="18" charset="0"/>
                <a:cs typeface="Times New Roman" pitchFamily="18" charset="0"/>
              </a:rPr>
              <a:t>σ</a:t>
            </a:r>
            <a:r>
              <a:rPr lang="en-US" baseline="30000" dirty="0" smtClean="0"/>
              <a:t>2</a:t>
            </a:r>
            <a:endParaRPr lang="en-US" dirty="0" smtClean="0">
              <a:latin typeface="Garamond" pitchFamily="18" charset="0"/>
              <a:cs typeface="Times New Roman" pitchFamily="18" charset="0"/>
            </a:endParaRPr>
          </a:p>
          <a:p>
            <a:pPr marL="992188" lvl="1" indent="-457200" defTabSz="952500">
              <a:buClr>
                <a:srgbClr val="FF0000"/>
              </a:buClr>
              <a:buNone/>
            </a:pPr>
            <a:endParaRPr lang="en-US" b="0" dirty="0" smtClean="0">
              <a:latin typeface="Garamond" pitchFamily="18" charset="0"/>
              <a:cs typeface="Times New Roman" pitchFamily="18" charset="0"/>
            </a:endParaRPr>
          </a:p>
          <a:p>
            <a:endParaRPr lang="en-US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14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Constant on variances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086600" cy="48307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Garamond" pitchFamily="18" charset="0"/>
              </a:rPr>
              <a:t>Variance of residuals are constant can be checked by plot the residuals or standardized residuals. Absence of any trends or pattern may also for suggestion of dependence residuals. </a:t>
            </a:r>
          </a:p>
          <a:p>
            <a:pPr algn="just"/>
            <a:r>
              <a:rPr lang="en-US" dirty="0" smtClean="0">
                <a:latin typeface="Garamond" pitchFamily="18" charset="0"/>
              </a:rPr>
              <a:t>The variance of errors is constant if standardized residuals are within      or almost all of them should be within                                                                                            ±3  and should exhibit the random pattern</a:t>
            </a:r>
          </a:p>
          <a:p>
            <a:endParaRPr lang="en-US" sz="2800" dirty="0" smtClean="0">
              <a:latin typeface="Garamond" pitchFamily="18" charset="0"/>
            </a:endParaRPr>
          </a:p>
          <a:p>
            <a:endParaRPr lang="en-US" dirty="0" smtClean="0">
              <a:latin typeface="Garamond" pitchFamily="18" charset="0"/>
            </a:endParaRPr>
          </a:p>
          <a:p>
            <a:endParaRPr lang="en-US" dirty="0"/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6705600" y="4114800"/>
          <a:ext cx="501650" cy="457200"/>
        </p:xfrm>
        <a:graphic>
          <a:graphicData uri="http://schemas.openxmlformats.org/presentationml/2006/ole">
            <p:oleObj spid="_x0000_s203778" name="Equation" r:id="rId3" imgW="241200" imgH="16488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15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305800" cy="667512"/>
          </a:xfrm>
        </p:spPr>
        <p:txBody>
          <a:bodyPr lIns="90488" tIns="44450" rIns="90488" bIns="44450" anchorCtr="1">
            <a:norm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Constant on variances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59" name="Line 3"/>
          <p:cNvSpPr>
            <a:spLocks noChangeShapeType="1"/>
          </p:cNvSpPr>
          <p:nvPr/>
        </p:nvSpPr>
        <p:spPr bwMode="auto">
          <a:xfrm>
            <a:off x="609600" y="17637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Line 4"/>
          <p:cNvSpPr>
            <a:spLocks noChangeShapeType="1"/>
          </p:cNvSpPr>
          <p:nvPr/>
        </p:nvSpPr>
        <p:spPr bwMode="auto">
          <a:xfrm>
            <a:off x="696913" y="3581400"/>
            <a:ext cx="2960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>
            <a:off x="4800600" y="17637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2" name="Line 6"/>
          <p:cNvSpPr>
            <a:spLocks noChangeShapeType="1"/>
          </p:cNvSpPr>
          <p:nvPr/>
        </p:nvSpPr>
        <p:spPr bwMode="auto">
          <a:xfrm>
            <a:off x="4887913" y="3581400"/>
            <a:ext cx="3722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3" name="Line 7"/>
          <p:cNvSpPr>
            <a:spLocks noChangeShapeType="1"/>
          </p:cNvSpPr>
          <p:nvPr/>
        </p:nvSpPr>
        <p:spPr bwMode="auto">
          <a:xfrm>
            <a:off x="609600" y="43545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>
            <a:off x="4876800" y="42783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>
            <a:off x="696913" y="6172200"/>
            <a:ext cx="30368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6" name="Line 10"/>
          <p:cNvSpPr>
            <a:spLocks noChangeShapeType="1"/>
          </p:cNvSpPr>
          <p:nvPr/>
        </p:nvSpPr>
        <p:spPr bwMode="auto">
          <a:xfrm>
            <a:off x="4964113" y="6096000"/>
            <a:ext cx="3722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1068388" y="3582988"/>
            <a:ext cx="25114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Random errors</a:t>
            </a: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611188" y="6173788"/>
            <a:ext cx="35020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Trend not </a:t>
            </a:r>
            <a:r>
              <a:rPr lang="en-US" b="1" dirty="0" smtClean="0">
                <a:solidFill>
                  <a:schemeClr val="accent1"/>
                </a:solidFill>
              </a:rPr>
              <a:t>full accounted </a:t>
            </a:r>
            <a:r>
              <a:rPr lang="en-US" b="1" dirty="0">
                <a:solidFill>
                  <a:schemeClr val="accent1"/>
                </a:solidFill>
              </a:rPr>
              <a:t>for</a:t>
            </a: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4344988" y="3582988"/>
            <a:ext cx="47974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Cyclical </a:t>
            </a:r>
            <a:r>
              <a:rPr lang="en-US" b="1" dirty="0" smtClean="0">
                <a:solidFill>
                  <a:schemeClr val="accent1"/>
                </a:solidFill>
              </a:rPr>
              <a:t>effects not accounted for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4497388" y="6173788"/>
            <a:ext cx="46450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Seasonal effects not accounted for</a:t>
            </a:r>
          </a:p>
        </p:txBody>
      </p:sp>
      <p:sp>
        <p:nvSpPr>
          <p:cNvPr id="96271" name="Rectangle 15"/>
          <p:cNvSpPr>
            <a:spLocks noChangeArrowheads="1"/>
          </p:cNvSpPr>
          <p:nvPr/>
        </p:nvSpPr>
        <p:spPr bwMode="auto">
          <a:xfrm>
            <a:off x="3735388" y="33543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8688388" y="32781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3811588" y="58689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4" name="Rectangle 18"/>
          <p:cNvSpPr>
            <a:spLocks noChangeArrowheads="1"/>
          </p:cNvSpPr>
          <p:nvPr/>
        </p:nvSpPr>
        <p:spPr bwMode="auto">
          <a:xfrm>
            <a:off x="7924800" y="5867400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T</a:t>
            </a:r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4497388" y="15255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e</a:t>
            </a:r>
          </a:p>
        </p:txBody>
      </p:sp>
      <p:sp>
        <p:nvSpPr>
          <p:cNvPr id="96277" name="Rectangle 21"/>
          <p:cNvSpPr>
            <a:spLocks noChangeArrowheads="1"/>
          </p:cNvSpPr>
          <p:nvPr/>
        </p:nvSpPr>
        <p:spPr bwMode="auto">
          <a:xfrm>
            <a:off x="306388" y="40401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e</a:t>
            </a:r>
          </a:p>
        </p:txBody>
      </p:sp>
      <p:sp>
        <p:nvSpPr>
          <p:cNvPr id="96278" name="Rectangle 22"/>
          <p:cNvSpPr>
            <a:spLocks noChangeArrowheads="1"/>
          </p:cNvSpPr>
          <p:nvPr/>
        </p:nvSpPr>
        <p:spPr bwMode="auto">
          <a:xfrm>
            <a:off x="4573588" y="39639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e</a:t>
            </a:r>
          </a:p>
        </p:txBody>
      </p:sp>
      <p:sp>
        <p:nvSpPr>
          <p:cNvPr id="96279" name="Line 23"/>
          <p:cNvSpPr>
            <a:spLocks noChangeShapeType="1"/>
          </p:cNvSpPr>
          <p:nvPr/>
        </p:nvSpPr>
        <p:spPr bwMode="auto">
          <a:xfrm>
            <a:off x="762000" y="2590800"/>
            <a:ext cx="29606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0" name="Rectangle 24"/>
          <p:cNvSpPr>
            <a:spLocks noChangeArrowheads="1"/>
          </p:cNvSpPr>
          <p:nvPr/>
        </p:nvSpPr>
        <p:spPr bwMode="auto">
          <a:xfrm>
            <a:off x="306388" y="22875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1" name="Rectangle 25"/>
          <p:cNvSpPr>
            <a:spLocks noChangeArrowheads="1"/>
          </p:cNvSpPr>
          <p:nvPr/>
        </p:nvSpPr>
        <p:spPr bwMode="auto">
          <a:xfrm>
            <a:off x="4497388" y="22875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>
            <a:off x="4887913" y="2590800"/>
            <a:ext cx="37226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3" name="Line 27"/>
          <p:cNvSpPr>
            <a:spLocks noChangeShapeType="1"/>
          </p:cNvSpPr>
          <p:nvPr/>
        </p:nvSpPr>
        <p:spPr bwMode="auto">
          <a:xfrm>
            <a:off x="696913" y="5105400"/>
            <a:ext cx="28082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4" name="Line 28"/>
          <p:cNvSpPr>
            <a:spLocks noChangeShapeType="1"/>
          </p:cNvSpPr>
          <p:nvPr/>
        </p:nvSpPr>
        <p:spPr bwMode="auto">
          <a:xfrm>
            <a:off x="4953000" y="5105400"/>
            <a:ext cx="36464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5" name="Rectangle 29"/>
          <p:cNvSpPr>
            <a:spLocks noChangeArrowheads="1"/>
          </p:cNvSpPr>
          <p:nvPr/>
        </p:nvSpPr>
        <p:spPr bwMode="auto">
          <a:xfrm>
            <a:off x="306388" y="48021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4573588" y="48021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04800" y="1447800"/>
            <a:ext cx="289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Standardized Residuals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572000" y="1447800"/>
            <a:ext cx="2333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Standardized Residuals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457200" y="3962400"/>
            <a:ext cx="2333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Standardized Residuals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5029200" y="4038600"/>
            <a:ext cx="2333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Standardized Residuals</a:t>
            </a:r>
            <a:endParaRPr lang="en-US" dirty="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85800" y="1828800"/>
            <a:ext cx="31242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09600" y="3352800"/>
            <a:ext cx="31242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953000" y="19050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876800" y="3276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876800" y="4419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953000" y="57912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62000" y="4419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762000" y="60198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Multiply 85"/>
          <p:cNvSpPr/>
          <p:nvPr/>
        </p:nvSpPr>
        <p:spPr>
          <a:xfrm>
            <a:off x="28956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7" name="Multiply 86"/>
          <p:cNvSpPr/>
          <p:nvPr/>
        </p:nvSpPr>
        <p:spPr>
          <a:xfrm>
            <a:off x="2362200" y="2133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8" name="Multiply 87"/>
          <p:cNvSpPr/>
          <p:nvPr/>
        </p:nvSpPr>
        <p:spPr>
          <a:xfrm>
            <a:off x="32766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9" name="Multiply 88"/>
          <p:cNvSpPr/>
          <p:nvPr/>
        </p:nvSpPr>
        <p:spPr>
          <a:xfrm>
            <a:off x="2895600" y="3124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0" name="Multiply 89"/>
          <p:cNvSpPr/>
          <p:nvPr/>
        </p:nvSpPr>
        <p:spPr>
          <a:xfrm>
            <a:off x="2209800" y="2438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1" name="Multiply 90"/>
          <p:cNvSpPr/>
          <p:nvPr/>
        </p:nvSpPr>
        <p:spPr>
          <a:xfrm>
            <a:off x="2057400" y="2743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2" name="Multiply 91"/>
          <p:cNvSpPr/>
          <p:nvPr/>
        </p:nvSpPr>
        <p:spPr>
          <a:xfrm>
            <a:off x="1752600" y="2209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3" name="Multiply 92"/>
          <p:cNvSpPr/>
          <p:nvPr/>
        </p:nvSpPr>
        <p:spPr>
          <a:xfrm>
            <a:off x="1524000" y="2895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4" name="Multiply 93"/>
          <p:cNvSpPr/>
          <p:nvPr/>
        </p:nvSpPr>
        <p:spPr>
          <a:xfrm>
            <a:off x="12954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5" name="Multiply 94"/>
          <p:cNvSpPr/>
          <p:nvPr/>
        </p:nvSpPr>
        <p:spPr>
          <a:xfrm>
            <a:off x="914400" y="2971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6" name="Multiply 95"/>
          <p:cNvSpPr/>
          <p:nvPr/>
        </p:nvSpPr>
        <p:spPr>
          <a:xfrm>
            <a:off x="9144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7" name="Multiply 96"/>
          <p:cNvSpPr/>
          <p:nvPr/>
        </p:nvSpPr>
        <p:spPr>
          <a:xfrm>
            <a:off x="685800" y="5638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8" name="Multiply 97"/>
          <p:cNvSpPr/>
          <p:nvPr/>
        </p:nvSpPr>
        <p:spPr>
          <a:xfrm>
            <a:off x="10668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9" name="Multiply 98"/>
          <p:cNvSpPr/>
          <p:nvPr/>
        </p:nvSpPr>
        <p:spPr>
          <a:xfrm>
            <a:off x="16002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0" name="Multiply 99"/>
          <p:cNvSpPr/>
          <p:nvPr/>
        </p:nvSpPr>
        <p:spPr>
          <a:xfrm>
            <a:off x="22098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1" name="Multiply 100"/>
          <p:cNvSpPr/>
          <p:nvPr/>
        </p:nvSpPr>
        <p:spPr>
          <a:xfrm>
            <a:off x="2819400" y="4648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2" name="Multiply 101"/>
          <p:cNvSpPr/>
          <p:nvPr/>
        </p:nvSpPr>
        <p:spPr>
          <a:xfrm>
            <a:off x="3352800" y="4495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3" name="Multiply 102"/>
          <p:cNvSpPr/>
          <p:nvPr/>
        </p:nvSpPr>
        <p:spPr>
          <a:xfrm>
            <a:off x="1828800" y="5029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4" name="Multiply 103"/>
          <p:cNvSpPr/>
          <p:nvPr/>
        </p:nvSpPr>
        <p:spPr>
          <a:xfrm>
            <a:off x="48768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5" name="Multiply 104"/>
          <p:cNvSpPr/>
          <p:nvPr/>
        </p:nvSpPr>
        <p:spPr>
          <a:xfrm>
            <a:off x="51054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6" name="Multiply 105"/>
          <p:cNvSpPr/>
          <p:nvPr/>
        </p:nvSpPr>
        <p:spPr>
          <a:xfrm>
            <a:off x="5486400" y="3048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7" name="Multiply 106"/>
          <p:cNvSpPr/>
          <p:nvPr/>
        </p:nvSpPr>
        <p:spPr>
          <a:xfrm>
            <a:off x="5943600" y="2819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8" name="Multiply 107"/>
          <p:cNvSpPr/>
          <p:nvPr/>
        </p:nvSpPr>
        <p:spPr>
          <a:xfrm>
            <a:off x="6248400" y="2514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9" name="Multiply 108"/>
          <p:cNvSpPr/>
          <p:nvPr/>
        </p:nvSpPr>
        <p:spPr>
          <a:xfrm>
            <a:off x="6400800" y="2057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0" name="Multiply 109"/>
          <p:cNvSpPr/>
          <p:nvPr/>
        </p:nvSpPr>
        <p:spPr>
          <a:xfrm>
            <a:off x="68580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1" name="Multiply 110"/>
          <p:cNvSpPr/>
          <p:nvPr/>
        </p:nvSpPr>
        <p:spPr>
          <a:xfrm>
            <a:off x="71628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2" name="Multiply 111"/>
          <p:cNvSpPr/>
          <p:nvPr/>
        </p:nvSpPr>
        <p:spPr>
          <a:xfrm>
            <a:off x="7696200" y="2895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3" name="Multiply 112"/>
          <p:cNvSpPr/>
          <p:nvPr/>
        </p:nvSpPr>
        <p:spPr>
          <a:xfrm>
            <a:off x="8077200" y="2590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4" name="Multiply 113"/>
          <p:cNvSpPr/>
          <p:nvPr/>
        </p:nvSpPr>
        <p:spPr>
          <a:xfrm>
            <a:off x="8382000" y="2057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5" name="Multiply 114"/>
          <p:cNvSpPr/>
          <p:nvPr/>
        </p:nvSpPr>
        <p:spPr>
          <a:xfrm>
            <a:off x="7391400" y="2590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6" name="Multiply 115"/>
          <p:cNvSpPr/>
          <p:nvPr/>
        </p:nvSpPr>
        <p:spPr>
          <a:xfrm>
            <a:off x="4800600" y="5486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7" name="Multiply 116"/>
          <p:cNvSpPr/>
          <p:nvPr/>
        </p:nvSpPr>
        <p:spPr>
          <a:xfrm>
            <a:off x="49530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8" name="Multiply 117"/>
          <p:cNvSpPr/>
          <p:nvPr/>
        </p:nvSpPr>
        <p:spPr>
          <a:xfrm>
            <a:off x="5334000" y="4800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9" name="Multiply 118"/>
          <p:cNvSpPr/>
          <p:nvPr/>
        </p:nvSpPr>
        <p:spPr>
          <a:xfrm>
            <a:off x="5638800" y="5105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0" name="Multiply 119"/>
          <p:cNvSpPr/>
          <p:nvPr/>
        </p:nvSpPr>
        <p:spPr>
          <a:xfrm>
            <a:off x="58674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1" name="Multiply 120"/>
          <p:cNvSpPr/>
          <p:nvPr/>
        </p:nvSpPr>
        <p:spPr>
          <a:xfrm>
            <a:off x="61722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2" name="Multiply 121"/>
          <p:cNvSpPr/>
          <p:nvPr/>
        </p:nvSpPr>
        <p:spPr>
          <a:xfrm>
            <a:off x="6477000" y="4648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3" name="Multiply 122"/>
          <p:cNvSpPr/>
          <p:nvPr/>
        </p:nvSpPr>
        <p:spPr>
          <a:xfrm>
            <a:off x="68580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4" name="Multiply 123"/>
          <p:cNvSpPr/>
          <p:nvPr/>
        </p:nvSpPr>
        <p:spPr>
          <a:xfrm>
            <a:off x="72390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5" name="Multiply 124"/>
          <p:cNvSpPr/>
          <p:nvPr/>
        </p:nvSpPr>
        <p:spPr>
          <a:xfrm>
            <a:off x="7467600" y="5105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6" name="Multiply 125"/>
          <p:cNvSpPr/>
          <p:nvPr/>
        </p:nvSpPr>
        <p:spPr>
          <a:xfrm>
            <a:off x="7772400" y="4724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7" name="Multiply 126"/>
          <p:cNvSpPr/>
          <p:nvPr/>
        </p:nvSpPr>
        <p:spPr>
          <a:xfrm>
            <a:off x="80010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5" name="Slide Number Placeholder 84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27B9AF65-6C50-48E0-B3AA-1AFAF67F2B9C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16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1219200"/>
            <a:ext cx="7958138" cy="53340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Garamond" pitchFamily="18" charset="0"/>
              </a:rPr>
              <a:t>If an ARMA(</a:t>
            </a:r>
            <a:r>
              <a:rPr lang="en-US" sz="2400" dirty="0" err="1" smtClean="0">
                <a:latin typeface="Garamond" pitchFamily="18" charset="0"/>
              </a:rPr>
              <a:t>p,q</a:t>
            </a:r>
            <a:r>
              <a:rPr lang="en-US" sz="2400" dirty="0" smtClean="0">
                <a:latin typeface="Garamond" pitchFamily="18" charset="0"/>
              </a:rPr>
              <a:t>) model is an adequate representation of the data generating process, then the residuals should be independent. 2 Tests were considered</a:t>
            </a:r>
          </a:p>
          <a:p>
            <a:pPr>
              <a:buNone/>
            </a:pPr>
            <a:r>
              <a:rPr lang="en-US" sz="2400" dirty="0" err="1" smtClean="0">
                <a:latin typeface="Garamond" pitchFamily="18" charset="0"/>
              </a:rPr>
              <a:t>i</a:t>
            </a:r>
            <a:r>
              <a:rPr lang="en-US" sz="2400" dirty="0" smtClean="0">
                <a:latin typeface="Garamond" pitchFamily="18" charset="0"/>
              </a:rPr>
              <a:t>.	ACF of residuals mostly falls inside </a:t>
            </a:r>
            <a:r>
              <a:rPr lang="en-US" sz="2400" dirty="0" err="1" smtClean="0">
                <a:latin typeface="Garamond" pitchFamily="18" charset="0"/>
              </a:rPr>
              <a:t>Barlett</a:t>
            </a:r>
            <a:r>
              <a:rPr lang="en-US" sz="2400" dirty="0" smtClean="0">
                <a:latin typeface="Garamond" pitchFamily="18" charset="0"/>
              </a:rPr>
              <a:t> confidence interval. </a:t>
            </a:r>
          </a:p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ii.  Portmanteau test statistic uses sample ACF of the residuals as a group to examine the following hypothesis: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	Portmanteau test statistic: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	Hypothesis </a:t>
            </a:r>
            <a:r>
              <a:rPr lang="en-US" sz="2400" dirty="0" err="1" smtClean="0">
                <a:latin typeface="Garamond" pitchFamily="18" charset="0"/>
              </a:rPr>
              <a:t>nol</a:t>
            </a:r>
            <a:r>
              <a:rPr lang="en-US" sz="2400" dirty="0" smtClean="0">
                <a:latin typeface="Garamond" pitchFamily="18" charset="0"/>
              </a:rPr>
              <a:t>            is rejected when  </a:t>
            </a:r>
          </a:p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	If         rejected, say up to 3, 6 and 12 lags, suggest to look for another better model.</a:t>
            </a: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  <a:noFill/>
        </p:spPr>
        <p:txBody>
          <a:bodyPr/>
          <a:lstStyle/>
          <a:p>
            <a:fld id="{7338075F-171A-4495-9542-FE5E40D396F1}" type="slidenum">
              <a:rPr lang="zh-TW" altLang="en-US">
                <a:solidFill>
                  <a:srgbClr val="C00000"/>
                </a:solidFill>
              </a:rPr>
              <a:pPr/>
              <a:t>17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Independent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test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9938" name="Object 5"/>
          <p:cNvGraphicFramePr>
            <a:graphicFrameLocks noChangeAspect="1"/>
          </p:cNvGraphicFramePr>
          <p:nvPr/>
        </p:nvGraphicFramePr>
        <p:xfrm>
          <a:off x="2209800" y="4343400"/>
          <a:ext cx="4537075" cy="698500"/>
        </p:xfrm>
        <a:graphic>
          <a:graphicData uri="http://schemas.openxmlformats.org/presentationml/2006/ole">
            <p:oleObj spid="_x0000_s204802" name="Equation" r:id="rId3" imgW="2958840" imgH="469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1" y="3276600"/>
          <a:ext cx="2971800" cy="428658"/>
        </p:xfrm>
        <a:graphic>
          <a:graphicData uri="http://schemas.openxmlformats.org/presentationml/2006/ole">
            <p:oleObj spid="_x0000_s204803" name="Equation" r:id="rId4" imgW="1587240" imgH="228600" progId="Equation.3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124200" y="5105400"/>
          <a:ext cx="381000" cy="381000"/>
        </p:xfrm>
        <a:graphic>
          <a:graphicData uri="http://schemas.openxmlformats.org/presentationml/2006/ole">
            <p:oleObj spid="_x0000_s204804" name="Equation" r:id="rId5" imgW="228600" imgH="228600" progId="Equation.3">
              <p:embed/>
            </p:oleObj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5562601" y="5029200"/>
          <a:ext cx="1676400" cy="429322"/>
        </p:xfrm>
        <a:graphic>
          <a:graphicData uri="http://schemas.openxmlformats.org/presentationml/2006/ole">
            <p:oleObj spid="_x0000_s204805" name="Equation" r:id="rId6" imgW="1041120" imgH="266400" progId="Equation.3">
              <p:embed/>
            </p:oleObj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524000" y="5410200"/>
          <a:ext cx="381000" cy="457200"/>
        </p:xfrm>
        <a:graphic>
          <a:graphicData uri="http://schemas.openxmlformats.org/presentationml/2006/ole">
            <p:oleObj spid="_x0000_s204806" name="Equation" r:id="rId7" imgW="2286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05800" cy="59131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Normality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test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57400" y="2895600"/>
          <a:ext cx="2653990" cy="693080"/>
        </p:xfrm>
        <a:graphic>
          <a:graphicData uri="http://schemas.openxmlformats.org/presentationml/2006/ole">
            <p:oleObj spid="_x0000_s205826" name="Equation" r:id="rId3" imgW="1497950" imgH="393529" progId="Equation.3">
              <p:embed/>
            </p:oleObj>
          </a:graphicData>
        </a:graphic>
      </p:graphicFrame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" y="35052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where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number of observations (or degrees of freedom in general);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sample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skewness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, and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sample kurtosis: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371600" y="4495800"/>
          <a:ext cx="2960177" cy="914400"/>
        </p:xfrm>
        <a:graphic>
          <a:graphicData uri="http://schemas.openxmlformats.org/presentationml/2006/ole">
            <p:oleObj spid="_x0000_s205827" name="Equation" r:id="rId4" imgW="1816100" imgH="558800" progId="Equation.3">
              <p:embed/>
            </p:oleObj>
          </a:graphicData>
        </a:graphic>
      </p:graphicFrame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800599" y="4419600"/>
          <a:ext cx="3106119" cy="990600"/>
        </p:xfrm>
        <a:graphic>
          <a:graphicData uri="http://schemas.openxmlformats.org/presentationml/2006/ole">
            <p:oleObj spid="_x0000_s205828" name="Equation" r:id="rId5" imgW="1765300" imgH="558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800" y="5486400"/>
            <a:ext cx="6523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The data does not follows normal distribution if  </a:t>
            </a:r>
            <a:r>
              <a:rPr lang="en-US" dirty="0" smtClean="0"/>
              <a:t>JB  </a:t>
            </a:r>
            <a:endParaRPr lang="en-US" dirty="0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7010400" y="5486400"/>
          <a:ext cx="685800" cy="436418"/>
        </p:xfrm>
        <a:graphic>
          <a:graphicData uri="http://schemas.openxmlformats.org/presentationml/2006/ole">
            <p:oleObj spid="_x0000_s205829" name="Equation" r:id="rId6" imgW="418918" imgH="266584" progId="Equation.3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609600" y="1295400"/>
            <a:ext cx="7620000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In statistics, the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Jarque–Bera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(JB) test is one procedure for determining whether sample data (residuals) are normal distribution. The test is named after Carlos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Jarque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and Anil K.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Bera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. The test statistic </a:t>
            </a:r>
            <a:r>
              <a:rPr lang="en-US" sz="2400" i="1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JB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defined as</a:t>
            </a:r>
            <a:endParaRPr lang="en-US" sz="2400" dirty="0" smtClean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27B9AF65-6C50-48E0-B3AA-1AFAF67F2B9C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18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  <a:noFill/>
        </p:spPr>
        <p:txBody>
          <a:bodyPr/>
          <a:lstStyle/>
          <a:p>
            <a:fld id="{07BA72F1-2398-46AD-88D8-0163CE636A5B}" type="slidenum">
              <a:rPr lang="zh-TW" altLang="en-US">
                <a:solidFill>
                  <a:srgbClr val="C00000"/>
                </a:solidFill>
              </a:rPr>
              <a:pPr/>
              <a:t>19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selection criteria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696200" cy="50292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Garamond" pitchFamily="18" charset="0"/>
              </a:rPr>
              <a:t>In many practical situation, many possible ARIMA models adequate to fit the data.  AIC and SBC criteria can be used to choose the best model among all possible models.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>
                <a:latin typeface="Garamond" pitchFamily="18" charset="0"/>
              </a:rPr>
              <a:t>Akaike</a:t>
            </a:r>
            <a:r>
              <a:rPr lang="en-US" sz="2400" dirty="0" smtClean="0">
                <a:latin typeface="Garamond" pitchFamily="18" charset="0"/>
              </a:rPr>
              <a:t> Information Criterion (AIC)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		</a:t>
            </a:r>
            <a:endParaRPr lang="en-US" sz="2400" i="1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Garamond" pitchFamily="18" charset="0"/>
              </a:rPr>
              <a:t>Bayesian Information Criterion (BIC)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		     r = number of parameters to be estimated,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		     n = number of observations.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                 SSE= sum of square error      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Garamond" pitchFamily="18" charset="0"/>
              </a:rPr>
              <a:t>Ideally, the AIC and SBC should be as small as possible</a:t>
            </a:r>
          </a:p>
        </p:txBody>
      </p:sp>
      <p:graphicFrame>
        <p:nvGraphicFramePr>
          <p:cNvPr id="50177" name="Object 4"/>
          <p:cNvGraphicFramePr>
            <a:graphicFrameLocks noChangeAspect="1"/>
          </p:cNvGraphicFramePr>
          <p:nvPr/>
        </p:nvGraphicFramePr>
        <p:xfrm>
          <a:off x="1981200" y="2667000"/>
          <a:ext cx="2286000" cy="804863"/>
        </p:xfrm>
        <a:graphic>
          <a:graphicData uri="http://schemas.openxmlformats.org/presentationml/2006/ole">
            <p:oleObj spid="_x0000_s206850" name="Equation" r:id="rId3" imgW="1117440" imgH="393480" progId="Equation.3">
              <p:embed/>
            </p:oleObj>
          </a:graphicData>
        </a:graphic>
      </p:graphicFrame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2133600" y="3886200"/>
          <a:ext cx="2123768" cy="685800"/>
        </p:xfrm>
        <a:graphic>
          <a:graphicData uri="http://schemas.openxmlformats.org/presentationml/2006/ole">
            <p:oleObj spid="_x0000_s206851" name="Equation" r:id="rId4" imgW="1244520" imgH="393480" progId="Equation.3">
              <p:embed/>
            </p:oleObj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4876800" y="3886200"/>
          <a:ext cx="1022351" cy="609600"/>
        </p:xfrm>
        <a:graphic>
          <a:graphicData uri="http://schemas.openxmlformats.org/presentationml/2006/ole">
            <p:oleObj spid="_x0000_s206852" name="Equation" r:id="rId5" imgW="6602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884238"/>
          </a:xfrm>
        </p:spPr>
        <p:txBody>
          <a:bodyPr/>
          <a:lstStyle/>
          <a:p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Chap 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5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: ARIMA models 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MY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Outline: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Introduction to Box-Jenkins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methodology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Box-Jenkins methodology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procedure</a:t>
            </a:r>
          </a:p>
          <a:p>
            <a:pPr marL="685800" indent="-334963"/>
            <a:r>
              <a:rPr lang="en-US" altLang="zh-TW" sz="2400" dirty="0" err="1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Stationarity</a:t>
            </a:r>
            <a:endParaRPr lang="en-US" altLang="zh-TW" sz="2400" dirty="0" smtClean="0"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Transformations to achieve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stationary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Models for stationary time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series</a:t>
            </a:r>
          </a:p>
          <a:p>
            <a:pPr marL="685800" indent="-334963"/>
            <a:r>
              <a:rPr lang="en-US" altLang="zh-TW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Identification ARIMA </a:t>
            </a:r>
            <a:r>
              <a:rPr lang="en-US" altLang="zh-TW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models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Parameter estimation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technique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Diagnostics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Checking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Forecasting</a:t>
            </a: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altLang="zh-TW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Forecasting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Garamond" pitchFamily="18" charset="0"/>
              </a:rPr>
              <a:t>Once the fitted model has been selected, it can be used to generate forecasts for future time periods. </a:t>
            </a:r>
          </a:p>
          <a:p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The forecast values of h-period ahead for ARMA(</a:t>
            </a:r>
            <a:r>
              <a:rPr lang="en-US" sz="2800" dirty="0" err="1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p,q</a:t>
            </a: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) model is given by</a:t>
            </a:r>
          </a:p>
          <a:p>
            <a:endParaRPr lang="en-US" sz="2800" dirty="0" smtClean="0">
              <a:latin typeface="Garamond" pitchFamily="18" charset="0"/>
              <a:ea typeface="新細明體" pitchFamily="18" charset="-12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    </a:t>
            </a:r>
          </a:p>
          <a:p>
            <a:pPr marL="0" indent="0">
              <a:buNone/>
            </a:pP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where the forecast values of the ARIMA model may be found by replaced by their estimates when the actual values are not available.  </a:t>
            </a:r>
          </a:p>
          <a:p>
            <a:endParaRPr lang="en-US" dirty="0"/>
          </a:p>
        </p:txBody>
      </p:sp>
      <p:graphicFrame>
        <p:nvGraphicFramePr>
          <p:cNvPr id="43010" name="Object 8"/>
          <p:cNvGraphicFramePr>
            <a:graphicFrameLocks noChangeAspect="1"/>
          </p:cNvGraphicFramePr>
          <p:nvPr/>
        </p:nvGraphicFramePr>
        <p:xfrm>
          <a:off x="609600" y="3657600"/>
          <a:ext cx="7942262" cy="576263"/>
        </p:xfrm>
        <a:graphic>
          <a:graphicData uri="http://schemas.openxmlformats.org/presentationml/2006/ole">
            <p:oleObj spid="_x0000_s207874" name="Equation" r:id="rId3" imgW="3568680" imgH="2664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80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20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Garamond" pitchFamily="18" charset="0"/>
              </a:rPr>
              <a:t>Monthly data of water demand in </a:t>
            </a:r>
            <a:r>
              <a:rPr lang="en-US" dirty="0" err="1" smtClean="0">
                <a:latin typeface="Garamond" pitchFamily="18" charset="0"/>
              </a:rPr>
              <a:t>Kluang</a:t>
            </a:r>
            <a:r>
              <a:rPr lang="en-US" dirty="0" smtClean="0">
                <a:latin typeface="Garamond" pitchFamily="18" charset="0"/>
              </a:rPr>
              <a:t> Johor in Malaysia from January 1995 to December 2011.</a:t>
            </a: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en-US" dirty="0">
              <a:latin typeface="Garamond" pitchFamily="18" charset="0"/>
            </a:endParaRP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en-US" dirty="0">
              <a:latin typeface="Garamond" pitchFamily="18" charset="0"/>
            </a:endParaRP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en-US" dirty="0">
              <a:latin typeface="Garamond" pitchFamily="18" charset="0"/>
            </a:endParaRP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pPr marL="0" indent="0">
              <a:buNone/>
            </a:pPr>
            <a:endParaRPr lang="en-US" dirty="0">
              <a:latin typeface="Garamond" pitchFamily="18" charset="0"/>
            </a:endParaRPr>
          </a:p>
          <a:p>
            <a:pPr marL="0" indent="0">
              <a:buNone/>
            </a:pPr>
            <a:endParaRPr lang="en-US" dirty="0" smtClean="0">
              <a:latin typeface="Garamond" pitchFamily="18" charset="0"/>
            </a:endParaRPr>
          </a:p>
          <a:p>
            <a:r>
              <a:rPr lang="en-US" dirty="0" smtClean="0">
                <a:latin typeface="Garamond" pitchFamily="18" charset="0"/>
                <a:cs typeface="Times New Roman" pitchFamily="18" charset="0"/>
              </a:rPr>
              <a:t>The time series plot shows that it is non-stationary in the mean.</a:t>
            </a:r>
          </a:p>
          <a:p>
            <a:r>
              <a:rPr lang="en-US" dirty="0" smtClean="0">
                <a:latin typeface="Garamond" pitchFamily="18" charset="0"/>
                <a:cs typeface="Times New Roman" pitchFamily="18" charset="0"/>
              </a:rPr>
              <a:t>The ACF also shows a pattern typical for a non-stationary series:</a:t>
            </a:r>
          </a:p>
          <a:p>
            <a:pPr lvl="1">
              <a:buAutoNum type="romanLcPeriod"/>
            </a:pPr>
            <a:r>
              <a:rPr lang="en-US" sz="3200" dirty="0" smtClean="0">
                <a:latin typeface="Garamond" pitchFamily="18" charset="0"/>
                <a:cs typeface="Times New Roman" pitchFamily="18" charset="0"/>
              </a:rPr>
              <a:t>Large significant ACF for the first 16 time lag</a:t>
            </a:r>
          </a:p>
          <a:p>
            <a:pPr lvl="1">
              <a:buAutoNum type="romanLcPeriod"/>
            </a:pPr>
            <a:r>
              <a:rPr lang="en-US" sz="3200" dirty="0" smtClean="0">
                <a:latin typeface="Garamond" pitchFamily="18" charset="0"/>
                <a:cs typeface="Times New Roman" pitchFamily="18" charset="0"/>
              </a:rPr>
              <a:t>Slow decrease in the size of the autocorrelations.</a:t>
            </a:r>
          </a:p>
          <a:p>
            <a:pPr lvl="1">
              <a:buAutoNum type="romanLcPeriod"/>
            </a:pP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lvl="1" indent="-627063">
              <a:buNone/>
            </a:pPr>
            <a:r>
              <a:rPr lang="en-US" sz="3600" dirty="0" smtClean="0">
                <a:latin typeface="Times New Roman" pitchFamily="18" charset="0"/>
              </a:rPr>
              <a:t>We take the first differences of the data and reanalyze.</a:t>
            </a:r>
          </a:p>
          <a:p>
            <a:pPr lvl="1">
              <a:buAutoNum type="romanLcPeriod"/>
            </a:pPr>
            <a:endParaRPr lang="en-US" sz="2400" dirty="0" smtClean="0">
              <a:latin typeface="Garamond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00"/>
            <a:ext cx="37719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utoShape 24"/>
          <p:cNvSpPr>
            <a:spLocks noChangeArrowheads="1"/>
          </p:cNvSpPr>
          <p:nvPr/>
        </p:nvSpPr>
        <p:spPr bwMode="auto">
          <a:xfrm>
            <a:off x="1981200" y="3581400"/>
            <a:ext cx="2590800" cy="52417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tx1"/>
                </a:solidFill>
                <a:latin typeface="Garamond" pitchFamily="18" charset="0"/>
              </a:rPr>
              <a:t>The series show </a:t>
            </a:r>
            <a:r>
              <a:rPr lang="en-US" sz="1200" b="0" dirty="0" smtClean="0">
                <a:solidFill>
                  <a:schemeClr val="tx1"/>
                </a:solidFill>
                <a:latin typeface="Garamond" pitchFamily="18" charset="0"/>
              </a:rPr>
              <a:t>long-term increasing and decreasing </a:t>
            </a:r>
            <a:r>
              <a:rPr lang="en-US" sz="1200" dirty="0" smtClean="0">
                <a:solidFill>
                  <a:schemeClr val="tx1"/>
                </a:solidFill>
                <a:latin typeface="Garamond" pitchFamily="18" charset="0"/>
              </a:rPr>
              <a:t>trends</a:t>
            </a:r>
            <a:r>
              <a:rPr lang="en-US" sz="1200" b="0" dirty="0" smtClean="0">
                <a:solidFill>
                  <a:schemeClr val="tx1"/>
                </a:solidFill>
                <a:latin typeface="Garamond" pitchFamily="18" charset="0"/>
              </a:rPr>
              <a:t>.</a:t>
            </a:r>
            <a:endParaRPr lang="en-US" sz="1200" b="0" dirty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05000"/>
            <a:ext cx="376678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Arrow Connector 11"/>
          <p:cNvCxnSpPr>
            <a:stCxn id="6" idx="0"/>
          </p:cNvCxnSpPr>
          <p:nvPr/>
        </p:nvCxnSpPr>
        <p:spPr>
          <a:xfrm flipV="1">
            <a:off x="3276600" y="3276600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24"/>
          <p:cNvSpPr>
            <a:spLocks noChangeArrowheads="1"/>
          </p:cNvSpPr>
          <p:nvPr/>
        </p:nvSpPr>
        <p:spPr bwMode="auto">
          <a:xfrm>
            <a:off x="7391400" y="3657600"/>
            <a:ext cx="1295400" cy="52417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0" dirty="0" smtClean="0">
                <a:solidFill>
                  <a:schemeClr val="tx1"/>
                </a:solidFill>
                <a:latin typeface="Garamond" pitchFamily="18" charset="0"/>
              </a:rPr>
              <a:t>The ACF  tails off extremely  slowly</a:t>
            </a:r>
            <a:endParaRPr lang="en-US" sz="1200" b="0" dirty="0">
              <a:solidFill>
                <a:schemeClr val="tx1"/>
              </a:solidFill>
              <a:latin typeface="Garamond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6629400" y="3276600"/>
            <a:ext cx="13716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21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First difference of water demand data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447800"/>
            <a:ext cx="4648200" cy="226298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962400"/>
            <a:ext cx="381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3937000"/>
            <a:ext cx="381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22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315200" cy="4525963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>
                <a:latin typeface="Garamond" pitchFamily="18" charset="0"/>
              </a:rPr>
              <a:t>The plot and ACF (cuts </a:t>
            </a:r>
            <a:r>
              <a:rPr lang="en-US" sz="2600" dirty="0">
                <a:latin typeface="Garamond" pitchFamily="18" charset="0"/>
              </a:rPr>
              <a:t>off </a:t>
            </a:r>
            <a:r>
              <a:rPr lang="en-US" sz="2600" dirty="0" smtClean="0">
                <a:latin typeface="Garamond" pitchFamily="18" charset="0"/>
              </a:rPr>
              <a:t>quickly) of the 1</a:t>
            </a:r>
            <a:r>
              <a:rPr lang="en-US" sz="2600" baseline="30000" dirty="0" smtClean="0">
                <a:latin typeface="Garamond" pitchFamily="18" charset="0"/>
              </a:rPr>
              <a:t>st</a:t>
            </a:r>
            <a:r>
              <a:rPr lang="en-US" sz="2600" dirty="0" smtClean="0">
                <a:latin typeface="Garamond" pitchFamily="18" charset="0"/>
              </a:rPr>
              <a:t> difference of water demand suggests the series is stationary.</a:t>
            </a:r>
          </a:p>
          <a:p>
            <a:r>
              <a:rPr lang="en-US" sz="2600" dirty="0" smtClean="0">
                <a:latin typeface="Garamond" pitchFamily="18" charset="0"/>
              </a:rPr>
              <a:t>Based on ACF and PACF, 3 tentative models are identified</a:t>
            </a:r>
          </a:p>
          <a:p>
            <a:pPr marL="571500" indent="-571500">
              <a:buAutoNum type="romanLcPeriod"/>
            </a:pPr>
            <a:r>
              <a:rPr lang="en-US" sz="2600" dirty="0" smtClean="0">
                <a:latin typeface="Garamond" pitchFamily="18" charset="0"/>
              </a:rPr>
              <a:t>ARIMA(0,1,1)-ACF cuts off after lag 1 and PACF shows a exponential decay </a:t>
            </a:r>
          </a:p>
          <a:p>
            <a:pPr marL="571500" indent="-571500">
              <a:buAutoNum type="romanLcPeriod"/>
            </a:pPr>
            <a:r>
              <a:rPr lang="en-US" sz="2600" dirty="0" smtClean="0">
                <a:latin typeface="Garamond" pitchFamily="18" charset="0"/>
              </a:rPr>
              <a:t>ARIMA (2,1,1)-ACF follows </a:t>
            </a:r>
            <a:r>
              <a:rPr lang="en-US" sz="2600" dirty="0">
                <a:latin typeface="Garamond" pitchFamily="18" charset="0"/>
              </a:rPr>
              <a:t>a damped </a:t>
            </a:r>
            <a:r>
              <a:rPr lang="en-US" sz="2600" dirty="0" smtClean="0">
                <a:latin typeface="Garamond" pitchFamily="18" charset="0"/>
              </a:rPr>
              <a:t>cycle and PACF cuts off after lag 2.</a:t>
            </a:r>
          </a:p>
          <a:p>
            <a:pPr marL="571500" indent="-571500">
              <a:buAutoNum type="romanLcPeriod"/>
            </a:pPr>
            <a:r>
              <a:rPr lang="en-US" sz="2600" dirty="0" smtClean="0">
                <a:latin typeface="Garamond" pitchFamily="18" charset="0"/>
              </a:rPr>
              <a:t>ARIMA(1,1,1)-ACF and PACF decay exponentially. </a:t>
            </a:r>
          </a:p>
          <a:p>
            <a:endParaRPr lang="en-US" sz="2800" dirty="0" smtClean="0">
              <a:latin typeface="Garamond" pitchFamily="18" charset="0"/>
            </a:endParaRPr>
          </a:p>
          <a:p>
            <a:endParaRPr lang="en-US" sz="2800" dirty="0" smtClean="0">
              <a:latin typeface="Garamond" pitchFamily="18" charset="0"/>
            </a:endParaRPr>
          </a:p>
          <a:p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23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ARIMA with MINITAB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057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981200"/>
            <a:ext cx="2667000" cy="3733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Garamond" pitchFamily="18" charset="0"/>
              </a:rPr>
              <a:t>Final </a:t>
            </a:r>
            <a:r>
              <a:rPr lang="en-US" sz="1000" dirty="0">
                <a:latin typeface="Garamond" pitchFamily="18" charset="0"/>
              </a:rPr>
              <a:t>Estimates of Parameters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fr-FR" sz="1000" dirty="0">
                <a:latin typeface="Garamond" pitchFamily="18" charset="0"/>
              </a:rPr>
              <a:t>Type      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SE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    T      P</a:t>
            </a:r>
          </a:p>
          <a:p>
            <a:r>
              <a:rPr lang="pt-BR" sz="1000" dirty="0">
                <a:latin typeface="Garamond" pitchFamily="18" charset="0"/>
              </a:rPr>
              <a:t>AR   1  -0.5031   0.0686  -7.33  0.000</a:t>
            </a:r>
          </a:p>
          <a:p>
            <a:r>
              <a:rPr lang="pt-BR" sz="1000" dirty="0">
                <a:latin typeface="Garamond" pitchFamily="18" charset="0"/>
              </a:rPr>
              <a:t>AR   2  -0.2305   0.0686  -3.36  0.001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Differencing: 1 regular difference</a:t>
            </a:r>
          </a:p>
          <a:p>
            <a:r>
              <a:rPr lang="en-US" sz="1000" dirty="0">
                <a:latin typeface="Garamond" pitchFamily="18" charset="0"/>
              </a:rPr>
              <a:t>Number of observations:  Original series 204, after differencing 203</a:t>
            </a:r>
          </a:p>
          <a:p>
            <a:r>
              <a:rPr lang="en-US" sz="1000" dirty="0">
                <a:latin typeface="Garamond" pitchFamily="18" charset="0"/>
              </a:rPr>
              <a:t>Residuals:    SS =  5143.83 (</a:t>
            </a:r>
            <a:r>
              <a:rPr lang="en-US" sz="1000" dirty="0" err="1">
                <a:latin typeface="Garamond" pitchFamily="18" charset="0"/>
              </a:rPr>
              <a:t>backforecasts</a:t>
            </a:r>
            <a:r>
              <a:rPr lang="en-US" sz="1000" dirty="0">
                <a:latin typeface="Garamond" pitchFamily="18" charset="0"/>
              </a:rPr>
              <a:t> excluded)</a:t>
            </a:r>
          </a:p>
          <a:p>
            <a:r>
              <a:rPr lang="en-US" sz="1000" dirty="0">
                <a:latin typeface="Garamond" pitchFamily="18" charset="0"/>
              </a:rPr>
              <a:t>              MS =  25.59  DF = 201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Modified Box-Pierce (</a:t>
            </a:r>
            <a:r>
              <a:rPr lang="en-US" sz="1000" dirty="0" err="1">
                <a:latin typeface="Garamond" pitchFamily="18" charset="0"/>
              </a:rPr>
              <a:t>Ljung</a:t>
            </a:r>
            <a:r>
              <a:rPr lang="en-US" sz="1000" dirty="0">
                <a:latin typeface="Garamond" pitchFamily="18" charset="0"/>
              </a:rPr>
              <a:t>-Box) Chi-Square statistic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nn-NO" sz="1000" dirty="0">
                <a:latin typeface="Garamond" pitchFamily="18" charset="0"/>
              </a:rPr>
              <a:t>Lag           </a:t>
            </a:r>
            <a:r>
              <a:rPr lang="nn-NO" sz="1000" dirty="0" smtClean="0">
                <a:latin typeface="Garamond" pitchFamily="18" charset="0"/>
              </a:rPr>
              <a:t>    </a:t>
            </a:r>
            <a:r>
              <a:rPr lang="nn-NO" sz="1000" dirty="0">
                <a:latin typeface="Garamond" pitchFamily="18" charset="0"/>
              </a:rPr>
              <a:t>12     24    </a:t>
            </a:r>
            <a:r>
              <a:rPr lang="nn-NO" sz="1000" dirty="0" smtClean="0">
                <a:latin typeface="Garamond" pitchFamily="18" charset="0"/>
              </a:rPr>
              <a:t>  </a:t>
            </a:r>
            <a:r>
              <a:rPr lang="nn-NO" sz="1000" dirty="0">
                <a:latin typeface="Garamond" pitchFamily="18" charset="0"/>
              </a:rPr>
              <a:t>36    </a:t>
            </a:r>
            <a:r>
              <a:rPr lang="nn-NO" sz="1000" dirty="0" smtClean="0">
                <a:latin typeface="Garamond" pitchFamily="18" charset="0"/>
              </a:rPr>
              <a:t>   </a:t>
            </a:r>
            <a:r>
              <a:rPr lang="nn-NO" sz="1000" dirty="0">
                <a:latin typeface="Garamond" pitchFamily="18" charset="0"/>
              </a:rPr>
              <a:t>48</a:t>
            </a:r>
          </a:p>
          <a:p>
            <a:r>
              <a:rPr lang="it-IT" sz="1000" dirty="0">
                <a:latin typeface="Garamond" pitchFamily="18" charset="0"/>
              </a:rPr>
              <a:t>Chi-Square   28.8   40.2   64.5   83.0</a:t>
            </a:r>
          </a:p>
          <a:p>
            <a:r>
              <a:rPr lang="en-US" sz="1000" dirty="0">
                <a:latin typeface="Garamond" pitchFamily="18" charset="0"/>
              </a:rPr>
              <a:t>DF         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10 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22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34    </a:t>
            </a:r>
            <a:r>
              <a:rPr lang="en-US" sz="1000" dirty="0" smtClean="0">
                <a:latin typeface="Garamond" pitchFamily="18" charset="0"/>
              </a:rPr>
              <a:t>  </a:t>
            </a:r>
            <a:r>
              <a:rPr lang="en-US" sz="1000" dirty="0">
                <a:latin typeface="Garamond" pitchFamily="18" charset="0"/>
              </a:rPr>
              <a:t>46</a:t>
            </a:r>
          </a:p>
          <a:p>
            <a:r>
              <a:rPr lang="en-US" sz="1000" dirty="0">
                <a:latin typeface="Garamond" pitchFamily="18" charset="0"/>
              </a:rPr>
              <a:t>P-Value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0.001  0.010  0.001  0.001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1981200"/>
            <a:ext cx="2514600" cy="3733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Garamond" pitchFamily="18" charset="0"/>
              </a:rPr>
              <a:t>Final Estimates of Parameters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fr-FR" sz="1000" dirty="0">
                <a:latin typeface="Garamond" pitchFamily="18" charset="0"/>
              </a:rPr>
              <a:t>Type     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SE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    T      P</a:t>
            </a:r>
          </a:p>
          <a:p>
            <a:r>
              <a:rPr lang="it-IT" sz="1000" dirty="0">
                <a:latin typeface="Garamond" pitchFamily="18" charset="0"/>
              </a:rPr>
              <a:t>MA   1  0.6793   0.0516  13.16  0.000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Differencing: 1 regular difference</a:t>
            </a:r>
          </a:p>
          <a:p>
            <a:r>
              <a:rPr lang="en-US" sz="1000" dirty="0">
                <a:latin typeface="Garamond" pitchFamily="18" charset="0"/>
              </a:rPr>
              <a:t>Number of observations:  Original series 204, after differencing 203</a:t>
            </a:r>
          </a:p>
          <a:p>
            <a:r>
              <a:rPr lang="en-US" sz="1000" dirty="0">
                <a:latin typeface="Garamond" pitchFamily="18" charset="0"/>
              </a:rPr>
              <a:t>Residuals:    SS =  4874.03 (</a:t>
            </a:r>
            <a:r>
              <a:rPr lang="en-US" sz="1000" dirty="0" err="1">
                <a:latin typeface="Garamond" pitchFamily="18" charset="0"/>
              </a:rPr>
              <a:t>backforecasts</a:t>
            </a:r>
            <a:r>
              <a:rPr lang="en-US" sz="1000" dirty="0">
                <a:latin typeface="Garamond" pitchFamily="18" charset="0"/>
              </a:rPr>
              <a:t> excluded)</a:t>
            </a:r>
          </a:p>
          <a:p>
            <a:r>
              <a:rPr lang="en-US" sz="1000" dirty="0">
                <a:latin typeface="Garamond" pitchFamily="18" charset="0"/>
              </a:rPr>
              <a:t>              MS =  24.13  DF = 202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Modified Box-Pierce (</a:t>
            </a:r>
            <a:r>
              <a:rPr lang="en-US" sz="1000" dirty="0" err="1">
                <a:latin typeface="Garamond" pitchFamily="18" charset="0"/>
              </a:rPr>
              <a:t>Ljung</a:t>
            </a:r>
            <a:r>
              <a:rPr lang="en-US" sz="1000" dirty="0">
                <a:latin typeface="Garamond" pitchFamily="18" charset="0"/>
              </a:rPr>
              <a:t>-Box) Chi-Square statistic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nn-NO" sz="1000" dirty="0">
                <a:latin typeface="Garamond" pitchFamily="18" charset="0"/>
              </a:rPr>
              <a:t>Lag           </a:t>
            </a:r>
            <a:r>
              <a:rPr lang="nn-NO" sz="1000" dirty="0" smtClean="0">
                <a:latin typeface="Garamond" pitchFamily="18" charset="0"/>
              </a:rPr>
              <a:t>    </a:t>
            </a:r>
            <a:r>
              <a:rPr lang="nn-NO" sz="1000" dirty="0">
                <a:latin typeface="Garamond" pitchFamily="18" charset="0"/>
              </a:rPr>
              <a:t>12     24   </a:t>
            </a:r>
            <a:r>
              <a:rPr lang="nn-NO" sz="1000" dirty="0" smtClean="0">
                <a:latin typeface="Garamond" pitchFamily="18" charset="0"/>
              </a:rPr>
              <a:t>    </a:t>
            </a:r>
            <a:r>
              <a:rPr lang="nn-NO" sz="1000" dirty="0">
                <a:latin typeface="Garamond" pitchFamily="18" charset="0"/>
              </a:rPr>
              <a:t>36    </a:t>
            </a:r>
            <a:r>
              <a:rPr lang="nn-NO" sz="1000" dirty="0" smtClean="0">
                <a:latin typeface="Garamond" pitchFamily="18" charset="0"/>
              </a:rPr>
              <a:t>  </a:t>
            </a:r>
            <a:r>
              <a:rPr lang="nn-NO" sz="1000" dirty="0">
                <a:latin typeface="Garamond" pitchFamily="18" charset="0"/>
              </a:rPr>
              <a:t>48</a:t>
            </a:r>
          </a:p>
          <a:p>
            <a:r>
              <a:rPr lang="it-IT" sz="1000" dirty="0">
                <a:latin typeface="Garamond" pitchFamily="18" charset="0"/>
              </a:rPr>
              <a:t>Chi-Square   25.3   37.9  </a:t>
            </a:r>
            <a:r>
              <a:rPr lang="it-IT" sz="1000" dirty="0" smtClean="0">
                <a:latin typeface="Garamond" pitchFamily="18" charset="0"/>
              </a:rPr>
              <a:t>  </a:t>
            </a:r>
            <a:r>
              <a:rPr lang="it-IT" sz="1000" dirty="0">
                <a:latin typeface="Garamond" pitchFamily="18" charset="0"/>
              </a:rPr>
              <a:t>58.4   77.2</a:t>
            </a:r>
          </a:p>
          <a:p>
            <a:r>
              <a:rPr lang="en-US" sz="1000" dirty="0">
                <a:latin typeface="Garamond" pitchFamily="18" charset="0"/>
              </a:rPr>
              <a:t>DF         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11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23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35 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47</a:t>
            </a:r>
          </a:p>
          <a:p>
            <a:r>
              <a:rPr lang="en-US" sz="1000" dirty="0">
                <a:latin typeface="Garamond" pitchFamily="18" charset="0"/>
              </a:rPr>
              <a:t>P-Value     </a:t>
            </a:r>
            <a:r>
              <a:rPr lang="en-US" sz="1000" dirty="0" smtClean="0">
                <a:latin typeface="Garamond" pitchFamily="18" charset="0"/>
              </a:rPr>
              <a:t>  0.008  </a:t>
            </a:r>
            <a:r>
              <a:rPr lang="en-US" sz="1000" dirty="0">
                <a:latin typeface="Garamond" pitchFamily="18" charset="0"/>
              </a:rPr>
              <a:t>0.026  0.008  0.004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1981200"/>
            <a:ext cx="2514600" cy="37548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Garamond" pitchFamily="18" charset="0"/>
              </a:rPr>
              <a:t>Final Estimates of Parameters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fr-FR" sz="1000" dirty="0">
                <a:latin typeface="Garamond" pitchFamily="18" charset="0"/>
              </a:rPr>
              <a:t>Type     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SE </a:t>
            </a:r>
            <a:r>
              <a:rPr lang="fr-FR" sz="1000" dirty="0" err="1">
                <a:latin typeface="Garamond" pitchFamily="18" charset="0"/>
              </a:rPr>
              <a:t>Coef</a:t>
            </a:r>
            <a:r>
              <a:rPr lang="fr-FR" sz="1000" dirty="0">
                <a:latin typeface="Garamond" pitchFamily="18" charset="0"/>
              </a:rPr>
              <a:t>      T      P</a:t>
            </a:r>
          </a:p>
          <a:p>
            <a:r>
              <a:rPr lang="pt-BR" sz="1000" dirty="0">
                <a:latin typeface="Garamond" pitchFamily="18" charset="0"/>
              </a:rPr>
              <a:t>AR   1  0.1849   0.0997   1.85  0.065</a:t>
            </a:r>
          </a:p>
          <a:p>
            <a:r>
              <a:rPr lang="it-IT" sz="1000" dirty="0">
                <a:latin typeface="Garamond" pitchFamily="18" charset="0"/>
              </a:rPr>
              <a:t>MA   1  0.7765   0.0634  12.24  0.000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Differencing: 1 regular difference</a:t>
            </a:r>
          </a:p>
          <a:p>
            <a:r>
              <a:rPr lang="en-US" sz="1000" dirty="0">
                <a:latin typeface="Garamond" pitchFamily="18" charset="0"/>
              </a:rPr>
              <a:t>Number of observations:  Original series 204, after differencing 203</a:t>
            </a:r>
          </a:p>
          <a:p>
            <a:r>
              <a:rPr lang="en-US" sz="1000" dirty="0">
                <a:latin typeface="Garamond" pitchFamily="18" charset="0"/>
              </a:rPr>
              <a:t>Residuals:    SS =  4789.01 (</a:t>
            </a:r>
            <a:r>
              <a:rPr lang="en-US" sz="1000" dirty="0" err="1">
                <a:latin typeface="Garamond" pitchFamily="18" charset="0"/>
              </a:rPr>
              <a:t>backforecasts</a:t>
            </a:r>
            <a:r>
              <a:rPr lang="en-US" sz="1000" dirty="0">
                <a:latin typeface="Garamond" pitchFamily="18" charset="0"/>
              </a:rPr>
              <a:t> excluded)</a:t>
            </a:r>
          </a:p>
          <a:p>
            <a:r>
              <a:rPr lang="en-US" sz="1000" dirty="0">
                <a:latin typeface="Garamond" pitchFamily="18" charset="0"/>
              </a:rPr>
              <a:t>              MS =  23.83  DF = 201</a:t>
            </a:r>
          </a:p>
          <a:p>
            <a:endParaRPr lang="en-US" sz="1000" dirty="0">
              <a:latin typeface="Garamond" pitchFamily="18" charset="0"/>
            </a:endParaRPr>
          </a:p>
          <a:p>
            <a:endParaRPr lang="en-US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Modified Box-Pierce (</a:t>
            </a:r>
            <a:r>
              <a:rPr lang="en-US" sz="1000" dirty="0" err="1">
                <a:latin typeface="Garamond" pitchFamily="18" charset="0"/>
              </a:rPr>
              <a:t>Ljung</a:t>
            </a:r>
            <a:r>
              <a:rPr lang="en-US" sz="1000" dirty="0">
                <a:latin typeface="Garamond" pitchFamily="18" charset="0"/>
              </a:rPr>
              <a:t>-Box) Chi-Square statistic</a:t>
            </a:r>
          </a:p>
          <a:p>
            <a:endParaRPr lang="en-US" sz="1000" dirty="0">
              <a:latin typeface="Garamond" pitchFamily="18" charset="0"/>
            </a:endParaRPr>
          </a:p>
          <a:p>
            <a:r>
              <a:rPr lang="nn-NO" sz="1000" dirty="0">
                <a:latin typeface="Garamond" pitchFamily="18" charset="0"/>
              </a:rPr>
              <a:t>Lag           </a:t>
            </a:r>
            <a:r>
              <a:rPr lang="nn-NO" sz="1000" dirty="0" smtClean="0">
                <a:latin typeface="Garamond" pitchFamily="18" charset="0"/>
              </a:rPr>
              <a:t>    </a:t>
            </a:r>
            <a:r>
              <a:rPr lang="nn-NO" sz="1000" dirty="0">
                <a:latin typeface="Garamond" pitchFamily="18" charset="0"/>
              </a:rPr>
              <a:t>12     24    </a:t>
            </a:r>
            <a:r>
              <a:rPr lang="nn-NO" sz="1000" dirty="0" smtClean="0">
                <a:latin typeface="Garamond" pitchFamily="18" charset="0"/>
              </a:rPr>
              <a:t>  </a:t>
            </a:r>
            <a:r>
              <a:rPr lang="nn-NO" sz="1000" dirty="0">
                <a:latin typeface="Garamond" pitchFamily="18" charset="0"/>
              </a:rPr>
              <a:t>36    </a:t>
            </a:r>
            <a:r>
              <a:rPr lang="nn-NO" sz="1000" dirty="0" smtClean="0">
                <a:latin typeface="Garamond" pitchFamily="18" charset="0"/>
              </a:rPr>
              <a:t>   </a:t>
            </a:r>
            <a:r>
              <a:rPr lang="nn-NO" sz="1000" dirty="0">
                <a:latin typeface="Garamond" pitchFamily="18" charset="0"/>
              </a:rPr>
              <a:t>48</a:t>
            </a:r>
          </a:p>
          <a:p>
            <a:r>
              <a:rPr lang="it-IT" sz="1000" dirty="0">
                <a:latin typeface="Garamond" pitchFamily="18" charset="0"/>
              </a:rPr>
              <a:t>Chi-Square   17.1   27.6   51.3  </a:t>
            </a:r>
            <a:r>
              <a:rPr lang="it-IT" sz="1000" dirty="0" smtClean="0">
                <a:latin typeface="Garamond" pitchFamily="18" charset="0"/>
              </a:rPr>
              <a:t>  </a:t>
            </a:r>
            <a:r>
              <a:rPr lang="it-IT" sz="1000" dirty="0">
                <a:latin typeface="Garamond" pitchFamily="18" charset="0"/>
              </a:rPr>
              <a:t>70.8</a:t>
            </a:r>
          </a:p>
          <a:p>
            <a:r>
              <a:rPr lang="en-US" sz="1000" dirty="0">
                <a:latin typeface="Garamond" pitchFamily="18" charset="0"/>
              </a:rPr>
              <a:t>DF            </a:t>
            </a:r>
            <a:r>
              <a:rPr lang="en-US" sz="1000" dirty="0" smtClean="0">
                <a:latin typeface="Garamond" pitchFamily="18" charset="0"/>
              </a:rPr>
              <a:t>    </a:t>
            </a:r>
            <a:r>
              <a:rPr lang="en-US" sz="1000" dirty="0">
                <a:latin typeface="Garamond" pitchFamily="18" charset="0"/>
              </a:rPr>
              <a:t>10     22    </a:t>
            </a:r>
            <a:r>
              <a:rPr lang="en-US" sz="1000" dirty="0" smtClean="0">
                <a:latin typeface="Garamond" pitchFamily="18" charset="0"/>
              </a:rPr>
              <a:t>  </a:t>
            </a:r>
            <a:r>
              <a:rPr lang="en-US" sz="1000" dirty="0">
                <a:latin typeface="Garamond" pitchFamily="18" charset="0"/>
              </a:rPr>
              <a:t>34    </a:t>
            </a:r>
            <a:r>
              <a:rPr lang="en-US" sz="1000" dirty="0" smtClean="0">
                <a:latin typeface="Garamond" pitchFamily="18" charset="0"/>
              </a:rPr>
              <a:t>    </a:t>
            </a:r>
            <a:r>
              <a:rPr lang="en-US" sz="1000" dirty="0">
                <a:latin typeface="Garamond" pitchFamily="18" charset="0"/>
              </a:rPr>
              <a:t>46</a:t>
            </a:r>
          </a:p>
          <a:p>
            <a:r>
              <a:rPr lang="en-US" sz="1000" dirty="0">
                <a:latin typeface="Garamond" pitchFamily="18" charset="0"/>
              </a:rPr>
              <a:t>P-Value    </a:t>
            </a:r>
            <a:r>
              <a:rPr lang="en-US" sz="1000" dirty="0" smtClean="0">
                <a:latin typeface="Garamond" pitchFamily="18" charset="0"/>
              </a:rPr>
              <a:t>   </a:t>
            </a:r>
            <a:r>
              <a:rPr lang="en-US" sz="1000" dirty="0">
                <a:latin typeface="Garamond" pitchFamily="18" charset="0"/>
              </a:rPr>
              <a:t>0.072  0.190  0.029  0.011</a:t>
            </a:r>
          </a:p>
          <a:p>
            <a:endParaRPr lang="en-US" dirty="0"/>
          </a:p>
        </p:txBody>
      </p:sp>
      <p:sp>
        <p:nvSpPr>
          <p:cNvPr id="9" name="AutoShape 21"/>
          <p:cNvSpPr>
            <a:spLocks noChangeArrowheads="1"/>
          </p:cNvSpPr>
          <p:nvPr/>
        </p:nvSpPr>
        <p:spPr bwMode="auto">
          <a:xfrm>
            <a:off x="2209800" y="1828800"/>
            <a:ext cx="1079500" cy="279559"/>
          </a:xfrm>
          <a:prstGeom prst="foldedCorner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 smtClean="0"/>
              <a:t>ARIMA(2,1,0</a:t>
            </a:r>
            <a:r>
              <a:rPr lang="en-US" sz="1000" b="0" dirty="0"/>
              <a:t>)</a:t>
            </a:r>
          </a:p>
        </p:txBody>
      </p:sp>
      <p:sp>
        <p:nvSpPr>
          <p:cNvPr id="10" name="AutoShape 21"/>
          <p:cNvSpPr>
            <a:spLocks noChangeArrowheads="1"/>
          </p:cNvSpPr>
          <p:nvPr/>
        </p:nvSpPr>
        <p:spPr bwMode="auto">
          <a:xfrm>
            <a:off x="4800600" y="1752600"/>
            <a:ext cx="1079500" cy="279559"/>
          </a:xfrm>
          <a:prstGeom prst="foldedCorner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 smtClean="0"/>
              <a:t>ARIMA(0,1,1)</a:t>
            </a:r>
            <a:endParaRPr lang="en-US" sz="1000" b="0" dirty="0"/>
          </a:p>
        </p:txBody>
      </p:sp>
      <p:sp>
        <p:nvSpPr>
          <p:cNvPr id="11" name="AutoShape 21"/>
          <p:cNvSpPr>
            <a:spLocks noChangeArrowheads="1"/>
          </p:cNvSpPr>
          <p:nvPr/>
        </p:nvSpPr>
        <p:spPr bwMode="auto">
          <a:xfrm>
            <a:off x="7543800" y="1828800"/>
            <a:ext cx="1079500" cy="279559"/>
          </a:xfrm>
          <a:prstGeom prst="foldedCorner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 smtClean="0"/>
              <a:t>ARIMA(1,1,1)</a:t>
            </a:r>
            <a:endParaRPr lang="en-US" sz="1000" b="0" dirty="0"/>
          </a:p>
        </p:txBody>
      </p:sp>
      <p:sp>
        <p:nvSpPr>
          <p:cNvPr id="12" name="Rectangle 11"/>
          <p:cNvSpPr/>
          <p:nvPr/>
        </p:nvSpPr>
        <p:spPr>
          <a:xfrm>
            <a:off x="609600" y="2286000"/>
            <a:ext cx="21336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00" y="5181600"/>
            <a:ext cx="19812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52800" y="5029200"/>
            <a:ext cx="20574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943600" y="5181600"/>
            <a:ext cx="20574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352800" y="2209800"/>
            <a:ext cx="21336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2286000"/>
            <a:ext cx="21336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1295400" y="5791200"/>
            <a:ext cx="4105275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are </a:t>
            </a:r>
            <a:r>
              <a:rPr lang="en-US" sz="1000" b="0" dirty="0" smtClean="0">
                <a:solidFill>
                  <a:schemeClr val="tx1"/>
                </a:solidFill>
              </a:rPr>
              <a:t>significant </a:t>
            </a:r>
            <a:r>
              <a:rPr lang="en-US" sz="1000" b="0" dirty="0">
                <a:solidFill>
                  <a:schemeClr val="tx1"/>
                </a:solidFill>
              </a:rPr>
              <a:t>as indicated by the </a:t>
            </a:r>
            <a:r>
              <a:rPr lang="en-US" sz="1000" b="0" dirty="0" smtClean="0">
                <a:solidFill>
                  <a:schemeClr val="tx1"/>
                </a:solidFill>
              </a:rPr>
              <a:t>small </a:t>
            </a:r>
            <a:r>
              <a:rPr lang="en-US" sz="1000" b="0" dirty="0">
                <a:solidFill>
                  <a:schemeClr val="tx1"/>
                </a:solidFill>
              </a:rPr>
              <a:t>p-values for </a:t>
            </a:r>
            <a:r>
              <a:rPr lang="en-US" sz="1000" b="0" dirty="0" smtClean="0">
                <a:solidFill>
                  <a:schemeClr val="tx1"/>
                </a:solidFill>
              </a:rPr>
              <a:t>either model. 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endCxn id="13" idx="2"/>
          </p:cNvCxnSpPr>
          <p:nvPr/>
        </p:nvCxnSpPr>
        <p:spPr>
          <a:xfrm flipH="1" flipV="1">
            <a:off x="1600200" y="5410200"/>
            <a:ext cx="1219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819400" y="5257800"/>
            <a:ext cx="13716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17"/>
          <p:cNvSpPr>
            <a:spLocks noChangeArrowheads="1"/>
          </p:cNvSpPr>
          <p:nvPr/>
        </p:nvSpPr>
        <p:spPr bwMode="auto">
          <a:xfrm>
            <a:off x="5638800" y="5791200"/>
            <a:ext cx="3048001" cy="279559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not 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10%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3" idx="0"/>
          </p:cNvCxnSpPr>
          <p:nvPr/>
        </p:nvCxnSpPr>
        <p:spPr>
          <a:xfrm rot="5400000" flipH="1" flipV="1">
            <a:off x="6973095" y="5600700"/>
            <a:ext cx="3802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17"/>
          <p:cNvSpPr>
            <a:spLocks noChangeArrowheads="1"/>
          </p:cNvSpPr>
          <p:nvPr/>
        </p:nvSpPr>
        <p:spPr bwMode="auto">
          <a:xfrm>
            <a:off x="7848600" y="2743200"/>
            <a:ext cx="12954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10%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7924800" y="2514600"/>
            <a:ext cx="6858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7010400" y="5791200"/>
            <a:ext cx="2133600" cy="381000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24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Example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352800"/>
            <a:ext cx="3314700" cy="2209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352800"/>
            <a:ext cx="3314700" cy="2209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609600" y="1371600"/>
            <a:ext cx="67818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Garamond" pitchFamily="18" charset="0"/>
              </a:rPr>
              <a:t>The results indicate that ARIMA(1,1,1) residuals are uncorrelated at least up to lag 48, while ARIMA(2,1,0) and ARIMA(0,1,1) residuals are correlated.</a:t>
            </a:r>
          </a:p>
          <a:p>
            <a:pPr marL="231775" lvl="1" indent="-231775" algn="just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Garamond" pitchFamily="18" charset="0"/>
                <a:sym typeface="Symbol" pitchFamily="18" charset="2"/>
              </a:rPr>
              <a:t>The ACF and PACF of residuals of ARIMA(1,1,1) are well within their two standard error limits </a:t>
            </a:r>
            <a:r>
              <a:rPr lang="en-US" sz="2000" dirty="0" smtClean="0">
                <a:latin typeface="Garamond" pitchFamily="18" charset="0"/>
              </a:rPr>
              <a:t>indicating residuals are white noise.</a:t>
            </a:r>
          </a:p>
          <a:p>
            <a:pPr marL="231775" indent="-231775" algn="just">
              <a:lnSpc>
                <a:spcPct val="90000"/>
              </a:lnSpc>
              <a:buFont typeface="Arial" pitchFamily="34" charset="0"/>
              <a:buChar char="•"/>
            </a:pPr>
            <a:endParaRPr lang="en-US" sz="20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endParaRPr lang="en-US" sz="2000" dirty="0" smtClean="0">
              <a:latin typeface="Garamon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5791200"/>
            <a:ext cx="4244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ACF and PACF of residual of ARIMA(1,1,1)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743200" y="3657600"/>
            <a:ext cx="2954337" cy="454283"/>
          </a:xfrm>
          <a:prstGeom prst="foldedCorner">
            <a:avLst>
              <a:gd name="adj" fmla="val 12500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There </a:t>
            </a:r>
            <a:r>
              <a:rPr lang="en-US" sz="1000" b="0" dirty="0">
                <a:solidFill>
                  <a:schemeClr val="tx1"/>
                </a:solidFill>
              </a:rPr>
              <a:t>is </a:t>
            </a:r>
            <a:r>
              <a:rPr lang="en-US" sz="1000" dirty="0">
                <a:solidFill>
                  <a:schemeClr val="tx1"/>
                </a:solidFill>
              </a:rPr>
              <a:t>no significant residual autocorrelation</a:t>
            </a:r>
            <a:r>
              <a:rPr lang="en-US" sz="1000" b="0" dirty="0">
                <a:solidFill>
                  <a:schemeClr val="tx1"/>
                </a:solidFill>
              </a:rPr>
              <a:t> for the </a:t>
            </a:r>
            <a:r>
              <a:rPr lang="en-US" sz="1000" b="0" dirty="0" smtClean="0">
                <a:solidFill>
                  <a:schemeClr val="tx1"/>
                </a:solidFill>
              </a:rPr>
              <a:t>ARIMA(1,1,1) </a:t>
            </a:r>
            <a:r>
              <a:rPr lang="en-US" sz="1000" b="0" dirty="0">
                <a:solidFill>
                  <a:schemeClr val="tx1"/>
                </a:solidFill>
              </a:rPr>
              <a:t>model. </a:t>
            </a:r>
          </a:p>
        </p:txBody>
      </p:sp>
      <p:cxnSp>
        <p:nvCxnSpPr>
          <p:cNvPr id="13" name="Straight Arrow Connector 12"/>
          <p:cNvCxnSpPr>
            <a:stCxn id="11" idx="2"/>
          </p:cNvCxnSpPr>
          <p:nvPr/>
        </p:nvCxnSpPr>
        <p:spPr>
          <a:xfrm rot="16200000" flipH="1">
            <a:off x="4623326" y="3708925"/>
            <a:ext cx="155317" cy="9612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2"/>
          </p:cNvCxnSpPr>
          <p:nvPr/>
        </p:nvCxnSpPr>
        <p:spPr>
          <a:xfrm rot="5400000">
            <a:off x="3594627" y="3641457"/>
            <a:ext cx="155317" cy="10961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25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Example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295400"/>
            <a:ext cx="43561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95400"/>
            <a:ext cx="36576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181600" y="457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343400"/>
            <a:ext cx="39454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aramond" pitchFamily="18" charset="0"/>
              </a:rPr>
              <a:t>The Figure shows that the </a:t>
            </a:r>
          </a:p>
          <a:p>
            <a:r>
              <a:rPr lang="en-US" sz="2000" dirty="0" smtClean="0">
                <a:latin typeface="Garamond" pitchFamily="18" charset="0"/>
              </a:rPr>
              <a:t>residuals follow normal distribution </a:t>
            </a:r>
          </a:p>
          <a:p>
            <a:r>
              <a:rPr lang="en-US" sz="2000" dirty="0" smtClean="0">
                <a:latin typeface="Garamond" pitchFamily="18" charset="0"/>
              </a:rPr>
              <a:t>and have constant variances</a:t>
            </a:r>
            <a:endParaRPr lang="en-US" sz="2000" dirty="0"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715000"/>
            <a:ext cx="6749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aramond" pitchFamily="18" charset="0"/>
              </a:rPr>
              <a:t>The results shows that ARIMA(1,1,1) model is an adequate model.</a:t>
            </a:r>
            <a:endParaRPr lang="en-US" sz="2000" dirty="0">
              <a:latin typeface="Garamond" pitchFamily="18" charset="0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048000" y="3124200"/>
            <a:ext cx="1676400" cy="629007"/>
          </a:xfrm>
          <a:prstGeom prst="foldedCorner">
            <a:avLst>
              <a:gd name="adj" fmla="val 12500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residual </a:t>
            </a:r>
            <a:r>
              <a:rPr lang="en-US" sz="1000" dirty="0">
                <a:solidFill>
                  <a:schemeClr val="tx1"/>
                </a:solidFill>
              </a:rPr>
              <a:t>autocorrelation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endParaRPr lang="en-US" sz="1000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follows normal distribution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11" idx="0"/>
          </p:cNvCxnSpPr>
          <p:nvPr/>
        </p:nvCxnSpPr>
        <p:spPr>
          <a:xfrm rot="16200000" flipV="1">
            <a:off x="3429000" y="2667000"/>
            <a:ext cx="7620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2"/>
          </p:cNvCxnSpPr>
          <p:nvPr/>
        </p:nvCxnSpPr>
        <p:spPr>
          <a:xfrm rot="16200000" flipH="1">
            <a:off x="4162605" y="3476802"/>
            <a:ext cx="437791" cy="990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0"/>
          </p:cNvCxnSpPr>
          <p:nvPr/>
        </p:nvCxnSpPr>
        <p:spPr>
          <a:xfrm rot="16200000" flipV="1">
            <a:off x="3124200" y="2362200"/>
            <a:ext cx="60960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7239000" y="1066800"/>
            <a:ext cx="1676400" cy="454283"/>
          </a:xfrm>
          <a:prstGeom prst="foldedCorner">
            <a:avLst>
              <a:gd name="adj" fmla="val 12500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residual has constant variances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8" idx="2"/>
          </p:cNvCxnSpPr>
          <p:nvPr/>
        </p:nvCxnSpPr>
        <p:spPr>
          <a:xfrm rot="5400000">
            <a:off x="7694742" y="1827341"/>
            <a:ext cx="688717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26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  <a:noFill/>
        </p:spPr>
        <p:txBody>
          <a:bodyPr/>
          <a:lstStyle/>
          <a:p>
            <a:fld id="{98B8F26F-9129-4318-9650-1ECEF7FFE897}" type="slidenum">
              <a:rPr lang="zh-TW" altLang="en-US">
                <a:solidFill>
                  <a:srgbClr val="C00000"/>
                </a:solidFill>
              </a:rPr>
              <a:pPr/>
              <a:t>27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selection criteria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>
            <p:ph idx="1"/>
          </p:nvPr>
        </p:nvGraphicFramePr>
        <p:xfrm>
          <a:off x="531813" y="1981200"/>
          <a:ext cx="8612187" cy="3343275"/>
        </p:xfrm>
        <a:graphic>
          <a:graphicData uri="http://schemas.openxmlformats.org/presentationml/2006/ole">
            <p:oleObj spid="_x0000_s208898" name="Document" r:id="rId3" imgW="5887397" imgH="2286754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Comparison of actual and forecasted value using ARIMA(1,1,1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676401" y="1447800"/>
          <a:ext cx="5486399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886200"/>
            <a:ext cx="5486400" cy="2387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28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6096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 to Box-Jenkins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676400"/>
            <a:ext cx="71628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 defTabSz="952500"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Box-Jenkins (BJ) methodology or Autoregressive Integrated Moving Average (ARIMA) models are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a class of linear models that is capable of representing stationary as well as 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non-stationary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time series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.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231775" indent="-231775" algn="just"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The BJ methodology refers to a set of procedures for identifying, fitting, estimating and checking ARIMA models with time series data. Forecast follow directly from the form of fitted model.</a:t>
            </a:r>
          </a:p>
          <a:p>
            <a:pPr marL="231775" indent="-231775" algn="just"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The BJ methodology aims to obtain a model that is parsimony. Parsimony referred a model has the smallest number of parameters needed to adequately fit the patterns in the data observed.</a:t>
            </a:r>
          </a:p>
          <a:p>
            <a:pPr marL="231775" indent="-231775" algn="just">
              <a:buFont typeface="Arial" pitchFamily="34" charset="0"/>
              <a:buChar char="•"/>
            </a:pPr>
            <a:endParaRPr lang="en-US" sz="2400" dirty="0" smtClean="0">
              <a:latin typeface="Garamond" pitchFamily="18" charset="0"/>
            </a:endParaRPr>
          </a:p>
          <a:p>
            <a:pPr marL="231775" indent="-231775" algn="just">
              <a:buFont typeface="Arial" pitchFamily="34" charset="0"/>
              <a:buChar char="•"/>
            </a:pPr>
            <a:endParaRPr lang="en-US" sz="2400" dirty="0" smtClean="0">
              <a:latin typeface="Garamond" pitchFamily="18" charset="0"/>
            </a:endParaRPr>
          </a:p>
          <a:p>
            <a:pPr marL="457200" indent="-457200" algn="just" defTabSz="952500">
              <a:buClr>
                <a:srgbClr val="FF0000"/>
              </a:buClr>
              <a:buFont typeface="Wingdings" pitchFamily="2" charset="2"/>
              <a:buChar char="§"/>
            </a:pPr>
            <a:endParaRPr lang="en-US" sz="2000" dirty="0" smtClean="0">
              <a:latin typeface="Garamond" pitchFamily="18" charset="0"/>
            </a:endParaRPr>
          </a:p>
          <a:p>
            <a:pPr marL="457200" indent="-457200" algn="just" defTabSz="952500">
              <a:buClr>
                <a:srgbClr val="FF0000"/>
              </a:buClr>
              <a:buFont typeface="Wingdings" pitchFamily="2" charset="2"/>
              <a:buChar char="§"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3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Box-Jenkins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methodology procedure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lvl="0"/>
            <a:r>
              <a:rPr lang="en-US" sz="2000" b="1" dirty="0" smtClean="0">
                <a:latin typeface="Garamond" pitchFamily="18" charset="0"/>
              </a:rPr>
              <a:t>Stationary: </a:t>
            </a:r>
            <a:r>
              <a:rPr lang="en-US" altLang="zh-TW" sz="2000" dirty="0" smtClean="0">
                <a:latin typeface="Garamond" pitchFamily="18" charset="0"/>
                <a:ea typeface="新細明體" pitchFamily="18" charset="-120"/>
              </a:rPr>
              <a:t>Stationary is a fundamental property underlying for ARIMA model.  In this step, non-stationary </a:t>
            </a:r>
            <a:r>
              <a:rPr lang="en-US" sz="2000" dirty="0" smtClean="0">
                <a:latin typeface="Garamond" pitchFamily="18" charset="0"/>
              </a:rPr>
              <a:t>to achieve stationary </a:t>
            </a:r>
            <a:r>
              <a:rPr lang="en-US" altLang="zh-TW" sz="2000" dirty="0" smtClean="0">
                <a:latin typeface="Garamond" pitchFamily="18" charset="0"/>
                <a:ea typeface="新細明體" pitchFamily="18" charset="-120"/>
              </a:rPr>
              <a:t>series usually by taking first and second difference of the data. </a:t>
            </a:r>
            <a:endParaRPr lang="en-US" sz="2000" b="1" dirty="0" smtClean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Identification</a:t>
            </a:r>
            <a:r>
              <a:rPr lang="en-US" sz="2000" dirty="0">
                <a:latin typeface="Garamond" pitchFamily="18" charset="0"/>
              </a:rPr>
              <a:t>: </a:t>
            </a:r>
            <a:r>
              <a:rPr lang="en-US" altLang="zh-TW" sz="2000" dirty="0" smtClean="0">
                <a:latin typeface="Garamond" pitchFamily="18" charset="0"/>
                <a:ea typeface="新細明體" pitchFamily="18" charset="-120"/>
              </a:rPr>
              <a:t>When the data are confirmed stationary, one may proceed to tentative identification of models through visual inspection of both the autocorrelation function (</a:t>
            </a:r>
            <a:r>
              <a:rPr lang="en-US" sz="2000" dirty="0" smtClean="0">
                <a:latin typeface="Garamond" pitchFamily="18" charset="0"/>
              </a:rPr>
              <a:t>ACF) and partial autocorrelation function (PACF).</a:t>
            </a:r>
            <a:endParaRPr lang="en-US" sz="2000" dirty="0">
              <a:latin typeface="Garamond" pitchFamily="18" charset="0"/>
            </a:endParaRPr>
          </a:p>
          <a:p>
            <a:pPr lvl="0"/>
            <a:r>
              <a:rPr lang="en-US" sz="2000" b="1" dirty="0">
                <a:latin typeface="Garamond" pitchFamily="18" charset="0"/>
              </a:rPr>
              <a:t>Estimation</a:t>
            </a:r>
            <a:r>
              <a:rPr lang="en-US" sz="2000" dirty="0">
                <a:latin typeface="Garamond" pitchFamily="18" charset="0"/>
              </a:rPr>
              <a:t>: Determine coefficients and estimate </a:t>
            </a:r>
            <a:r>
              <a:rPr lang="en-US" sz="2000" dirty="0" smtClean="0">
                <a:latin typeface="Garamond" pitchFamily="18" charset="0"/>
              </a:rPr>
              <a:t>of the ARIMA model  using various techniques such as the least squares, moment  </a:t>
            </a:r>
            <a:r>
              <a:rPr lang="en-US" sz="2000" dirty="0">
                <a:latin typeface="Garamond" pitchFamily="18" charset="0"/>
              </a:rPr>
              <a:t>and maximum likelihood </a:t>
            </a:r>
            <a:r>
              <a:rPr lang="en-US" sz="2000" dirty="0" smtClean="0">
                <a:latin typeface="Garamond" pitchFamily="18" charset="0"/>
              </a:rPr>
              <a:t>methods.</a:t>
            </a:r>
            <a:endParaRPr lang="en-US" sz="2000" dirty="0">
              <a:latin typeface="Garamond" pitchFamily="18" charset="0"/>
            </a:endParaRPr>
          </a:p>
          <a:p>
            <a:pPr lvl="0"/>
            <a:r>
              <a:rPr lang="en-US" sz="2000" b="1" dirty="0">
                <a:latin typeface="Garamond" pitchFamily="18" charset="0"/>
              </a:rPr>
              <a:t>Diagnostics</a:t>
            </a:r>
            <a:r>
              <a:rPr lang="en-US" sz="2000" dirty="0">
                <a:latin typeface="Garamond" pitchFamily="18" charset="0"/>
              </a:rPr>
              <a:t>: </a:t>
            </a:r>
            <a:r>
              <a:rPr lang="en-US" sz="2000" dirty="0" smtClean="0">
                <a:latin typeface="Garamond" pitchFamily="18" charset="0"/>
              </a:rPr>
              <a:t>Having estimated the coefficients, the model is then tested for its adequacy. Test statistics</a:t>
            </a:r>
            <a:r>
              <a:rPr lang="en-US" sz="2000" dirty="0">
                <a:latin typeface="Garamond" pitchFamily="18" charset="0"/>
              </a:rPr>
              <a:t>, ACFs and PACFs of residuals </a:t>
            </a:r>
            <a:r>
              <a:rPr lang="en-US" sz="2000" dirty="0" smtClean="0">
                <a:latin typeface="Garamond" pitchFamily="18" charset="0"/>
              </a:rPr>
              <a:t> were used to </a:t>
            </a:r>
            <a:r>
              <a:rPr lang="en-US" sz="2000" dirty="0">
                <a:latin typeface="Garamond" pitchFamily="18" charset="0"/>
              </a:rPr>
              <a:t>verify whether the model is valid. If valid then use the decided model, otherwise repeat the steps of Identification, Estimation and Diagnostics.</a:t>
            </a:r>
          </a:p>
          <a:p>
            <a:pPr lvl="0"/>
            <a:r>
              <a:rPr lang="en-US" sz="2000" b="1" dirty="0">
                <a:latin typeface="Garamond" pitchFamily="18" charset="0"/>
              </a:rPr>
              <a:t>Forecast</a:t>
            </a:r>
            <a:r>
              <a:rPr lang="en-US" sz="2000" dirty="0">
                <a:latin typeface="Garamond" pitchFamily="18" charset="0"/>
              </a:rPr>
              <a:t>: </a:t>
            </a:r>
            <a:r>
              <a:rPr lang="en-US" sz="2000" dirty="0" smtClean="0">
                <a:latin typeface="Garamond" pitchFamily="18" charset="0"/>
              </a:rPr>
              <a:t>Once the model’s fitness has been confirmed, the model then ready to be used to generate the forecasts for future value. </a:t>
            </a:r>
            <a:endParaRPr lang="en-US" sz="2000" dirty="0">
              <a:latin typeface="Garamond" pitchFamily="18" charset="0"/>
            </a:endParaRPr>
          </a:p>
          <a:p>
            <a:endParaRPr lang="en-US" sz="20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4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  <a:noFill/>
        </p:spPr>
        <p:txBody>
          <a:bodyPr/>
          <a:lstStyle/>
          <a:p>
            <a:fld id="{EF74C171-6702-45B2-AAB8-1D7732E0CC15}" type="slidenum">
              <a:rPr lang="zh-TW" altLang="en-US">
                <a:solidFill>
                  <a:srgbClr val="C00000"/>
                </a:solidFill>
              </a:rPr>
              <a:pPr/>
              <a:t>5</a:t>
            </a:fld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Stationarity</a:t>
            </a:r>
            <a:endParaRPr lang="en-US" altLang="zh-TW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1"/>
            <a:ext cx="7958137" cy="16002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A stationary process has the property that the mean, variance and auto-covariance structure do not change over time.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A time series </a:t>
            </a:r>
            <a:r>
              <a:rPr lang="en-US" altLang="zh-TW" sz="2600" dirty="0" err="1" smtClean="0">
                <a:latin typeface="Garamond" pitchFamily="18" charset="0"/>
                <a:ea typeface="新細明體" pitchFamily="18" charset="-120"/>
              </a:rPr>
              <a:t>y</a:t>
            </a:r>
            <a:r>
              <a:rPr lang="en-US" altLang="zh-TW" sz="2600" baseline="-25000" dirty="0" err="1" smtClean="0">
                <a:latin typeface="Garamond" pitchFamily="18" charset="0"/>
                <a:ea typeface="新細明體" pitchFamily="18" charset="-120"/>
              </a:rPr>
              <a:t>t</a:t>
            </a: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 is said to be stationary if it satisfies the following conditions: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	</a:t>
            </a:r>
            <a:r>
              <a:rPr lang="en-US" altLang="zh-TW" sz="2600" dirty="0" err="1" smtClean="0">
                <a:latin typeface="Garamond" pitchFamily="18" charset="0"/>
                <a:ea typeface="新細明體" pitchFamily="18" charset="-120"/>
              </a:rPr>
              <a:t>i</a:t>
            </a: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.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	ii.		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	iii.	</a:t>
            </a:r>
          </a:p>
          <a:p>
            <a:pPr>
              <a:lnSpc>
                <a:spcPct val="80000"/>
              </a:lnSpc>
            </a:pPr>
            <a:endParaRPr lang="en-US" altLang="zh-TW" sz="2600" dirty="0" smtClean="0">
              <a:latin typeface="Garamond" pitchFamily="18" charset="0"/>
              <a:ea typeface="新細明體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Visually, it is a flat looking series, without trend, fluctuates around a constant mean and the autocorrelation function (ACF) tails off toward zero quickly. </a:t>
            </a:r>
          </a:p>
          <a:p>
            <a:pPr>
              <a:lnSpc>
                <a:spcPct val="80000"/>
              </a:lnSpc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Transformation will be used when time series is not stationary in variances.	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600" dirty="0" smtClean="0">
                <a:latin typeface="Garamond" pitchFamily="18" charset="0"/>
                <a:ea typeface="新細明體" pitchFamily="18" charset="-120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7213" y="3048000"/>
          <a:ext cx="3470275" cy="419100"/>
        </p:xfrm>
        <a:graphic>
          <a:graphicData uri="http://schemas.openxmlformats.org/presentationml/2006/ole">
            <p:oleObj spid="_x0000_s197634" name="Equation" r:id="rId3" imgW="1892160" imgH="22860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827213" y="3429000"/>
          <a:ext cx="3562350" cy="465138"/>
        </p:xfrm>
        <a:graphic>
          <a:graphicData uri="http://schemas.openxmlformats.org/presentationml/2006/ole">
            <p:oleObj spid="_x0000_s197635" name="Equation" r:id="rId4" imgW="1942920" imgH="253800" progId="Equation.3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873250" y="3810000"/>
          <a:ext cx="4097338" cy="419100"/>
        </p:xfrm>
        <a:graphic>
          <a:graphicData uri="http://schemas.openxmlformats.org/presentationml/2006/ole">
            <p:oleObj spid="_x0000_s197636" name="Equation" r:id="rId5" imgW="2234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931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Transformations to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achieve stationary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1752601"/>
            <a:ext cx="7724775" cy="4343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>
                <a:latin typeface="Garamond" pitchFamily="18" charset="0"/>
              </a:rPr>
              <a:t>Differencing is often used to made series stationary in mean. </a:t>
            </a:r>
            <a:endParaRPr lang="en-US" sz="2400" dirty="0">
              <a:latin typeface="Garamond" pitchFamily="18" charset="0"/>
            </a:endParaRPr>
          </a:p>
          <a:p>
            <a:pPr eaLnBrk="1" hangingPunct="1"/>
            <a:r>
              <a:rPr lang="en-US" sz="2400" dirty="0" smtClean="0">
                <a:latin typeface="Garamond" pitchFamily="18" charset="0"/>
              </a:rPr>
              <a:t>Number of times differencing is needed to achieve stationary is called “order of integration”. In most cases, first and second order is sufficient. </a:t>
            </a:r>
          </a:p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	1</a:t>
            </a:r>
            <a:r>
              <a:rPr lang="en-US" sz="2400" baseline="30000" dirty="0" smtClean="0">
                <a:latin typeface="Garamond" pitchFamily="18" charset="0"/>
              </a:rPr>
              <a:t>st</a:t>
            </a:r>
            <a:r>
              <a:rPr lang="en-US" sz="2400" dirty="0" smtClean="0">
                <a:latin typeface="Garamond" pitchFamily="18" charset="0"/>
              </a:rPr>
              <a:t>  differencing :</a:t>
            </a:r>
          </a:p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	2</a:t>
            </a:r>
            <a:r>
              <a:rPr lang="en-US" sz="2400" baseline="30000" dirty="0" smtClean="0">
                <a:latin typeface="Garamond" pitchFamily="18" charset="0"/>
              </a:rPr>
              <a:t>nd</a:t>
            </a:r>
            <a:r>
              <a:rPr lang="en-US" sz="2400" dirty="0" smtClean="0">
                <a:latin typeface="Garamond" pitchFamily="18" charset="0"/>
              </a:rPr>
              <a:t> differencing : 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For the series shows increasing in variability over time, normally we use</a:t>
            </a:r>
          </a:p>
          <a:p>
            <a:r>
              <a:rPr lang="en-US" sz="2400" dirty="0" smtClean="0">
                <a:latin typeface="Garamond" pitchFamily="18" charset="0"/>
              </a:rPr>
              <a:t>logarithm 	  : </a:t>
            </a:r>
          </a:p>
          <a:p>
            <a:r>
              <a:rPr lang="en-US" sz="2400" dirty="0" smtClean="0">
                <a:latin typeface="Garamond" pitchFamily="18" charset="0"/>
              </a:rPr>
              <a:t>or square root :	</a:t>
            </a:r>
          </a:p>
          <a:p>
            <a:pPr>
              <a:buNone/>
            </a:pPr>
            <a:r>
              <a:rPr lang="en-US" sz="2400" dirty="0">
                <a:latin typeface="Garamond" pitchFamily="18" charset="0"/>
              </a:rPr>
              <a:t>	</a:t>
            </a:r>
            <a:r>
              <a:rPr lang="en-US" sz="2400" dirty="0" smtClean="0">
                <a:latin typeface="Garamond" pitchFamily="18" charset="0"/>
              </a:rPr>
              <a:t> 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76600" y="3352800"/>
          <a:ext cx="4052887" cy="419100"/>
        </p:xfrm>
        <a:graphic>
          <a:graphicData uri="http://schemas.openxmlformats.org/presentationml/2006/ole">
            <p:oleObj spid="_x0000_s198658" name="Equation" r:id="rId3" imgW="2209680" imgH="22860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352800" y="3810000"/>
          <a:ext cx="3422650" cy="466725"/>
        </p:xfrm>
        <a:graphic>
          <a:graphicData uri="http://schemas.openxmlformats.org/presentationml/2006/ole">
            <p:oleObj spid="_x0000_s198659" name="Equation" r:id="rId4" imgW="1866600" imgH="253800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00400" y="5486400"/>
          <a:ext cx="1211262" cy="419100"/>
        </p:xfrm>
        <a:graphic>
          <a:graphicData uri="http://schemas.openxmlformats.org/presentationml/2006/ole">
            <p:oleObj spid="_x0000_s198660" name="Equation" r:id="rId5" imgW="660240" imgH="2286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276600" y="5867400"/>
          <a:ext cx="1049337" cy="488950"/>
        </p:xfrm>
        <a:graphic>
          <a:graphicData uri="http://schemas.openxmlformats.org/presentationml/2006/ole">
            <p:oleObj spid="_x0000_s198661" name="Equation" r:id="rId6" imgW="571320" imgH="26640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BFB10921-DD13-4DB1-9A11-A80620ABE7A8}" type="slidenum">
              <a:rPr lang="zh-TW" altLang="en-US" smtClean="0">
                <a:solidFill>
                  <a:srgbClr val="C00000"/>
                </a:solidFill>
              </a:rPr>
              <a:pPr>
                <a:defRPr/>
              </a:pPr>
              <a:t>6</a:t>
            </a:fld>
            <a:endParaRPr lang="en-US" altLang="zh-TW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stationary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eries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Mixed Autoregressive &amp; Moving Average model, ARMA(p, q)</a:t>
            </a:r>
          </a:p>
          <a:p>
            <a:pPr>
              <a:buNone/>
            </a:pPr>
            <a:endParaRPr lang="en-US" sz="2400" dirty="0">
              <a:latin typeface="Garamond" pitchFamily="18" charset="0"/>
            </a:endParaRP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Autoregressive model, AR(p) or ARMA(p, 0)</a:t>
            </a: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Moving Average model, MA(q) or ARMA(0, q)</a:t>
            </a:r>
          </a:p>
          <a:p>
            <a:pPr>
              <a:buNone/>
            </a:pP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838200" y="2209800"/>
          <a:ext cx="7544082" cy="533400"/>
        </p:xfrm>
        <a:graphic>
          <a:graphicData uri="http://schemas.openxmlformats.org/presentationml/2006/ole">
            <p:oleObj spid="_x0000_s199682" name="Equation" r:id="rId3" imgW="3416040" imgH="241200" progId="Equation.3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879600" y="3505200"/>
          <a:ext cx="4027488" cy="442913"/>
        </p:xfrm>
        <a:graphic>
          <a:graphicData uri="http://schemas.openxmlformats.org/presentationml/2006/ole">
            <p:oleObj spid="_x0000_s199683" name="Equation" r:id="rId4" imgW="2197080" imgH="241200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447925" y="4876800"/>
          <a:ext cx="3957638" cy="442913"/>
        </p:xfrm>
        <a:graphic>
          <a:graphicData uri="http://schemas.openxmlformats.org/presentationml/2006/ole">
            <p:oleObj spid="_x0000_s199684" name="Equation" r:id="rId5" imgW="2158920" imgH="24120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7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Determining a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tentative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ARIMA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odels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smtClean="0">
                <a:latin typeface="Garamond" pitchFamily="18" charset="0"/>
              </a:rPr>
              <a:t>Behavior of ACF and PACF were used to determine the appropriate ARIMA model. </a:t>
            </a:r>
            <a:r>
              <a:rPr lang="en-US" altLang="zh-TW" sz="2400" i="1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ACF </a:t>
            </a:r>
            <a:r>
              <a:rPr lang="en-US" altLang="zh-TW" sz="24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measures the linear relationship between time series observations separated by a lag of </a:t>
            </a:r>
            <a:r>
              <a:rPr lang="en-US" altLang="zh-TW" sz="2400" i="1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k</a:t>
            </a:r>
            <a:r>
              <a:rPr lang="en-US" altLang="zh-TW" sz="24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 time units. </a:t>
            </a:r>
            <a:r>
              <a:rPr lang="en-US" sz="2400" dirty="0" smtClean="0">
                <a:latin typeface="Garamond" pitchFamily="18" charset="0"/>
              </a:rPr>
              <a:t>The sample ACF  is computed by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  <a:p>
            <a:endParaRPr lang="en-US" sz="2400" dirty="0" smtClean="0">
              <a:latin typeface="Garamond" pitchFamily="18" charset="0"/>
            </a:endParaRPr>
          </a:p>
          <a:p>
            <a:pPr lvl="3"/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endParaRPr lang="en-US" sz="2400" dirty="0" smtClean="0"/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endParaRPr lang="en-US" altLang="zh-TW" sz="2400" dirty="0" smtClean="0">
              <a:latin typeface="Garamond" pitchFamily="18" charset="0"/>
              <a:ea typeface="新細明體" pitchFamily="18" charset="-120"/>
            </a:endParaRPr>
          </a:p>
          <a:p>
            <a:r>
              <a:rPr lang="en-US" altLang="zh-TW" sz="2400" dirty="0" smtClean="0">
                <a:latin typeface="Garamond" pitchFamily="18" charset="0"/>
                <a:ea typeface="新細明體" pitchFamily="18" charset="-120"/>
              </a:rPr>
              <a:t>The ACF is called cut off at 95% confidence interval if value of     lie in the range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35843" name="Object 4"/>
          <p:cNvGraphicFramePr>
            <a:graphicFrameLocks noChangeAspect="1"/>
          </p:cNvGraphicFramePr>
          <p:nvPr/>
        </p:nvGraphicFramePr>
        <p:xfrm>
          <a:off x="2133600" y="2743200"/>
          <a:ext cx="2742045" cy="1447800"/>
        </p:xfrm>
        <a:graphic>
          <a:graphicData uri="http://schemas.openxmlformats.org/presentationml/2006/ole">
            <p:oleObj spid="_x0000_s200706" name="Equation" r:id="rId3" imgW="1587240" imgH="838080" progId="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441960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The </a:t>
            </a:r>
            <a:r>
              <a:rPr lang="en-US" altLang="zh-TW" sz="2000" dirty="0" err="1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t</a:t>
            </a:r>
            <a:r>
              <a:rPr lang="en-US" altLang="zh-TW" sz="2000" baseline="-25000" dirty="0" err="1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r</a:t>
            </a:r>
            <a:r>
              <a:rPr lang="en-US" altLang="zh-TW" sz="2000" baseline="-50000" dirty="0" err="1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k</a:t>
            </a:r>
            <a:r>
              <a:rPr lang="en-US" altLang="zh-TW" sz="20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 statistic is</a:t>
            </a:r>
            <a:endParaRPr lang="en-US" sz="2000" dirty="0">
              <a:latin typeface="Garamond" pitchFamily="18" charset="0"/>
            </a:endParaRPr>
          </a:p>
        </p:txBody>
      </p:sp>
      <p:graphicFrame>
        <p:nvGraphicFramePr>
          <p:cNvPr id="35846" name="Object 1"/>
          <p:cNvGraphicFramePr>
            <a:graphicFrameLocks noChangeAspect="1"/>
          </p:cNvGraphicFramePr>
          <p:nvPr/>
        </p:nvGraphicFramePr>
        <p:xfrm>
          <a:off x="2743200" y="4267200"/>
          <a:ext cx="1987550" cy="873125"/>
        </p:xfrm>
        <a:graphic>
          <a:graphicData uri="http://schemas.openxmlformats.org/presentationml/2006/ole">
            <p:oleObj spid="_x0000_s200707" name="Equation" r:id="rId4" imgW="1041120" imgH="457200" progId="Equation.3">
              <p:embed/>
            </p:oleObj>
          </a:graphicData>
        </a:graphic>
      </p:graphicFrame>
      <p:graphicFrame>
        <p:nvGraphicFramePr>
          <p:cNvPr id="35847" name="Object 0"/>
          <p:cNvGraphicFramePr>
            <a:graphicFrameLocks noChangeAspect="1"/>
          </p:cNvGraphicFramePr>
          <p:nvPr/>
        </p:nvGraphicFramePr>
        <p:xfrm>
          <a:off x="4648200" y="3810000"/>
          <a:ext cx="1981200" cy="1187152"/>
        </p:xfrm>
        <a:graphic>
          <a:graphicData uri="http://schemas.openxmlformats.org/presentationml/2006/ole">
            <p:oleObj spid="_x0000_s200708" name="Equation" r:id="rId5" imgW="1104840" imgH="672840" progId="">
              <p:embed/>
            </p:oleObj>
          </a:graphicData>
        </a:graphic>
      </p:graphicFrame>
      <p:graphicFrame>
        <p:nvGraphicFramePr>
          <p:cNvPr id="35848" name="Object 5"/>
          <p:cNvGraphicFramePr>
            <a:graphicFrameLocks noChangeAspect="1"/>
          </p:cNvGraphicFramePr>
          <p:nvPr/>
        </p:nvGraphicFramePr>
        <p:xfrm>
          <a:off x="2209800" y="5486400"/>
          <a:ext cx="1549400" cy="498475"/>
        </p:xfrm>
        <a:graphic>
          <a:graphicData uri="http://schemas.openxmlformats.org/presentationml/2006/ole">
            <p:oleObj spid="_x0000_s200709" name="Equation" r:id="rId6" imgW="774360" imgH="253800" progId="Equation.3">
              <p:embed/>
            </p:oleObj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7848600" y="5181600"/>
          <a:ext cx="304800" cy="457200"/>
        </p:xfrm>
        <a:graphic>
          <a:graphicData uri="http://schemas.openxmlformats.org/presentationml/2006/ole">
            <p:oleObj spid="_x0000_s200710" name="Equation" r:id="rId7" imgW="152280" imgH="228600" progId="Equation.3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8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Interpretation of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behavior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ACF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The sample ACF is said to die down if this function 	does not cut off but rather decreases in a ‘steady fashion’. The sample ACF can die down in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	(</a:t>
            </a:r>
            <a:r>
              <a:rPr lang="en-US" altLang="zh-TW" sz="2800" dirty="0" err="1" smtClean="0">
                <a:latin typeface="Garamond" pitchFamily="18" charset="0"/>
                <a:ea typeface="新細明體" pitchFamily="18" charset="-120"/>
              </a:rPr>
              <a:t>i</a:t>
            </a: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)	a damped exponential fashion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	(ii)	a damped sine-wave fashion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	(iii)	a fashion dominated by either one of or a  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       combination of both (</a:t>
            </a:r>
            <a:r>
              <a:rPr lang="en-US" altLang="zh-TW" sz="2800" dirty="0" err="1" smtClean="0">
                <a:latin typeface="Garamond" pitchFamily="18" charset="0"/>
                <a:ea typeface="新細明體" pitchFamily="18" charset="-120"/>
              </a:rPr>
              <a:t>i</a:t>
            </a: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) and (ii).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altLang="zh-TW" sz="2800" dirty="0" smtClean="0">
                <a:latin typeface="Garamond" pitchFamily="18" charset="0"/>
                <a:ea typeface="新細明體" pitchFamily="18" charset="-120"/>
              </a:rPr>
              <a:t>	The SAC can die down fairly quickly or extremely slowly.</a:t>
            </a: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endParaRPr lang="en-US" sz="2800" dirty="0" smtClean="0">
              <a:latin typeface="Garamond" pitchFamily="18" charset="0"/>
              <a:ea typeface="新細明體" pitchFamily="18" charset="-120"/>
            </a:endParaRPr>
          </a:p>
          <a:p>
            <a:pPr marL="53975" indent="-53975">
              <a:lnSpc>
                <a:spcPct val="90000"/>
              </a:lnSpc>
              <a:buNone/>
              <a:tabLst>
                <a:tab pos="627063" algn="l"/>
              </a:tabLst>
            </a:pPr>
            <a:r>
              <a:rPr lang="en-US" sz="2800" dirty="0" smtClean="0">
                <a:latin typeface="Garamond" pitchFamily="18" charset="0"/>
                <a:ea typeface="新細明體" pitchFamily="18" charset="-120"/>
              </a:rPr>
              <a:t>Note: Behavior of ACF and PACF usually drawn with 95% confidence interval. 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rgbClr val="C00000"/>
                </a:solidFill>
              </a:rPr>
              <a:pPr>
                <a:defRPr/>
              </a:pPr>
              <a:t>9</a:t>
            </a:fld>
            <a:endParaRPr lang="en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 template</Template>
  <TotalTime>1960</TotalTime>
  <Words>1834</Words>
  <Application>Microsoft Office PowerPoint</Application>
  <PresentationFormat>On-screen Show (4:3)</PresentationFormat>
  <Paragraphs>329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UTMocw template</vt:lpstr>
      <vt:lpstr>Microsoft Equation 3.0</vt:lpstr>
      <vt:lpstr>Equation</vt:lpstr>
      <vt:lpstr>Document</vt:lpstr>
      <vt:lpstr>Slide 1</vt:lpstr>
      <vt:lpstr>Chap 5: ARIMA models  </vt:lpstr>
      <vt:lpstr>Introduction to Box-Jenkins methodology</vt:lpstr>
      <vt:lpstr>Box-Jenkins methodology procedure</vt:lpstr>
      <vt:lpstr>Stationarity</vt:lpstr>
      <vt:lpstr>Transformations to achieve stationary</vt:lpstr>
      <vt:lpstr>Models for stationary time series</vt:lpstr>
      <vt:lpstr>Determining a tentative ARIMA models</vt:lpstr>
      <vt:lpstr>Interpretation of behavior of sample ACF</vt:lpstr>
      <vt:lpstr>Interpretation of behavior of sample PACF</vt:lpstr>
      <vt:lpstr>Identification ARIMA models  Summary Of The Behaviour Of Autocorrelation And Partial Autocorrelation Functions</vt:lpstr>
      <vt:lpstr>Parameter estimation technique</vt:lpstr>
      <vt:lpstr>Estimating the parameters ARIMA model</vt:lpstr>
      <vt:lpstr>Diagnostics Checking</vt:lpstr>
      <vt:lpstr>Constant on variances</vt:lpstr>
      <vt:lpstr>Constant on variances</vt:lpstr>
      <vt:lpstr>Independent test</vt:lpstr>
      <vt:lpstr>Normality test</vt:lpstr>
      <vt:lpstr>Model selection criteria</vt:lpstr>
      <vt:lpstr>Forecasting</vt:lpstr>
      <vt:lpstr>Example</vt:lpstr>
      <vt:lpstr>First difference of water demand data</vt:lpstr>
      <vt:lpstr>Example</vt:lpstr>
      <vt:lpstr>ARIMA with MINITAB</vt:lpstr>
      <vt:lpstr>Example</vt:lpstr>
      <vt:lpstr>Example</vt:lpstr>
      <vt:lpstr>Model selection criteria</vt:lpstr>
      <vt:lpstr>Comparison of actual and forecasted value using ARIMA(1,1,1) model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TIMB PENGARAH 1</dc:creator>
  <cp:lastModifiedBy>User</cp:lastModifiedBy>
  <cp:revision>137</cp:revision>
  <dcterms:created xsi:type="dcterms:W3CDTF">2011-12-01T00:34:53Z</dcterms:created>
  <dcterms:modified xsi:type="dcterms:W3CDTF">2014-06-08T07:18:14Z</dcterms:modified>
</cp:coreProperties>
</file>