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5" r:id="rId2"/>
    <p:sldId id="325" r:id="rId3"/>
    <p:sldId id="300" r:id="rId4"/>
    <p:sldId id="298" r:id="rId5"/>
    <p:sldId id="288" r:id="rId6"/>
    <p:sldId id="289" r:id="rId7"/>
    <p:sldId id="291" r:id="rId8"/>
    <p:sldId id="292" r:id="rId9"/>
    <p:sldId id="293" r:id="rId10"/>
    <p:sldId id="294" r:id="rId11"/>
    <p:sldId id="299" r:id="rId12"/>
    <p:sldId id="301" r:id="rId13"/>
    <p:sldId id="304" r:id="rId14"/>
    <p:sldId id="323" r:id="rId15"/>
    <p:sldId id="322" r:id="rId16"/>
    <p:sldId id="306" r:id="rId17"/>
    <p:sldId id="307" r:id="rId18"/>
    <p:sldId id="308" r:id="rId19"/>
    <p:sldId id="324" r:id="rId20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Sheet1!$C$1</c:f>
              <c:strCache>
                <c:ptCount val="1"/>
                <c:pt idx="0">
                  <c:v>Rate</c:v>
                </c:pt>
              </c:strCache>
            </c:strRef>
          </c:tx>
          <c:marker>
            <c:symbol val="none"/>
          </c:marker>
          <c:val>
            <c:numRef>
              <c:f>Sheet1!$C$2:$C$15</c:f>
              <c:numCache>
                <c:formatCode>General</c:formatCode>
                <c:ptCount val="14"/>
                <c:pt idx="0">
                  <c:v>4.5</c:v>
                </c:pt>
                <c:pt idx="1">
                  <c:v>4.7</c:v>
                </c:pt>
                <c:pt idx="2">
                  <c:v>5.0999999999999996</c:v>
                </c:pt>
                <c:pt idx="3">
                  <c:v>5.3</c:v>
                </c:pt>
                <c:pt idx="4">
                  <c:v>5.6</c:v>
                </c:pt>
                <c:pt idx="5">
                  <c:v>6.4</c:v>
                </c:pt>
                <c:pt idx="6">
                  <c:v>7.2</c:v>
                </c:pt>
                <c:pt idx="7">
                  <c:v>7.9</c:v>
                </c:pt>
                <c:pt idx="8">
                  <c:v>8.2000000000000011</c:v>
                </c:pt>
                <c:pt idx="9">
                  <c:v>8.5</c:v>
                </c:pt>
                <c:pt idx="10">
                  <c:v>8.8000000000000007</c:v>
                </c:pt>
                <c:pt idx="11">
                  <c:v>8.4</c:v>
                </c:pt>
                <c:pt idx="12">
                  <c:v>8.4</c:v>
                </c:pt>
                <c:pt idx="13">
                  <c:v>8.5</c:v>
                </c:pt>
              </c:numCache>
            </c:numRef>
          </c:val>
        </c:ser>
        <c:marker val="1"/>
        <c:axId val="39985920"/>
        <c:axId val="40023168"/>
      </c:lineChart>
      <c:catAx>
        <c:axId val="39985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(1995-2008)</a:t>
                </a:r>
              </a:p>
            </c:rich>
          </c:tx>
          <c:layout>
            <c:manualLayout>
              <c:xMode val="edge"/>
              <c:yMode val="edge"/>
              <c:x val="0.41438298337707885"/>
              <c:y val="0.87868037328667314"/>
            </c:manualLayout>
          </c:layout>
        </c:title>
        <c:majorTickMark val="none"/>
        <c:tickLblPos val="nextTo"/>
        <c:crossAx val="40023168"/>
        <c:crosses val="autoZero"/>
        <c:auto val="1"/>
        <c:lblAlgn val="ctr"/>
        <c:lblOffset val="100"/>
      </c:catAx>
      <c:valAx>
        <c:axId val="4002316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Rate</a:t>
                </a:r>
              </a:p>
            </c:rich>
          </c:tx>
          <c:layout/>
        </c:title>
        <c:numFmt formatCode="General" sourceLinked="1"/>
        <c:tickLblPos val="nextTo"/>
        <c:crossAx val="39985920"/>
        <c:crosses val="autoZero"/>
        <c:crossBetween val="between"/>
      </c:valAx>
    </c:plotArea>
    <c:plotVisOnly val="1"/>
  </c:chart>
  <c:txPr>
    <a:bodyPr/>
    <a:lstStyle/>
    <a:p>
      <a:pPr>
        <a:defRPr sz="1400" b="0">
          <a:latin typeface="Garamond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smoothMarker"/>
        <c:ser>
          <c:idx val="0"/>
          <c:order val="0"/>
          <c:spPr>
            <a:ln w="28575">
              <a:noFill/>
            </a:ln>
          </c:spPr>
          <c:xVal>
            <c:numRef>
              <c:f>Sheet1!$B$2:$B$15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Sheet6!$C$25:$C$38</c:f>
              <c:numCache>
                <c:formatCode>General</c:formatCode>
                <c:ptCount val="14"/>
                <c:pt idx="0">
                  <c:v>-7.1428571428571189E-2</c:v>
                </c:pt>
                <c:pt idx="1">
                  <c:v>-0.2395604395604389</c:v>
                </c:pt>
                <c:pt idx="2">
                  <c:v>-0.20769230769230795</c:v>
                </c:pt>
                <c:pt idx="3">
                  <c:v>-0.37582417582417582</c:v>
                </c:pt>
                <c:pt idx="4">
                  <c:v>-0.44395604395604432</c:v>
                </c:pt>
                <c:pt idx="5">
                  <c:v>-1.2087912087911152E-2</c:v>
                </c:pt>
                <c:pt idx="6">
                  <c:v>0.41978021978022023</c:v>
                </c:pt>
                <c:pt idx="7">
                  <c:v>0.75164835164835309</c:v>
                </c:pt>
                <c:pt idx="8">
                  <c:v>0.68351648351648286</c:v>
                </c:pt>
                <c:pt idx="9">
                  <c:v>0.61538461538461531</c:v>
                </c:pt>
                <c:pt idx="10">
                  <c:v>0.54725274725274675</c:v>
                </c:pt>
                <c:pt idx="11">
                  <c:v>-0.22087912087912009</c:v>
                </c:pt>
                <c:pt idx="12">
                  <c:v>-0.58901098901098825</c:v>
                </c:pt>
                <c:pt idx="13">
                  <c:v>-0.85714285714285765</c:v>
                </c:pt>
              </c:numCache>
            </c:numRef>
          </c:yVal>
        </c:ser>
        <c:axId val="85092224"/>
        <c:axId val="89128960"/>
      </c:scatterChart>
      <c:valAx>
        <c:axId val="85092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 Variable 1</a:t>
                </a:r>
              </a:p>
            </c:rich>
          </c:tx>
          <c:layout/>
        </c:title>
        <c:numFmt formatCode="General" sourceLinked="1"/>
        <c:tickLblPos val="nextTo"/>
        <c:crossAx val="89128960"/>
        <c:crosses val="autoZero"/>
        <c:crossBetween val="midCat"/>
      </c:valAx>
      <c:valAx>
        <c:axId val="8912896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Residuals</a:t>
                </a:r>
              </a:p>
            </c:rich>
          </c:tx>
          <c:layout/>
        </c:title>
        <c:numFmt formatCode="General" sourceLinked="1"/>
        <c:tickLblPos val="nextTo"/>
        <c:crossAx val="85092224"/>
        <c:crosses val="autoZero"/>
        <c:crossBetween val="midCat"/>
      </c:valAx>
    </c:plotArea>
    <c:plotVisOnly val="1"/>
  </c:chart>
  <c:txPr>
    <a:bodyPr/>
    <a:lstStyle/>
    <a:p>
      <a:pPr>
        <a:defRPr sz="2000" b="0">
          <a:latin typeface="Garamond" pitchFamily="18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D4A9-5CF9-4267-9D56-0738B04C5BE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25DF-A214-4524-B6EA-C3B430283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5722B-244A-40B9-AC80-BF4CB10B711A}" type="slidenum">
              <a:rPr lang="en-US"/>
              <a:pPr/>
              <a:t>7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1F87C-EC87-4AD6-8287-3ACC797FDF46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F6C4-DE32-4277-95DE-F04B732F592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05E7-D50C-426D-8E71-0E9F602FD52E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69C4-A744-483C-8BEA-DA570DE63DA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BC69-479A-43BB-ACAA-B6F11587E0AD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B662-97D5-4083-B79C-548D949AD3D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6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7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42F6517-190B-4D34-9A42-DCBF61AFD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215A-091C-4679-9DA3-0E8607AF556C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6E7B-64D6-4E98-9E09-9FB0A1222F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0053C-AE05-4AAA-B17B-C2BFFD4D2DCF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7DFB-DDEE-4B03-9EEA-395E8F8C9CB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DC54-2D01-4B94-A825-6F082BF0C312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C378-0DA3-4557-9AC0-4775C70CDFE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54F9-A6A8-405F-A84E-A43617C004FF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05AB-3462-4DF4-9A02-42B99137814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76676-D81C-4F83-AE85-25478DF8E579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AF65-6C50-48E0-B3AA-1AFAF67F2B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3B95A-3CC7-43E1-A91A-358BB29C1DBA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29FC-60CD-431F-B7DF-6CF9E3F97AA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D3BF-9B06-45B5-9BD9-39048488F501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8A05-B695-421C-90FC-EBCE1A7D6F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16C6F-B3FD-4663-B2EA-CBC2FA3468B4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1C79-3150-4269-B408-18FEDE25C5F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4D0436-38CD-4554-AEB4-A172B0ED0823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766A4-CC15-4607-ABB4-C70CC85B6CA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i@utm.my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600200" y="1295400"/>
            <a:ext cx="6397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Chap 3: Model Diagnostic Checking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2286000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MY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MY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MY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Shabri</a:t>
            </a:r>
            <a:endParaRPr lang="en-MY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MY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Mathematical Sciences,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Faculty of Science,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Universiti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Malaysia,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81310 UTM Johor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Malaysia</a:t>
            </a:r>
          </a:p>
          <a:p>
            <a:pPr algn="ctr"/>
            <a:r>
              <a:rPr lang="en-US" dirty="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ani@utm.my</a:t>
            </a:r>
            <a:endParaRPr lang="en-US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Jun 8, 2014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286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Anderson–Darling test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7200" y="11430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In statistics, the Anderson–Darling (AD) test is usually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used to test whether the data (errors) follows normal distribution.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The AD test is given by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90600" y="2286000"/>
          <a:ext cx="1469571" cy="381000"/>
        </p:xfrm>
        <a:graphic>
          <a:graphicData uri="http://schemas.openxmlformats.org/presentationml/2006/ole">
            <p:oleObj spid="_x0000_s142339" name="Equation" r:id="rId3" imgW="774364" imgH="203112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895600" y="2209800"/>
          <a:ext cx="4123267" cy="674716"/>
        </p:xfrm>
        <a:graphic>
          <a:graphicData uri="http://schemas.openxmlformats.org/presentationml/2006/ole">
            <p:oleObj spid="_x0000_s142340" name="Equation" r:id="rId4" imgW="2616200" imgH="431800" progId="Equation.3">
              <p:embed/>
            </p:oleObj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895600"/>
            <a:ext cx="4808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 pitchFamily="18" charset="0"/>
              </a:rPr>
              <a:t>For normal distribution, the formula is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533400" y="3352800"/>
          <a:ext cx="5059680" cy="685800"/>
        </p:xfrm>
        <a:graphic>
          <a:graphicData uri="http://schemas.openxmlformats.org/presentationml/2006/ole">
            <p:oleObj spid="_x0000_s142341" name="Equation" r:id="rId5" imgW="3162300" imgH="431800" progId="Equation.3">
              <p:embed/>
            </p:oleObj>
          </a:graphicData>
        </a:graphic>
      </p:graphicFrame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33400" y="4038600"/>
            <a:ext cx="4953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 modified statistic is calculated using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838200" y="4419600"/>
          <a:ext cx="2743200" cy="697424"/>
        </p:xfrm>
        <a:graphic>
          <a:graphicData uri="http://schemas.openxmlformats.org/presentationml/2006/ole">
            <p:oleObj spid="_x0000_s142342" name="Equation" r:id="rId6" imgW="1688367" imgH="431613" progId="Equation.3">
              <p:embed/>
            </p:oleObj>
          </a:graphicData>
        </a:graphic>
      </p:graphicFrame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6248400" y="3352800"/>
          <a:ext cx="2048932" cy="609600"/>
        </p:xfrm>
        <a:graphic>
          <a:graphicData uri="http://schemas.openxmlformats.org/presentationml/2006/ole">
            <p:oleObj spid="_x0000_s142343" name="Equation" r:id="rId7" imgW="1307880" imgH="39348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5867400" y="4114800"/>
            <a:ext cx="2582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Φ is standard normal CDF</a:t>
            </a:r>
            <a:endParaRPr lang="en-US" dirty="0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533400" y="5029200"/>
            <a:ext cx="7315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and normality is rejected if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* 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exceeds 0.631, 0.752, 0.873, 1.035, or 1.159 at 10%, 5%, 2.5%, 1%, and 0.5% significance levels, respectively; the procedure is valid for sample size at least n=8.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1200" y="3200400"/>
            <a:ext cx="2819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2703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Evaluating the accuracy of the model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0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aramond" pitchFamily="18" charset="0"/>
              </a:rPr>
              <a:t>If the null hypothesis of the </a:t>
            </a: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cs typeface="+mn-cs"/>
              </a:rPr>
              <a:t>validating model assumptions 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cs typeface="+mn-cs"/>
              </a:rPr>
              <a:t>are</a:t>
            </a:r>
            <a:r>
              <a:rPr lang="en-US" sz="2400" dirty="0" smtClean="0">
                <a:latin typeface="Garamond" pitchFamily="18" charset="0"/>
              </a:rPr>
              <a:t> rejected, then we might look several common causes:  </a:t>
            </a:r>
          </a:p>
          <a:p>
            <a:pPr marL="514350" indent="-514350">
              <a:buAutoNum type="romanLcPeriod"/>
            </a:pPr>
            <a:r>
              <a:rPr lang="en-US" sz="2400" dirty="0" smtClean="0">
                <a:latin typeface="Garamond" pitchFamily="18" charset="0"/>
              </a:rPr>
              <a:t>The wrong model was chosen (e.g. linear regression model used with non-linear data)</a:t>
            </a:r>
          </a:p>
          <a:p>
            <a:pPr marL="514350" indent="-514350">
              <a:buAutoNum type="romanLcPeriod"/>
            </a:pPr>
            <a:r>
              <a:rPr lang="en-US" sz="2400" dirty="0" smtClean="0">
                <a:latin typeface="Garamond" pitchFamily="18" charset="0"/>
              </a:rPr>
              <a:t>There are other components in the time series (e.g. cycle or seasonal components that have not been modeled).</a:t>
            </a:r>
          </a:p>
          <a:p>
            <a:pPr marL="514350" indent="-514350">
              <a:buAutoNum type="romanLcPeriod"/>
            </a:pPr>
            <a:r>
              <a:rPr lang="en-US" sz="2400" dirty="0" smtClean="0">
                <a:latin typeface="Garamond" pitchFamily="18" charset="0"/>
              </a:rPr>
              <a:t>The equation has not completely modeled the trend (i.e., there is trend left in the error) </a:t>
            </a:r>
          </a:p>
          <a:p>
            <a:pPr marL="514350" indent="-514350">
              <a:buFontTx/>
              <a:buAutoNum type="romanLcPeriod"/>
            </a:pPr>
            <a:r>
              <a:rPr lang="en-US" sz="2400" dirty="0" smtClean="0">
                <a:latin typeface="Garamond" pitchFamily="18" charset="0"/>
              </a:rPr>
              <a:t>If error is large, either model being used is the wrong one, or parameters need adjusting.</a:t>
            </a:r>
          </a:p>
          <a:p>
            <a:pPr marL="514350" indent="-514350">
              <a:buAutoNum type="romanLcPeriod"/>
            </a:pP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Example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latin typeface="Garamond" pitchFamily="18" charset="0"/>
              </a:rPr>
              <a:t>The following table gives the average cost (in cents per kilo watt hour) of  electricity from 1995 to 2008.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Garamond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1447800" cy="4267200"/>
        </p:xfrm>
        <a:graphic>
          <a:graphicData uri="http://schemas.openxmlformats.org/drawingml/2006/table">
            <a:tbl>
              <a:tblPr/>
              <a:tblGrid>
                <a:gridCol w="723900"/>
                <a:gridCol w="723900"/>
              </a:tblGrid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1995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1996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1998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1999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352800" y="2286000"/>
          <a:ext cx="4648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Example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The scatter plot suggests that a linear regression model is appropriate.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Least squares method was used to fit a regression line to the data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Linear regression model  Y = 4.2033 + 0.3681 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276600"/>
          <a:ext cx="6858000" cy="1069948"/>
        </p:xfrm>
        <a:graphic>
          <a:graphicData uri="http://schemas.openxmlformats.org/drawingml/2006/table">
            <a:tbl>
              <a:tblPr/>
              <a:tblGrid>
                <a:gridCol w="1479583"/>
                <a:gridCol w="1640520"/>
                <a:gridCol w="1744351"/>
                <a:gridCol w="996773"/>
                <a:gridCol w="996773"/>
              </a:tblGrid>
              <a:tr h="35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Coefficients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Standard 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t Stat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P-value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Intercept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4.2033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0.3032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13.8642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9.53E-09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0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X Variable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0.3681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0.0356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10.3389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2.5E-07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66751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                            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600200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Hypothesis   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1676400"/>
          <a:ext cx="3733800" cy="516987"/>
        </p:xfrm>
        <a:graphic>
          <a:graphicData uri="http://schemas.openxmlformats.org/presentationml/2006/ole">
            <p:oleObj spid="_x0000_s192514" name="Equation" r:id="rId3" imgW="165096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2209800"/>
            <a:ext cx="2155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Statistics Test 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743200"/>
            <a:ext cx="167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For </a:t>
            </a:r>
            <a:r>
              <a:rPr lang="en-US" sz="2800" i="1" dirty="0" smtClean="0">
                <a:latin typeface="Garamond" pitchFamily="18" charset="0"/>
              </a:rPr>
              <a:t>n</a:t>
            </a:r>
            <a:r>
              <a:rPr lang="en-US" sz="2800" dirty="0" smtClean="0">
                <a:latin typeface="Garamond" pitchFamily="18" charset="0"/>
              </a:rPr>
              <a:t> &lt; 30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3429000"/>
          <a:ext cx="5662613" cy="944563"/>
        </p:xfrm>
        <a:graphic>
          <a:graphicData uri="http://schemas.openxmlformats.org/presentationml/2006/ole">
            <p:oleObj spid="_x0000_s192515" name="Equation" r:id="rId4" imgW="259056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9200" y="4648200"/>
            <a:ext cx="1008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Since 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133600" y="4648200"/>
          <a:ext cx="1441450" cy="533400"/>
        </p:xfrm>
        <a:graphic>
          <a:graphicData uri="http://schemas.openxmlformats.org/presentationml/2006/ole">
            <p:oleObj spid="_x0000_s192517" name="Equation" r:id="rId5" imgW="685800" imgH="2538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57600" y="4572000"/>
            <a:ext cx="1525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Accept    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4800600" y="4572000"/>
          <a:ext cx="533400" cy="533400"/>
        </p:xfrm>
        <a:graphic>
          <a:graphicData uri="http://schemas.openxmlformats.org/presentationml/2006/ole">
            <p:oleObj spid="_x0000_s192519" name="Equation" r:id="rId6" imgW="228600" imgH="22860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1295400" y="5486400"/>
            <a:ext cx="5949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Conclusion: The mean of Errors is Zero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143000" y="990600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Testing the Mean of Error is Zero 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143000" y="2667000"/>
          <a:ext cx="6705599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1371600"/>
            <a:ext cx="80772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 The standard residuals were plotted against the fitted values. </a:t>
            </a:r>
          </a:p>
          <a:p>
            <a:pPr marL="287338" lvl="0" indent="-287338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The plot shows that the residuals are not consistent and exists a seasonal  effects.</a:t>
            </a:r>
          </a:p>
          <a:p>
            <a:pPr marL="177800" indent="-177800"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Example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1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To confirm this graphic diagnosis we  will use the Autocorrelation function  (ACF) of errors test for: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Times New Roman" pitchFamily="18" charset="0"/>
              </a:rPr>
              <a:t>                            </a:t>
            </a:r>
            <a:r>
              <a:rPr lang="en-US" sz="2400" dirty="0" smtClean="0">
                <a:latin typeface="Garamond" pitchFamily="18" charset="0"/>
              </a:rPr>
              <a:t>Errors are independents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Times New Roman" pitchFamily="18" charset="0"/>
              </a:rPr>
              <a:t>                        </a:t>
            </a:r>
            <a:r>
              <a:rPr lang="en-US" sz="2400" dirty="0" smtClean="0">
                <a:latin typeface="Garamond" pitchFamily="18" charset="0"/>
              </a:rPr>
              <a:t>Errors are dependents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The test statistic is: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			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			</a:t>
            </a:r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2209800" y="3429000"/>
          <a:ext cx="3810000" cy="1418055"/>
        </p:xfrm>
        <a:graphic>
          <a:graphicData uri="http://schemas.openxmlformats.org/presentationml/2006/ole">
            <p:oleObj spid="_x0000_s148484" name="Equation" r:id="rId3" imgW="2387520" imgH="8888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9530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The errors are independents if all (of most) of the ACF are within 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3581400" y="5410200"/>
          <a:ext cx="719138" cy="422275"/>
        </p:xfrm>
        <a:graphic>
          <a:graphicData uri="http://schemas.openxmlformats.org/presentationml/2006/ole">
            <p:oleObj spid="_x0000_s148485" name="Equation" r:id="rId4" imgW="520560" imgH="228600" progId="Equation.3">
              <p:embed/>
            </p:oleObj>
          </a:graphicData>
        </a:graphic>
      </p:graphicFrame>
      <p:graphicFrame>
        <p:nvGraphicFramePr>
          <p:cNvPr id="148487" name="Object 7"/>
          <p:cNvGraphicFramePr>
            <a:graphicFrameLocks noChangeAspect="1"/>
          </p:cNvGraphicFramePr>
          <p:nvPr/>
        </p:nvGraphicFramePr>
        <p:xfrm>
          <a:off x="1981200" y="1981200"/>
          <a:ext cx="585355" cy="457200"/>
        </p:xfrm>
        <a:graphic>
          <a:graphicData uri="http://schemas.openxmlformats.org/presentationml/2006/ole">
            <p:oleObj spid="_x0000_s148487" name="Equation" r:id="rId5" imgW="291960" imgH="228600" progId="Equation.3">
              <p:embed/>
            </p:oleObj>
          </a:graphicData>
        </a:graphic>
      </p:graphicFrame>
      <p:graphicFrame>
        <p:nvGraphicFramePr>
          <p:cNvPr id="148489" name="Object 9"/>
          <p:cNvGraphicFramePr>
            <a:graphicFrameLocks noChangeAspect="1"/>
          </p:cNvGraphicFramePr>
          <p:nvPr/>
        </p:nvGraphicFramePr>
        <p:xfrm>
          <a:off x="1981200" y="2438400"/>
          <a:ext cx="560388" cy="431800"/>
        </p:xfrm>
        <a:graphic>
          <a:graphicData uri="http://schemas.openxmlformats.org/presentationml/2006/ole">
            <p:oleObj spid="_x0000_s148489" name="Equation" r:id="rId6" imgW="2793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Example</a:t>
            </a:r>
          </a:p>
        </p:txBody>
      </p:sp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44600"/>
            <a:ext cx="58674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0" y="5105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aramond" pitchFamily="18" charset="0"/>
              </a:rPr>
              <a:t>The Figure shows that the errors are dependent due to one of the ACF (ACF at t=1) is outside </a:t>
            </a:r>
            <a:endParaRPr lang="en-US" sz="2400" dirty="0">
              <a:latin typeface="Garamond" pitchFamily="18" charset="0"/>
            </a:endParaRPr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5562600" y="5486400"/>
          <a:ext cx="685800" cy="402699"/>
        </p:xfrm>
        <a:graphic>
          <a:graphicData uri="http://schemas.openxmlformats.org/presentationml/2006/ole">
            <p:oleObj spid="_x0000_s149508" name="Equation" r:id="rId4" imgW="520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Example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1219200"/>
            <a:ext cx="5785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 pitchFamily="18" charset="0"/>
              </a:rPr>
              <a:t>The Figure and p-value of AD test shows that </a:t>
            </a:r>
          </a:p>
          <a:p>
            <a:r>
              <a:rPr lang="en-US" sz="2400" dirty="0" smtClean="0">
                <a:latin typeface="Garamond" pitchFamily="18" charset="0"/>
              </a:rPr>
              <a:t>the errors are follow normal distribution. </a:t>
            </a:r>
            <a:endParaRPr lang="en-US" sz="2400" dirty="0">
              <a:latin typeface="Garamond" pitchFamily="18" charset="0"/>
            </a:endParaRPr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Conclusion</a:t>
            </a:r>
          </a:p>
          <a:p>
            <a:r>
              <a:rPr lang="en-US" dirty="0" smtClean="0">
                <a:latin typeface="Garamond" pitchFamily="18" charset="0"/>
              </a:rPr>
              <a:t>The study shows that only 2  the criterion for assumption were satisfied (mean of errors is zero and the errors follows normal distribution). </a:t>
            </a:r>
          </a:p>
          <a:p>
            <a:r>
              <a:rPr lang="en-US" dirty="0" smtClean="0">
                <a:latin typeface="Garamond" pitchFamily="18" charset="0"/>
              </a:rPr>
              <a:t>We can make conclusion that the linear regression might be inappropriate and it would be more appropriate to use non-linear regression model.</a:t>
            </a:r>
          </a:p>
          <a:p>
            <a:pPr>
              <a:buNone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6400800" cy="1752600"/>
          </a:xfrm>
        </p:spPr>
        <p:txBody>
          <a:bodyPr/>
          <a:lstStyle/>
          <a:p>
            <a:pPr algn="l"/>
            <a:r>
              <a:rPr lang="en-US" sz="2400" dirty="0" smtClean="0"/>
              <a:t>Outline:</a:t>
            </a:r>
          </a:p>
          <a:p>
            <a:pPr marL="457200" indent="-2286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diagnostics checking</a:t>
            </a:r>
          </a:p>
          <a:p>
            <a:pPr marL="457200" indent="-2286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Model adequacy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checking</a:t>
            </a:r>
          </a:p>
          <a:p>
            <a:pPr marL="457200" indent="-2286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Testing for zero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</a:t>
            </a:r>
          </a:p>
          <a:p>
            <a:pPr marL="457200" indent="-2286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Testing for constant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variances</a:t>
            </a:r>
          </a:p>
          <a:p>
            <a:pPr marL="457200" indent="-2286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Testing independent of error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2286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Normality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tests</a:t>
            </a:r>
          </a:p>
          <a:p>
            <a:pPr marL="457200" indent="-2286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Evaluating the accuracy of the model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228600" algn="l">
              <a:buFont typeface="Arial" pitchFamily="34" charset="0"/>
              <a:buChar char="•"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  <a:p>
            <a:pPr marL="457200" indent="-228600" algn="l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</a:endParaRPr>
          </a:p>
          <a:p>
            <a:pPr marL="457200" indent="-228600" algn="l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8897" y="990600"/>
            <a:ext cx="7148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Chap 3: Model Diagnostic Checking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Introduction to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diagnostics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hecking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545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Garamond" pitchFamily="18" charset="0"/>
              </a:rPr>
              <a:t>It is important to check the adequacy of the model before it used in forecasting and becomes part of the decision making process.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It is important to study outlying observations to decide whether they should be retained or eliminated.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If retained, whether their influence should be reduced in the fitting process or revise the regression function.</a:t>
            </a:r>
          </a:p>
          <a:p>
            <a:r>
              <a:rPr lang="en-US" sz="2800" dirty="0" smtClean="0">
                <a:latin typeface="Garamond" pitchFamily="18" charset="0"/>
              </a:rPr>
              <a:t>Residual plots can be used to check the model assumptions.</a:t>
            </a:r>
          </a:p>
          <a:p>
            <a:pPr eaLnBrk="1" hangingPunct="1">
              <a:buNone/>
            </a:pPr>
            <a:endParaRPr lang="en-US" sz="280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6751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adequacy checking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Garamond" pitchFamily="18" charset="0"/>
              </a:rPr>
              <a:t>The </a:t>
            </a:r>
            <a:r>
              <a:rPr lang="en-US" sz="3000" dirty="0" smtClean="0">
                <a:latin typeface="Garamond" pitchFamily="18" charset="0"/>
              </a:rPr>
              <a:t>Time Series model </a:t>
            </a:r>
            <a:r>
              <a:rPr lang="en-US" sz="3000" dirty="0">
                <a:latin typeface="Garamond" pitchFamily="18" charset="0"/>
              </a:rPr>
              <a:t>is adequate if the </a:t>
            </a:r>
            <a:r>
              <a:rPr lang="en-US" sz="3000" dirty="0" smtClean="0">
                <a:latin typeface="Garamond" pitchFamily="18" charset="0"/>
              </a:rPr>
              <a:t>error of </a:t>
            </a:r>
            <a:r>
              <a:rPr lang="en-US" sz="3000" dirty="0">
                <a:latin typeface="Garamond" pitchFamily="18" charset="0"/>
              </a:rPr>
              <a:t>the model meet 4 </a:t>
            </a:r>
            <a:r>
              <a:rPr lang="en-US" sz="3000" dirty="0" smtClean="0">
                <a:latin typeface="Garamond" pitchFamily="18" charset="0"/>
              </a:rPr>
              <a:t>assumptions (error =                        ) </a:t>
            </a:r>
          </a:p>
          <a:p>
            <a:pPr>
              <a:buNone/>
            </a:pPr>
            <a:r>
              <a:rPr lang="en-US" sz="3000" dirty="0" smtClean="0">
                <a:latin typeface="Garamond" pitchFamily="18" charset="0"/>
              </a:rPr>
              <a:t>1. </a:t>
            </a:r>
            <a:r>
              <a:rPr lang="en-GB" sz="2800" dirty="0" smtClean="0">
                <a:latin typeface="Garamond" pitchFamily="18" charset="0"/>
              </a:rPr>
              <a:t>The error component will have zero mean </a:t>
            </a:r>
            <a:r>
              <a:rPr lang="en-US" sz="3000" dirty="0" smtClean="0">
                <a:latin typeface="Garamond" pitchFamily="18" charset="0"/>
              </a:rPr>
              <a:t>;    </a:t>
            </a:r>
            <a:endParaRPr lang="en-US" sz="3000" dirty="0">
              <a:latin typeface="Garamond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Garamond" pitchFamily="18" charset="0"/>
              </a:rPr>
              <a:t>2. The variance of     , denoted by </a:t>
            </a:r>
            <a:r>
              <a:rPr lang="en-US" sz="3000" i="1" dirty="0" smtClean="0">
                <a:latin typeface="Garamond" pitchFamily="18" charset="0"/>
                <a:sym typeface="Symbol" pitchFamily="18" charset="2"/>
              </a:rPr>
              <a:t></a:t>
            </a:r>
            <a:r>
              <a:rPr lang="en-US" sz="3000" i="1" dirty="0" smtClean="0">
                <a:latin typeface="Garamond" pitchFamily="18" charset="0"/>
              </a:rPr>
              <a:t> </a:t>
            </a:r>
            <a:r>
              <a:rPr lang="en-US" sz="3000" baseline="30000" dirty="0" smtClean="0">
                <a:latin typeface="Garamond" pitchFamily="18" charset="0"/>
              </a:rPr>
              <a:t>2</a:t>
            </a:r>
            <a:r>
              <a:rPr lang="en-US" sz="3000" dirty="0" smtClean="0">
                <a:latin typeface="Garamond" pitchFamily="18" charset="0"/>
              </a:rPr>
              <a:t>, is </a:t>
            </a:r>
            <a:r>
              <a:rPr lang="en-US" sz="3000" u="sng" dirty="0" smtClean="0">
                <a:latin typeface="Garamond" pitchFamily="18" charset="0"/>
              </a:rPr>
              <a:t>the same</a:t>
            </a:r>
            <a:r>
              <a:rPr lang="en-US" sz="3000" dirty="0" smtClean="0">
                <a:latin typeface="Garamond" pitchFamily="18" charset="0"/>
              </a:rPr>
              <a:t> for all values of the independent variable(s), i.e., </a:t>
            </a:r>
          </a:p>
          <a:p>
            <a:pPr lvl="0">
              <a:buNone/>
            </a:pPr>
            <a:r>
              <a:rPr lang="en-US" sz="3000" dirty="0">
                <a:latin typeface="Garamond" pitchFamily="18" charset="0"/>
              </a:rPr>
              <a:t>	</a:t>
            </a:r>
            <a:r>
              <a:rPr lang="en-US" sz="3000" dirty="0" smtClean="0">
                <a:latin typeface="Garamond" pitchFamily="18" charset="0"/>
              </a:rPr>
              <a:t>   </a:t>
            </a:r>
            <a:endParaRPr lang="en-US" sz="3000" dirty="0">
              <a:latin typeface="Garamond" pitchFamily="18" charset="0"/>
            </a:endParaRPr>
          </a:p>
          <a:p>
            <a:pPr lvl="0">
              <a:buNone/>
            </a:pPr>
            <a:r>
              <a:rPr lang="en-US" sz="3000" dirty="0" smtClean="0">
                <a:latin typeface="Garamond" pitchFamily="18" charset="0"/>
              </a:rPr>
              <a:t>3.	 The errors are independent</a:t>
            </a:r>
            <a:r>
              <a:rPr lang="en-US" sz="3000" dirty="0">
                <a:latin typeface="Garamond" pitchFamily="18" charset="0"/>
              </a:rPr>
              <a:t>. </a:t>
            </a:r>
          </a:p>
          <a:p>
            <a:pPr lvl="0">
              <a:buNone/>
            </a:pPr>
            <a:r>
              <a:rPr lang="en-US" sz="3000" dirty="0" smtClean="0">
                <a:latin typeface="Garamond" pitchFamily="18" charset="0"/>
              </a:rPr>
              <a:t>4. The errors </a:t>
            </a:r>
            <a:r>
              <a:rPr lang="en-US" sz="3000" dirty="0">
                <a:latin typeface="Garamond" pitchFamily="18" charset="0"/>
              </a:rPr>
              <a:t>has a normal distribution with mean zero and </a:t>
            </a:r>
            <a:r>
              <a:rPr lang="en-US" sz="3000" dirty="0" smtClean="0">
                <a:latin typeface="Garamond" pitchFamily="18" charset="0"/>
              </a:rPr>
              <a:t>variance constants. </a:t>
            </a:r>
            <a:endParaRPr lang="en-US" sz="3000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934200" y="2286000"/>
          <a:ext cx="1346200" cy="457200"/>
        </p:xfrm>
        <a:graphic>
          <a:graphicData uri="http://schemas.openxmlformats.org/presentationml/2006/ole">
            <p:oleObj spid="_x0000_s145410" name="Equation" r:id="rId3" imgW="6728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3733800"/>
          <a:ext cx="3120390" cy="533400"/>
        </p:xfrm>
        <a:graphic>
          <a:graphicData uri="http://schemas.openxmlformats.org/presentationml/2006/ole">
            <p:oleObj spid="_x0000_s145411" name="Equation" r:id="rId4" imgW="148572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867400" y="1828800"/>
          <a:ext cx="2057401" cy="487279"/>
        </p:xfrm>
        <a:graphic>
          <a:graphicData uri="http://schemas.openxmlformats.org/presentationml/2006/ole">
            <p:oleObj spid="_x0000_s145412" name="Equation" r:id="rId5" imgW="965160" imgH="228600" progId="Equation.3">
              <p:embed/>
            </p:oleObj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3352800" y="2743200"/>
          <a:ext cx="381000" cy="571500"/>
        </p:xfrm>
        <a:graphic>
          <a:graphicData uri="http://schemas.openxmlformats.org/presentationml/2006/ole">
            <p:oleObj spid="_x0000_s145413" name="Equation" r:id="rId6" imgW="152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Testing for zero mean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600200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Hypothesis   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1676400"/>
          <a:ext cx="3733800" cy="516987"/>
        </p:xfrm>
        <a:graphic>
          <a:graphicData uri="http://schemas.openxmlformats.org/presentationml/2006/ole">
            <p:oleObj spid="_x0000_s137219" name="Equation" r:id="rId3" imgW="165096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2209800"/>
            <a:ext cx="2155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Statistics Test 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743200"/>
            <a:ext cx="167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For </a:t>
            </a:r>
            <a:r>
              <a:rPr lang="en-US" sz="2800" i="1" dirty="0" smtClean="0">
                <a:latin typeface="Garamond" pitchFamily="18" charset="0"/>
              </a:rPr>
              <a:t>n</a:t>
            </a:r>
            <a:r>
              <a:rPr lang="en-US" sz="2800" dirty="0" smtClean="0">
                <a:latin typeface="Garamond" pitchFamily="18" charset="0"/>
              </a:rPr>
              <a:t> &lt; 30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36750" y="3276600"/>
          <a:ext cx="1416050" cy="944033"/>
        </p:xfrm>
        <a:graphic>
          <a:graphicData uri="http://schemas.openxmlformats.org/presentationml/2006/ole">
            <p:oleObj spid="_x0000_s137220" name="Equation" r:id="rId4" imgW="647640" imgH="431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53000" y="2743200"/>
            <a:ext cx="170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For n &gt; 29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202238" y="3429000"/>
          <a:ext cx="1655762" cy="1083043"/>
        </p:xfrm>
        <a:graphic>
          <a:graphicData uri="http://schemas.openxmlformats.org/presentationml/2006/ole">
            <p:oleObj spid="_x0000_s137221" name="Equation" r:id="rId5" imgW="66024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9200" y="4648200"/>
            <a:ext cx="1123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Reject 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362200" y="4648200"/>
          <a:ext cx="2133600" cy="533400"/>
        </p:xfrm>
        <a:graphic>
          <a:graphicData uri="http://schemas.openxmlformats.org/presentationml/2006/ole">
            <p:oleObj spid="_x0000_s137222" name="Equation" r:id="rId6" imgW="1015920" imgH="2538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24400" y="4572000"/>
            <a:ext cx="1123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Reject 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867400" y="4648200"/>
          <a:ext cx="2057400" cy="534293"/>
        </p:xfrm>
        <a:graphic>
          <a:graphicData uri="http://schemas.openxmlformats.org/presentationml/2006/ole">
            <p:oleObj spid="_x0000_s137223" name="Equation" r:id="rId7" imgW="9777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Testing for constant variances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>
                <a:latin typeface="Garamond" pitchFamily="18" charset="0"/>
              </a:rPr>
              <a:t>Residuals are often standardized so that they have mean zero and variance one.  Since residuals are estimates of the </a:t>
            </a:r>
            <a:r>
              <a:rPr lang="en-US" sz="2800" dirty="0" smtClean="0">
                <a:latin typeface="Garamond" pitchFamily="18" charset="0"/>
              </a:rPr>
              <a:t>errors, </a:t>
            </a:r>
            <a:r>
              <a:rPr lang="en-US" sz="2800" dirty="0">
                <a:latin typeface="Garamond" pitchFamily="18" charset="0"/>
              </a:rPr>
              <a:t>and since the observed errors have </a:t>
            </a:r>
            <a:r>
              <a:rPr lang="en-US" sz="2800" dirty="0" smtClean="0">
                <a:latin typeface="Garamond" pitchFamily="18" charset="0"/>
              </a:rPr>
              <a:t>variance    , </a:t>
            </a:r>
            <a:r>
              <a:rPr lang="en-US" sz="2800" dirty="0">
                <a:latin typeface="Garamond" pitchFamily="18" charset="0"/>
              </a:rPr>
              <a:t>the </a:t>
            </a:r>
            <a:r>
              <a:rPr lang="en-US" sz="2800" b="1" dirty="0">
                <a:latin typeface="Garamond" pitchFamily="18" charset="0"/>
              </a:rPr>
              <a:t>standardized residuals </a:t>
            </a:r>
            <a:r>
              <a:rPr lang="en-US" sz="2800" dirty="0">
                <a:latin typeface="Garamond" pitchFamily="18" charset="0"/>
              </a:rPr>
              <a:t>are given </a:t>
            </a:r>
            <a:r>
              <a:rPr lang="en-US" sz="2800" dirty="0" smtClean="0">
                <a:latin typeface="Garamond" pitchFamily="18" charset="0"/>
              </a:rPr>
              <a:t>by</a:t>
            </a:r>
          </a:p>
          <a:p>
            <a:pPr algn="just">
              <a:buNone/>
            </a:pPr>
            <a:r>
              <a:rPr lang="en-US" sz="2800" dirty="0" smtClean="0">
                <a:latin typeface="Garamond" pitchFamily="18" charset="0"/>
              </a:rPr>
              <a:t>                         where</a:t>
            </a:r>
            <a:endParaRPr lang="en-US" sz="2800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229600" y="2514600"/>
          <a:ext cx="381000" cy="448235"/>
        </p:xfrm>
        <a:graphic>
          <a:graphicData uri="http://schemas.openxmlformats.org/presentationml/2006/ole">
            <p:oleObj spid="_x0000_s138242" name="Equation" r:id="rId3" imgW="21564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3352800"/>
          <a:ext cx="1091381" cy="914400"/>
        </p:xfrm>
        <a:graphic>
          <a:graphicData uri="http://schemas.openxmlformats.org/presentationml/2006/ole">
            <p:oleObj spid="_x0000_s138243" name="Equation" r:id="rId4" imgW="469800" imgH="393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810000" y="3429000"/>
          <a:ext cx="1906845" cy="990600"/>
        </p:xfrm>
        <a:graphic>
          <a:graphicData uri="http://schemas.openxmlformats.org/presentationml/2006/ole">
            <p:oleObj spid="_x0000_s138244" name="Equation" r:id="rId5" imgW="977760" imgH="4698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0" y="4343400"/>
            <a:ext cx="4731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 pitchFamily="18" charset="0"/>
              </a:rPr>
              <a:t>p</a:t>
            </a:r>
            <a:r>
              <a:rPr lang="en-US" sz="2400" dirty="0" smtClean="0">
                <a:latin typeface="Garamond" pitchFamily="18" charset="0"/>
              </a:rPr>
              <a:t> = the number of parameters model.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9530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The variance of errors is constant if       are within       or almost all of them should be within       and should exhibit the random pattern</a:t>
            </a:r>
          </a:p>
          <a:p>
            <a:r>
              <a:rPr lang="en-US" sz="2400" dirty="0" smtClean="0">
                <a:latin typeface="Garamond" pitchFamily="18" charset="0"/>
              </a:rPr>
              <a:t>  </a:t>
            </a:r>
            <a:endParaRPr lang="en-US" sz="2400" dirty="0">
              <a:latin typeface="Garamond" pitchFamily="18" charset="0"/>
            </a:endParaRPr>
          </a:p>
        </p:txBody>
      </p:sp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5791200" y="4953000"/>
          <a:ext cx="385233" cy="533400"/>
        </p:xfrm>
        <a:graphic>
          <a:graphicData uri="http://schemas.openxmlformats.org/presentationml/2006/ole">
            <p:oleObj spid="_x0000_s138246" name="Equation" r:id="rId6" imgW="164880" imgH="228600" progId="Equation.3">
              <p:embed/>
            </p:oleObj>
          </a:graphicData>
        </a:graphic>
      </p:graphicFrame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7696200" y="4953000"/>
          <a:ext cx="501254" cy="457200"/>
        </p:xfrm>
        <a:graphic>
          <a:graphicData uri="http://schemas.openxmlformats.org/presentationml/2006/ole">
            <p:oleObj spid="_x0000_s138247" name="Equation" r:id="rId7" imgW="241200" imgH="164880" progId="Equation.3">
              <p:embed/>
            </p:oleObj>
          </a:graphicData>
        </a:graphic>
      </p:graphicFrame>
      <p:graphicFrame>
        <p:nvGraphicFramePr>
          <p:cNvPr id="138248" name="Object 8"/>
          <p:cNvGraphicFramePr>
            <a:graphicFrameLocks noChangeAspect="1"/>
          </p:cNvGraphicFramePr>
          <p:nvPr/>
        </p:nvGraphicFramePr>
        <p:xfrm>
          <a:off x="6019800" y="5410200"/>
          <a:ext cx="381000" cy="395416"/>
        </p:xfrm>
        <a:graphic>
          <a:graphicData uri="http://schemas.openxmlformats.org/presentationml/2006/ole">
            <p:oleObj spid="_x0000_s138248" name="Equation" r:id="rId8" imgW="2286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667512"/>
          </a:xfrm>
        </p:spPr>
        <p:txBody>
          <a:bodyPr lIns="90488" tIns="44450" rIns="90488" bIns="44450" anchorCtr="1">
            <a:noAutofit/>
          </a:bodyPr>
          <a:lstStyle/>
          <a:p>
            <a:pPr>
              <a:tabLst>
                <a:tab pos="5486400" algn="l"/>
              </a:tabLst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Pattern of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forecast error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609600" y="1763713"/>
            <a:ext cx="0" cy="174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696913" y="3581400"/>
            <a:ext cx="2960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4800600" y="1763713"/>
            <a:ext cx="0" cy="174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4887913" y="3581400"/>
            <a:ext cx="3722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609600" y="4354513"/>
            <a:ext cx="0" cy="174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876800" y="4278313"/>
            <a:ext cx="0" cy="174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696913" y="6172200"/>
            <a:ext cx="3036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>
            <a:off x="4964113" y="6096000"/>
            <a:ext cx="3722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1068388" y="3582988"/>
            <a:ext cx="2511425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Random errors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611188" y="6173788"/>
            <a:ext cx="3502025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Trend not </a:t>
            </a:r>
            <a:r>
              <a:rPr lang="en-US" b="1" dirty="0" smtClean="0">
                <a:solidFill>
                  <a:schemeClr val="accent1"/>
                </a:solidFill>
              </a:rPr>
              <a:t>full accounted </a:t>
            </a:r>
            <a:r>
              <a:rPr lang="en-US" b="1" dirty="0">
                <a:solidFill>
                  <a:schemeClr val="accent1"/>
                </a:solidFill>
              </a:rPr>
              <a:t>for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344988" y="3582988"/>
            <a:ext cx="4797425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Cyclical </a:t>
            </a:r>
            <a:r>
              <a:rPr lang="en-US" b="1" dirty="0" smtClean="0">
                <a:solidFill>
                  <a:schemeClr val="accent1"/>
                </a:solidFill>
              </a:rPr>
              <a:t>effects not accounted for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4497388" y="6173788"/>
            <a:ext cx="4645025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Seasonal effects not accounted for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3735388" y="3354388"/>
            <a:ext cx="454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688388" y="3278188"/>
            <a:ext cx="454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3811588" y="5868988"/>
            <a:ext cx="454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8688388" y="5792788"/>
            <a:ext cx="454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>
            <a:off x="762000" y="2590800"/>
            <a:ext cx="29606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306388" y="22875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4497388" y="22875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>
            <a:off x="4887913" y="2590800"/>
            <a:ext cx="37226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3" name="Line 27"/>
          <p:cNvSpPr>
            <a:spLocks noChangeShapeType="1"/>
          </p:cNvSpPr>
          <p:nvPr/>
        </p:nvSpPr>
        <p:spPr bwMode="auto">
          <a:xfrm>
            <a:off x="696913" y="5105400"/>
            <a:ext cx="28082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4" name="Line 28"/>
          <p:cNvSpPr>
            <a:spLocks noChangeShapeType="1"/>
          </p:cNvSpPr>
          <p:nvPr/>
        </p:nvSpPr>
        <p:spPr bwMode="auto">
          <a:xfrm>
            <a:off x="4953000" y="5105400"/>
            <a:ext cx="36464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306388" y="48021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4573588" y="48021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85800" y="1295400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Standard Error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800600" y="1371600"/>
            <a:ext cx="1551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Standard Error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457200" y="3886200"/>
            <a:ext cx="1551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Standard Error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029200" y="4038600"/>
            <a:ext cx="1551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Standard Error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685800" y="1828800"/>
            <a:ext cx="31242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9600" y="3352800"/>
            <a:ext cx="31242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953000" y="19050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76800" y="32766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76800" y="44196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953000" y="57912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62000" y="44196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62000" y="60198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ultiply 85"/>
          <p:cNvSpPr/>
          <p:nvPr/>
        </p:nvSpPr>
        <p:spPr>
          <a:xfrm>
            <a:off x="2895600" y="2362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7" name="Multiply 86"/>
          <p:cNvSpPr/>
          <p:nvPr/>
        </p:nvSpPr>
        <p:spPr>
          <a:xfrm>
            <a:off x="2362200" y="2133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8" name="Multiply 87"/>
          <p:cNvSpPr/>
          <p:nvPr/>
        </p:nvSpPr>
        <p:spPr>
          <a:xfrm>
            <a:off x="3276600" y="1981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9" name="Multiply 88"/>
          <p:cNvSpPr/>
          <p:nvPr/>
        </p:nvSpPr>
        <p:spPr>
          <a:xfrm>
            <a:off x="2895600" y="3124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0" name="Multiply 89"/>
          <p:cNvSpPr/>
          <p:nvPr/>
        </p:nvSpPr>
        <p:spPr>
          <a:xfrm>
            <a:off x="2209800" y="2438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1" name="Multiply 90"/>
          <p:cNvSpPr/>
          <p:nvPr/>
        </p:nvSpPr>
        <p:spPr>
          <a:xfrm>
            <a:off x="2057400" y="2743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2" name="Multiply 91"/>
          <p:cNvSpPr/>
          <p:nvPr/>
        </p:nvSpPr>
        <p:spPr>
          <a:xfrm>
            <a:off x="1752600" y="2209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3" name="Multiply 92"/>
          <p:cNvSpPr/>
          <p:nvPr/>
        </p:nvSpPr>
        <p:spPr>
          <a:xfrm>
            <a:off x="1524000" y="2895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4" name="Multiply 93"/>
          <p:cNvSpPr/>
          <p:nvPr/>
        </p:nvSpPr>
        <p:spPr>
          <a:xfrm>
            <a:off x="1295400" y="2362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5" name="Multiply 94"/>
          <p:cNvSpPr/>
          <p:nvPr/>
        </p:nvSpPr>
        <p:spPr>
          <a:xfrm>
            <a:off x="914400" y="2971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6" name="Multiply 95"/>
          <p:cNvSpPr/>
          <p:nvPr/>
        </p:nvSpPr>
        <p:spPr>
          <a:xfrm>
            <a:off x="914400" y="1981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7" name="Multiply 96"/>
          <p:cNvSpPr/>
          <p:nvPr/>
        </p:nvSpPr>
        <p:spPr>
          <a:xfrm>
            <a:off x="685800" y="5638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8" name="Multiply 97"/>
          <p:cNvSpPr/>
          <p:nvPr/>
        </p:nvSpPr>
        <p:spPr>
          <a:xfrm>
            <a:off x="1066800" y="5410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9" name="Multiply 98"/>
          <p:cNvSpPr/>
          <p:nvPr/>
        </p:nvSpPr>
        <p:spPr>
          <a:xfrm>
            <a:off x="1600200" y="5181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0" name="Multiply 99"/>
          <p:cNvSpPr/>
          <p:nvPr/>
        </p:nvSpPr>
        <p:spPr>
          <a:xfrm>
            <a:off x="2209800" y="4953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1" name="Multiply 100"/>
          <p:cNvSpPr/>
          <p:nvPr/>
        </p:nvSpPr>
        <p:spPr>
          <a:xfrm>
            <a:off x="2819400" y="4648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2" name="Multiply 101"/>
          <p:cNvSpPr/>
          <p:nvPr/>
        </p:nvSpPr>
        <p:spPr>
          <a:xfrm>
            <a:off x="3352800" y="4495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3" name="Multiply 102"/>
          <p:cNvSpPr/>
          <p:nvPr/>
        </p:nvSpPr>
        <p:spPr>
          <a:xfrm>
            <a:off x="1828800" y="5029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4" name="Multiply 103"/>
          <p:cNvSpPr/>
          <p:nvPr/>
        </p:nvSpPr>
        <p:spPr>
          <a:xfrm>
            <a:off x="4876800" y="1981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5" name="Multiply 104"/>
          <p:cNvSpPr/>
          <p:nvPr/>
        </p:nvSpPr>
        <p:spPr>
          <a:xfrm>
            <a:off x="5105400" y="2362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6" name="Multiply 105"/>
          <p:cNvSpPr/>
          <p:nvPr/>
        </p:nvSpPr>
        <p:spPr>
          <a:xfrm>
            <a:off x="5486400" y="3048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7" name="Multiply 106"/>
          <p:cNvSpPr/>
          <p:nvPr/>
        </p:nvSpPr>
        <p:spPr>
          <a:xfrm>
            <a:off x="5943600" y="2819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8" name="Multiply 107"/>
          <p:cNvSpPr/>
          <p:nvPr/>
        </p:nvSpPr>
        <p:spPr>
          <a:xfrm>
            <a:off x="6248400" y="2514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9" name="Multiply 108"/>
          <p:cNvSpPr/>
          <p:nvPr/>
        </p:nvSpPr>
        <p:spPr>
          <a:xfrm>
            <a:off x="6400800" y="2057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0" name="Multiply 109"/>
          <p:cNvSpPr/>
          <p:nvPr/>
        </p:nvSpPr>
        <p:spPr>
          <a:xfrm>
            <a:off x="6858000" y="1981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1" name="Multiply 110"/>
          <p:cNvSpPr/>
          <p:nvPr/>
        </p:nvSpPr>
        <p:spPr>
          <a:xfrm>
            <a:off x="7162800" y="2362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2" name="Multiply 111"/>
          <p:cNvSpPr/>
          <p:nvPr/>
        </p:nvSpPr>
        <p:spPr>
          <a:xfrm>
            <a:off x="7696200" y="2895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3" name="Multiply 112"/>
          <p:cNvSpPr/>
          <p:nvPr/>
        </p:nvSpPr>
        <p:spPr>
          <a:xfrm>
            <a:off x="8077200" y="2590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4" name="Multiply 113"/>
          <p:cNvSpPr/>
          <p:nvPr/>
        </p:nvSpPr>
        <p:spPr>
          <a:xfrm>
            <a:off x="8382000" y="2057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5" name="Multiply 114"/>
          <p:cNvSpPr/>
          <p:nvPr/>
        </p:nvSpPr>
        <p:spPr>
          <a:xfrm>
            <a:off x="7391400" y="2590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6" name="Multiply 115"/>
          <p:cNvSpPr/>
          <p:nvPr/>
        </p:nvSpPr>
        <p:spPr>
          <a:xfrm>
            <a:off x="4800600" y="5486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7" name="Multiply 116"/>
          <p:cNvSpPr/>
          <p:nvPr/>
        </p:nvSpPr>
        <p:spPr>
          <a:xfrm>
            <a:off x="4953000" y="5181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8" name="Multiply 117"/>
          <p:cNvSpPr/>
          <p:nvPr/>
        </p:nvSpPr>
        <p:spPr>
          <a:xfrm>
            <a:off x="5334000" y="4800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9" name="Multiply 118"/>
          <p:cNvSpPr/>
          <p:nvPr/>
        </p:nvSpPr>
        <p:spPr>
          <a:xfrm>
            <a:off x="5638800" y="5105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0" name="Multiply 119"/>
          <p:cNvSpPr/>
          <p:nvPr/>
        </p:nvSpPr>
        <p:spPr>
          <a:xfrm>
            <a:off x="5867400" y="5410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1" name="Multiply 120"/>
          <p:cNvSpPr/>
          <p:nvPr/>
        </p:nvSpPr>
        <p:spPr>
          <a:xfrm>
            <a:off x="6172200" y="4953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2" name="Multiply 121"/>
          <p:cNvSpPr/>
          <p:nvPr/>
        </p:nvSpPr>
        <p:spPr>
          <a:xfrm>
            <a:off x="6477000" y="4648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3" name="Multiply 122"/>
          <p:cNvSpPr/>
          <p:nvPr/>
        </p:nvSpPr>
        <p:spPr>
          <a:xfrm>
            <a:off x="6858000" y="4953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4" name="Multiply 123"/>
          <p:cNvSpPr/>
          <p:nvPr/>
        </p:nvSpPr>
        <p:spPr>
          <a:xfrm>
            <a:off x="7239000" y="5410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5" name="Multiply 124"/>
          <p:cNvSpPr/>
          <p:nvPr/>
        </p:nvSpPr>
        <p:spPr>
          <a:xfrm>
            <a:off x="7467600" y="5105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6" name="Multiply 125"/>
          <p:cNvSpPr/>
          <p:nvPr/>
        </p:nvSpPr>
        <p:spPr>
          <a:xfrm>
            <a:off x="7772400" y="4724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" name="Multiply 126"/>
          <p:cNvSpPr/>
          <p:nvPr/>
        </p:nvSpPr>
        <p:spPr>
          <a:xfrm>
            <a:off x="8001000" y="5181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675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Testing independent of error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76400" y="2438399"/>
          <a:ext cx="4807132" cy="1789889"/>
        </p:xfrm>
        <a:graphic>
          <a:graphicData uri="http://schemas.openxmlformats.org/presentationml/2006/ole">
            <p:oleObj spid="_x0000_s140290" name="Equation" r:id="rId3" imgW="2387520" imgH="8888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371600"/>
            <a:ext cx="79501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Autocorrelation function  (ACF) of errors is used to </a:t>
            </a:r>
          </a:p>
          <a:p>
            <a:r>
              <a:rPr lang="en-US" sz="2800" dirty="0" smtClean="0">
                <a:latin typeface="Garamond" pitchFamily="18" charset="0"/>
              </a:rPr>
              <a:t>check independent </a:t>
            </a:r>
            <a:r>
              <a:rPr lang="en-US" sz="2800" dirty="0" smtClean="0">
                <a:latin typeface="Garamond" pitchFamily="18" charset="0"/>
              </a:rPr>
              <a:t>of error.  </a:t>
            </a:r>
            <a:r>
              <a:rPr lang="en-US" sz="2800" dirty="0" smtClean="0">
                <a:latin typeface="Garamond" pitchFamily="18" charset="0"/>
              </a:rPr>
              <a:t>ACF of errors is given by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3434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 pitchFamily="18" charset="0"/>
              </a:rPr>
              <a:t>The errors are independents if all (of most) of the ACF are within </a:t>
            </a:r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581400" y="4800600"/>
          <a:ext cx="719137" cy="422275"/>
        </p:xfrm>
        <a:graphic>
          <a:graphicData uri="http://schemas.openxmlformats.org/presentationml/2006/ole">
            <p:oleObj spid="_x0000_s140291" name="Equation" r:id="rId4" imgW="520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5913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Normality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057400" y="2895600"/>
          <a:ext cx="2653990" cy="693080"/>
        </p:xfrm>
        <a:graphic>
          <a:graphicData uri="http://schemas.openxmlformats.org/presentationml/2006/ole">
            <p:oleObj spid="_x0000_s141314" name="Equation" r:id="rId3" imgW="1497950" imgH="393529" progId="Equation.3">
              <p:embed/>
            </p:oleObj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35052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where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is the number of observations (or degrees of freedom in general);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is the sample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skewness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, and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is the sample kurtosis: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371600" y="4495800"/>
          <a:ext cx="2960177" cy="914400"/>
        </p:xfrm>
        <a:graphic>
          <a:graphicData uri="http://schemas.openxmlformats.org/presentationml/2006/ole">
            <p:oleObj spid="_x0000_s141315" name="Equation" r:id="rId4" imgW="1816100" imgH="558800" progId="Equation.3">
              <p:embed/>
            </p:oleObj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800599" y="4419600"/>
          <a:ext cx="3106119" cy="990600"/>
        </p:xfrm>
        <a:graphic>
          <a:graphicData uri="http://schemas.openxmlformats.org/presentationml/2006/ole">
            <p:oleObj spid="_x0000_s141316" name="Equation" r:id="rId5" imgW="1765300" imgH="558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5486400"/>
            <a:ext cx="6523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 pitchFamily="18" charset="0"/>
              </a:rPr>
              <a:t>The data does not follows normal distribution if  </a:t>
            </a:r>
            <a:r>
              <a:rPr lang="en-US" dirty="0" smtClean="0"/>
              <a:t>JB  </a:t>
            </a:r>
            <a:endParaRPr lang="en-US" dirty="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010400" y="5486400"/>
          <a:ext cx="685800" cy="436418"/>
        </p:xfrm>
        <a:graphic>
          <a:graphicData uri="http://schemas.openxmlformats.org/presentationml/2006/ole">
            <p:oleObj spid="_x0000_s141317" name="Equation" r:id="rId6" imgW="418918" imgH="266584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609600" y="1295400"/>
            <a:ext cx="7620000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eaLnBrk="0" hangingPunct="0"/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In statistics, the </a:t>
            </a:r>
            <a:r>
              <a:rPr lang="en-US" sz="2400" dirty="0" err="1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Jarque–Bera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(JB) test is one procedure for determining whether sample data (errors) are normal distribution. The test is named after Carlos </a:t>
            </a:r>
            <a:r>
              <a:rPr lang="en-US" sz="2400" dirty="0" err="1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Jarque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and Anil K. </a:t>
            </a:r>
            <a:r>
              <a:rPr lang="en-US" sz="2400" dirty="0" err="1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Bera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. The test statistic </a:t>
            </a:r>
            <a:r>
              <a:rPr lang="en-US" sz="2400" i="1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JB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is defined as</a:t>
            </a:r>
            <a:endParaRPr lang="en-US" sz="2400" dirty="0" smtClean="0"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 template</Template>
  <TotalTime>1825</TotalTime>
  <Words>954</Words>
  <Application>Microsoft Office PowerPoint</Application>
  <PresentationFormat>On-screen Show (4:3)</PresentationFormat>
  <Paragraphs>176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UTMocw template</vt:lpstr>
      <vt:lpstr>Equation</vt:lpstr>
      <vt:lpstr>Slide 1</vt:lpstr>
      <vt:lpstr>Slide 2</vt:lpstr>
      <vt:lpstr>Introduction to diagnostics checking</vt:lpstr>
      <vt:lpstr>Model adequacy checking</vt:lpstr>
      <vt:lpstr>Testing for zero mean</vt:lpstr>
      <vt:lpstr>Testing for constant variances</vt:lpstr>
      <vt:lpstr>Pattern of forecast error</vt:lpstr>
      <vt:lpstr>Testing independent of error </vt:lpstr>
      <vt:lpstr>Normality tests</vt:lpstr>
      <vt:lpstr>Anderson–Darling test </vt:lpstr>
      <vt:lpstr>Evaluating the accuracy of the model</vt:lpstr>
      <vt:lpstr>Example</vt:lpstr>
      <vt:lpstr>Example</vt:lpstr>
      <vt:lpstr>                              Example    </vt:lpstr>
      <vt:lpstr>Example</vt:lpstr>
      <vt:lpstr>Example</vt:lpstr>
      <vt:lpstr>Example</vt:lpstr>
      <vt:lpstr>Example</vt:lpstr>
      <vt:lpstr>Example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TIMB PENGARAH 1</dc:creator>
  <cp:lastModifiedBy>User</cp:lastModifiedBy>
  <cp:revision>134</cp:revision>
  <dcterms:created xsi:type="dcterms:W3CDTF">2011-12-01T00:34:53Z</dcterms:created>
  <dcterms:modified xsi:type="dcterms:W3CDTF">2014-06-08T03:46:35Z</dcterms:modified>
</cp:coreProperties>
</file>