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85" r:id="rId2"/>
    <p:sldId id="325" r:id="rId3"/>
    <p:sldId id="300" r:id="rId4"/>
    <p:sldId id="298" r:id="rId5"/>
    <p:sldId id="288" r:id="rId6"/>
    <p:sldId id="289" r:id="rId7"/>
    <p:sldId id="291" r:id="rId8"/>
    <p:sldId id="292" r:id="rId9"/>
    <p:sldId id="293" r:id="rId10"/>
    <p:sldId id="294" r:id="rId11"/>
    <p:sldId id="299" r:id="rId12"/>
    <p:sldId id="301" r:id="rId13"/>
    <p:sldId id="304" r:id="rId14"/>
    <p:sldId id="323" r:id="rId15"/>
    <p:sldId id="322" r:id="rId16"/>
    <p:sldId id="306" r:id="rId17"/>
    <p:sldId id="307" r:id="rId18"/>
    <p:sldId id="308" r:id="rId19"/>
    <p:sldId id="324" r:id="rId20"/>
  </p:sldIdLst>
  <p:sldSz cx="9144000" cy="6858000" type="screen4x3"/>
  <p:notesSz cx="6858000" cy="9144000"/>
  <p:defaultTextStyle>
    <a:defPPr>
      <a:defRPr lang="en-MY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522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Sheet1!$C$1</c:f>
              <c:strCache>
                <c:ptCount val="1"/>
                <c:pt idx="0">
                  <c:v>Rate</c:v>
                </c:pt>
              </c:strCache>
            </c:strRef>
          </c:tx>
          <c:marker>
            <c:symbol val="none"/>
          </c:marker>
          <c:val>
            <c:numRef>
              <c:f>Sheet1!$C$2:$C$15</c:f>
              <c:numCache>
                <c:formatCode>General</c:formatCode>
                <c:ptCount val="14"/>
                <c:pt idx="0">
                  <c:v>4.5</c:v>
                </c:pt>
                <c:pt idx="1">
                  <c:v>4.7</c:v>
                </c:pt>
                <c:pt idx="2">
                  <c:v>5.0999999999999996</c:v>
                </c:pt>
                <c:pt idx="3">
                  <c:v>5.3</c:v>
                </c:pt>
                <c:pt idx="4">
                  <c:v>5.6</c:v>
                </c:pt>
                <c:pt idx="5">
                  <c:v>6.4</c:v>
                </c:pt>
                <c:pt idx="6">
                  <c:v>7.2</c:v>
                </c:pt>
                <c:pt idx="7">
                  <c:v>7.9</c:v>
                </c:pt>
                <c:pt idx="8">
                  <c:v>8.2000000000000011</c:v>
                </c:pt>
                <c:pt idx="9">
                  <c:v>8.5</c:v>
                </c:pt>
                <c:pt idx="10">
                  <c:v>8.8000000000000007</c:v>
                </c:pt>
                <c:pt idx="11">
                  <c:v>8.4</c:v>
                </c:pt>
                <c:pt idx="12">
                  <c:v>8.4</c:v>
                </c:pt>
                <c:pt idx="13">
                  <c:v>8.5</c:v>
                </c:pt>
              </c:numCache>
            </c:numRef>
          </c:val>
        </c:ser>
        <c:marker val="1"/>
        <c:axId val="39985920"/>
        <c:axId val="40023168"/>
      </c:lineChart>
      <c:catAx>
        <c:axId val="399859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 (1995-2008)</a:t>
                </a:r>
              </a:p>
            </c:rich>
          </c:tx>
          <c:layout>
            <c:manualLayout>
              <c:xMode val="edge"/>
              <c:yMode val="edge"/>
              <c:x val="0.41438298337707885"/>
              <c:y val="0.87868037328667314"/>
            </c:manualLayout>
          </c:layout>
        </c:title>
        <c:majorTickMark val="none"/>
        <c:tickLblPos val="nextTo"/>
        <c:crossAx val="40023168"/>
        <c:crosses val="autoZero"/>
        <c:auto val="1"/>
        <c:lblAlgn val="ctr"/>
        <c:lblOffset val="100"/>
      </c:catAx>
      <c:valAx>
        <c:axId val="40023168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Rate</a:t>
                </a:r>
              </a:p>
            </c:rich>
          </c:tx>
          <c:layout/>
        </c:title>
        <c:numFmt formatCode="General" sourceLinked="1"/>
        <c:tickLblPos val="nextTo"/>
        <c:crossAx val="39985920"/>
        <c:crosses val="autoZero"/>
        <c:crossBetween val="between"/>
      </c:valAx>
    </c:plotArea>
    <c:plotVisOnly val="1"/>
  </c:chart>
  <c:txPr>
    <a:bodyPr/>
    <a:lstStyle/>
    <a:p>
      <a:pPr>
        <a:defRPr sz="1400" b="0">
          <a:latin typeface="Garamond" pitchFamily="18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scatterChart>
        <c:scatterStyle val="smoothMarker"/>
        <c:ser>
          <c:idx val="0"/>
          <c:order val="0"/>
          <c:spPr>
            <a:ln w="28575">
              <a:noFill/>
            </a:ln>
          </c:spPr>
          <c:xVal>
            <c:numRef>
              <c:f>Sheet1!$B$2:$B$15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</c:numCache>
            </c:numRef>
          </c:xVal>
          <c:yVal>
            <c:numRef>
              <c:f>Sheet6!$C$25:$C$38</c:f>
              <c:numCache>
                <c:formatCode>General</c:formatCode>
                <c:ptCount val="14"/>
                <c:pt idx="0">
                  <c:v>-7.1428571428571189E-2</c:v>
                </c:pt>
                <c:pt idx="1">
                  <c:v>-0.2395604395604389</c:v>
                </c:pt>
                <c:pt idx="2">
                  <c:v>-0.20769230769230795</c:v>
                </c:pt>
                <c:pt idx="3">
                  <c:v>-0.37582417582417582</c:v>
                </c:pt>
                <c:pt idx="4">
                  <c:v>-0.44395604395604432</c:v>
                </c:pt>
                <c:pt idx="5">
                  <c:v>-1.2087912087911152E-2</c:v>
                </c:pt>
                <c:pt idx="6">
                  <c:v>0.41978021978022023</c:v>
                </c:pt>
                <c:pt idx="7">
                  <c:v>0.75164835164835309</c:v>
                </c:pt>
                <c:pt idx="8">
                  <c:v>0.68351648351648286</c:v>
                </c:pt>
                <c:pt idx="9">
                  <c:v>0.61538461538461531</c:v>
                </c:pt>
                <c:pt idx="10">
                  <c:v>0.54725274725274675</c:v>
                </c:pt>
                <c:pt idx="11">
                  <c:v>-0.22087912087912009</c:v>
                </c:pt>
                <c:pt idx="12">
                  <c:v>-0.58901098901098825</c:v>
                </c:pt>
                <c:pt idx="13">
                  <c:v>-0.85714285714285765</c:v>
                </c:pt>
              </c:numCache>
            </c:numRef>
          </c:yVal>
        </c:ser>
        <c:axId val="85092224"/>
        <c:axId val="89128960"/>
      </c:scatterChart>
      <c:valAx>
        <c:axId val="850922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X Variable 1</a:t>
                </a:r>
              </a:p>
            </c:rich>
          </c:tx>
          <c:layout/>
        </c:title>
        <c:numFmt formatCode="General" sourceLinked="1"/>
        <c:tickLblPos val="nextTo"/>
        <c:crossAx val="89128960"/>
        <c:crosses val="autoZero"/>
        <c:crossBetween val="midCat"/>
      </c:valAx>
      <c:valAx>
        <c:axId val="89128960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Residuals</a:t>
                </a:r>
              </a:p>
            </c:rich>
          </c:tx>
          <c:layout/>
        </c:title>
        <c:numFmt formatCode="General" sourceLinked="1"/>
        <c:tickLblPos val="nextTo"/>
        <c:crossAx val="85092224"/>
        <c:crosses val="autoZero"/>
        <c:crossBetween val="midCat"/>
      </c:valAx>
    </c:plotArea>
    <c:plotVisOnly val="1"/>
  </c:chart>
  <c:txPr>
    <a:bodyPr/>
    <a:lstStyle/>
    <a:p>
      <a:pPr>
        <a:defRPr sz="2000" b="0">
          <a:latin typeface="Garamond" pitchFamily="18" charset="0"/>
        </a:defRPr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DD4A9-5CF9-4267-9D56-0738B04C5BEE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025DF-A214-4524-B6EA-C3B4302839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15722B-244A-40B9-AC80-BF4CB10B711A}" type="slidenum">
              <a:rPr lang="en-US"/>
              <a:pPr/>
              <a:t>7</a:t>
            </a:fld>
            <a:endParaRPr lang="en-US"/>
          </a:p>
        </p:txBody>
      </p:sp>
      <p:sp>
        <p:nvSpPr>
          <p:cNvPr id="183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1F87C-EC87-4AD6-8287-3ACC797FDF46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DF6C4-DE32-4277-95DE-F04B732F5920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905E7-D50C-426D-8E71-0E9F602FD52E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A69C4-A744-483C-8BEA-DA570DE63DA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0BC69-479A-43BB-ACAA-B6F11587E0AD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6B662-97D5-4083-B79C-548D949AD3D1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26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1027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1028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1029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4" name="Group 1030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103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1032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1033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34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035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56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7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038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039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04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942F6517-190B-4D34-9A42-DCBF61AFD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2215A-091C-4679-9DA3-0E8607AF556C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B6E7B-64D6-4E98-9E09-9FB0A1222F7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0053C-AE05-4AAA-B17B-C2BFFD4D2DCF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C7DFB-DDEE-4B03-9EEA-395E8F8C9CBD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CDC54-2D01-4B94-A825-6F082BF0C312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FC378-0DA3-4557-9AC0-4775C70CDFED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E54F9-A6A8-405F-A84E-A43617C004FF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A05AB-3462-4DF4-9A02-42B99137814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76676-D81C-4F83-AE85-25478DF8E579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9AF65-6C50-48E0-B3AA-1AFAF67F2B9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3B95A-3CC7-43E1-A91A-358BB29C1DBA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29FC-60CD-431F-B7DF-6CF9E3F97AAA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2D3BF-9B06-45B5-9BD9-39048488F501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8A05-B695-421C-90FC-EBCE1A7D6F9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16C6F-B3FD-4663-B2EA-CBC2FA3468B4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81C79-3150-4269-B408-18FEDE25C5F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E4D0436-38CD-4554-AEB4-A172B0ED0823}" type="datetimeFigureOut">
              <a:rPr lang="en-MY"/>
              <a:pPr>
                <a:defRPr/>
              </a:pPr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2766A4-CC15-4607-ABB4-C70CC85B6CA6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ni@utm.my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35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1600200" y="1295400"/>
            <a:ext cx="63979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Chap 3: Model Diagnostic Checking</a:t>
            </a:r>
            <a:endParaRPr lang="en-US" sz="28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86000" y="2286000"/>
            <a:ext cx="4572000" cy="350865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MY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MY" sz="24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Ani</a:t>
            </a:r>
            <a:r>
              <a:rPr lang="en-MY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Shabri</a:t>
            </a:r>
            <a:endParaRPr lang="en-MY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MY" dirty="0" smtClean="0">
              <a:solidFill>
                <a:srgbClr val="89898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Department of Mathematical Sciences,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Faculty of Science,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Universiti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Teknologi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Malaysia,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81310 UTM Johor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Malaysia</a:t>
            </a:r>
          </a:p>
          <a:p>
            <a:pPr algn="ctr"/>
            <a:r>
              <a:rPr lang="en-US" dirty="0" smtClean="0">
                <a:solidFill>
                  <a:srgbClr val="898989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ani@utm.my</a:t>
            </a:r>
            <a:endParaRPr lang="en-US" dirty="0" smtClean="0">
              <a:solidFill>
                <a:srgbClr val="89898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solidFill>
                <a:srgbClr val="89898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solidFill>
                <a:srgbClr val="89898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solidFill>
                <a:srgbClr val="89898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 smtClean="0">
              <a:solidFill>
                <a:srgbClr val="89898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Jun 8, 2014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2286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Anderson–Darling test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457200" y="1143000"/>
            <a:ext cx="838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In statistics, the Anderson–Darling (AD) test is usually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 used to test whether the data (errors) follows normal distribution.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The AD test is given by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990600" y="2286000"/>
          <a:ext cx="1469571" cy="381000"/>
        </p:xfrm>
        <a:graphic>
          <a:graphicData uri="http://schemas.openxmlformats.org/presentationml/2006/ole">
            <p:oleObj spid="_x0000_s142339" name="Equation" r:id="rId3" imgW="774364" imgH="203112" progId="Equation.3">
              <p:embed/>
            </p:oleObj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2895600" y="2209800"/>
          <a:ext cx="4123267" cy="674716"/>
        </p:xfrm>
        <a:graphic>
          <a:graphicData uri="http://schemas.openxmlformats.org/presentationml/2006/ole">
            <p:oleObj spid="_x0000_s142340" name="Equation" r:id="rId4" imgW="2616200" imgH="431800" progId="Equation.3">
              <p:embed/>
            </p:oleObj>
          </a:graphicData>
        </a:graphic>
      </p:graphicFrame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45720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2895600"/>
            <a:ext cx="4808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aramond" pitchFamily="18" charset="0"/>
              </a:rPr>
              <a:t>For normal distribution, the formula is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533400" y="3352800"/>
          <a:ext cx="5059680" cy="685800"/>
        </p:xfrm>
        <a:graphic>
          <a:graphicData uri="http://schemas.openxmlformats.org/presentationml/2006/ole">
            <p:oleObj spid="_x0000_s142341" name="Equation" r:id="rId5" imgW="3162300" imgH="431800" progId="Equation.3">
              <p:embed/>
            </p:oleObj>
          </a:graphicData>
        </a:graphic>
      </p:graphicFrame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533400" y="4038600"/>
            <a:ext cx="4953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A modified statistic is calculated using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838200" y="4419600"/>
          <a:ext cx="2743200" cy="697424"/>
        </p:xfrm>
        <a:graphic>
          <a:graphicData uri="http://schemas.openxmlformats.org/presentationml/2006/ole">
            <p:oleObj spid="_x0000_s142342" name="Equation" r:id="rId6" imgW="1688367" imgH="431613" progId="Equation.3">
              <p:embed/>
            </p:oleObj>
          </a:graphicData>
        </a:graphic>
      </p:graphicFrame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45720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6248400" y="3352800"/>
          <a:ext cx="2048932" cy="609600"/>
        </p:xfrm>
        <a:graphic>
          <a:graphicData uri="http://schemas.openxmlformats.org/presentationml/2006/ole">
            <p:oleObj spid="_x0000_s142343" name="Equation" r:id="rId7" imgW="1307880" imgH="393480" progId="Equation.3">
              <p:embed/>
            </p:oleObj>
          </a:graphicData>
        </a:graphic>
      </p:graphicFrame>
      <p:sp>
        <p:nvSpPr>
          <p:cNvPr id="19" name="Rectangle 18"/>
          <p:cNvSpPr/>
          <p:nvPr/>
        </p:nvSpPr>
        <p:spPr>
          <a:xfrm>
            <a:off x="5867400" y="4114800"/>
            <a:ext cx="2582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Φ is standard normal CDF</a:t>
            </a:r>
            <a:endParaRPr lang="en-US" dirty="0"/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533400" y="5029200"/>
            <a:ext cx="7315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and normality is rejected if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* 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 exceeds 0.631, 0.752, 0.873, 1.035, or 1.159 at 10%, 5%, 2.5%, 1%, and 0.5% significance levels, respectively; the procedure is valid for sample size at least n=8.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791200" y="3200400"/>
            <a:ext cx="28194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427038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Evaluating the accuracy of the model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524000"/>
            <a:ext cx="83058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Garamond" pitchFamily="18" charset="0"/>
              </a:rPr>
              <a:t>If the null hypothesis of the </a:t>
            </a:r>
            <a:r>
              <a:rPr lang="en-US" sz="2400" dirty="0" smtClean="0">
                <a:solidFill>
                  <a:prstClr val="black"/>
                </a:solidFill>
                <a:latin typeface="Garamond" pitchFamily="18" charset="0"/>
                <a:cs typeface="+mn-cs"/>
              </a:rPr>
              <a:t>validating model assumptions </a:t>
            </a:r>
          </a:p>
          <a:p>
            <a:r>
              <a:rPr lang="en-US" sz="2400" dirty="0" smtClean="0">
                <a:solidFill>
                  <a:prstClr val="black"/>
                </a:solidFill>
                <a:latin typeface="Garamond" pitchFamily="18" charset="0"/>
                <a:cs typeface="+mn-cs"/>
              </a:rPr>
              <a:t>are</a:t>
            </a:r>
            <a:r>
              <a:rPr lang="en-US" sz="2400" dirty="0" smtClean="0">
                <a:latin typeface="Garamond" pitchFamily="18" charset="0"/>
              </a:rPr>
              <a:t> rejected, then we might look several common causes:  </a:t>
            </a:r>
          </a:p>
          <a:p>
            <a:pPr marL="514350" indent="-514350">
              <a:buAutoNum type="romanLcPeriod"/>
            </a:pPr>
            <a:r>
              <a:rPr lang="en-US" sz="2400" dirty="0" smtClean="0">
                <a:latin typeface="Garamond" pitchFamily="18" charset="0"/>
              </a:rPr>
              <a:t>The wrong model was chosen (e.g. linear regression model used with non-linear data)</a:t>
            </a:r>
          </a:p>
          <a:p>
            <a:pPr marL="514350" indent="-514350">
              <a:buAutoNum type="romanLcPeriod"/>
            </a:pPr>
            <a:r>
              <a:rPr lang="en-US" sz="2400" dirty="0" smtClean="0">
                <a:latin typeface="Garamond" pitchFamily="18" charset="0"/>
              </a:rPr>
              <a:t>There are other components in the time series (e.g. cycle or seasonal components that have not been modeled).</a:t>
            </a:r>
          </a:p>
          <a:p>
            <a:pPr marL="514350" indent="-514350">
              <a:buAutoNum type="romanLcPeriod"/>
            </a:pPr>
            <a:r>
              <a:rPr lang="en-US" sz="2400" dirty="0" smtClean="0">
                <a:latin typeface="Garamond" pitchFamily="18" charset="0"/>
              </a:rPr>
              <a:t>The equation has not completely modeled the trend (i.e., there is trend left in the error) </a:t>
            </a:r>
          </a:p>
          <a:p>
            <a:pPr marL="514350" indent="-514350">
              <a:buFontTx/>
              <a:buAutoNum type="romanLcPeriod"/>
            </a:pPr>
            <a:r>
              <a:rPr lang="en-US" sz="2400" dirty="0" smtClean="0">
                <a:latin typeface="Garamond" pitchFamily="18" charset="0"/>
              </a:rPr>
              <a:t>If error is large, either model being used is the wrong one, or parameters need adjusting.</a:t>
            </a:r>
          </a:p>
          <a:p>
            <a:pPr marL="514350" indent="-514350">
              <a:buAutoNum type="romanLcPeriod"/>
            </a:pPr>
            <a:endParaRPr lang="en-US" sz="2800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Example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800" dirty="0" smtClean="0">
                <a:latin typeface="Garamond" pitchFamily="18" charset="0"/>
              </a:rPr>
              <a:t>The following table gives the average cost (in cents per kilo watt hour) of  electricity from 1995 to 2008.</a:t>
            </a:r>
          </a:p>
          <a:p>
            <a:pPr marL="0" indent="0" eaLnBrk="1" hangingPunct="1">
              <a:buNone/>
            </a:pPr>
            <a:endParaRPr lang="en-US" sz="2800" dirty="0" smtClean="0">
              <a:latin typeface="Garamond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2133600"/>
          <a:ext cx="1447800" cy="4267200"/>
        </p:xfrm>
        <a:graphic>
          <a:graphicData uri="http://schemas.openxmlformats.org/drawingml/2006/table">
            <a:tbl>
              <a:tblPr/>
              <a:tblGrid>
                <a:gridCol w="723900"/>
                <a:gridCol w="723900"/>
              </a:tblGrid>
              <a:tr h="284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Garamond"/>
                        </a:rPr>
                        <a:t>Year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Garamond"/>
                        </a:rPr>
                        <a:t>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1995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4.5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1996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4.7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1997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5.1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Garamond"/>
                        </a:rPr>
                        <a:t>1998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5.3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1999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5.6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2000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6.4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2001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7.2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2002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7.9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2003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8.2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2004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8.5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2005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8.8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2006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8.4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2007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8.4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Garamond"/>
                        </a:rPr>
                        <a:t>2008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Garamond"/>
                        </a:rPr>
                        <a:t>8.5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3352800" y="2286000"/>
          <a:ext cx="46482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Example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aramond" pitchFamily="18" charset="0"/>
              </a:rPr>
              <a:t>The scatter plot suggests that a linear regression model is appropriate.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aramond" pitchFamily="18" charset="0"/>
              </a:rPr>
              <a:t>Least squares method was used to fit a regression line to the data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aramond" pitchFamily="18" charset="0"/>
              </a:rPr>
              <a:t>Linear regression model  Y = 4.2033 + 0.3681 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3276600"/>
          <a:ext cx="6858000" cy="1069948"/>
        </p:xfrm>
        <a:graphic>
          <a:graphicData uri="http://schemas.openxmlformats.org/drawingml/2006/table">
            <a:tbl>
              <a:tblPr/>
              <a:tblGrid>
                <a:gridCol w="1479583"/>
                <a:gridCol w="1640520"/>
                <a:gridCol w="1744351"/>
                <a:gridCol w="996773"/>
                <a:gridCol w="996773"/>
              </a:tblGrid>
              <a:tr h="3568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latin typeface="Garamond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1" u="none" strike="noStrike">
                          <a:solidFill>
                            <a:srgbClr val="000000"/>
                          </a:solidFill>
                          <a:latin typeface="Garamond" pitchFamily="18" charset="0"/>
                        </a:rPr>
                        <a:t>Coefficients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latin typeface="Garamond" pitchFamily="18" charset="0"/>
                        </a:rPr>
                        <a:t>Standard Error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1" u="none" strike="noStrike">
                          <a:solidFill>
                            <a:srgbClr val="000000"/>
                          </a:solidFill>
                          <a:latin typeface="Garamond" pitchFamily="18" charset="0"/>
                        </a:rPr>
                        <a:t>t Stat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1" u="none" strike="noStrike">
                          <a:solidFill>
                            <a:srgbClr val="000000"/>
                          </a:solidFill>
                          <a:latin typeface="Garamond" pitchFamily="18" charset="0"/>
                        </a:rPr>
                        <a:t>P-value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22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Garamond" pitchFamily="18" charset="0"/>
                        </a:rPr>
                        <a:t>Intercept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Garamond" pitchFamily="18" charset="0"/>
                        </a:rPr>
                        <a:t>4.2033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Garamond" pitchFamily="18" charset="0"/>
                        </a:rPr>
                        <a:t>0.3032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Garamond" pitchFamily="18" charset="0"/>
                        </a:rPr>
                        <a:t>13.8642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Garamond" pitchFamily="18" charset="0"/>
                        </a:rPr>
                        <a:t>9.53E-09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0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Garamond" pitchFamily="18" charset="0"/>
                        </a:rPr>
                        <a:t>X Variable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Garamond" pitchFamily="18" charset="0"/>
                        </a:rPr>
                        <a:t>0.3681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Garamond" pitchFamily="18" charset="0"/>
                        </a:rPr>
                        <a:t>0.0356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Garamond" pitchFamily="18" charset="0"/>
                        </a:rPr>
                        <a:t>10.3389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Garamond" pitchFamily="18" charset="0"/>
                        </a:rPr>
                        <a:t>2.5E-07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8229600" cy="667512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                             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  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dirty="0">
              <a:latin typeface="Garamon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1600200"/>
            <a:ext cx="20217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aramond" pitchFamily="18" charset="0"/>
              </a:rPr>
              <a:t>Hypothesis   </a:t>
            </a:r>
            <a:endParaRPr lang="en-US" sz="2800" dirty="0">
              <a:latin typeface="Garamond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200400" y="1676400"/>
          <a:ext cx="3733800" cy="516987"/>
        </p:xfrm>
        <a:graphic>
          <a:graphicData uri="http://schemas.openxmlformats.org/presentationml/2006/ole">
            <p:oleObj spid="_x0000_s192514" name="Equation" r:id="rId3" imgW="1650960" imgH="22860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19200" y="2209800"/>
            <a:ext cx="2155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aramond" pitchFamily="18" charset="0"/>
              </a:rPr>
              <a:t>Statistics Test 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2743200"/>
            <a:ext cx="16746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aramond" pitchFamily="18" charset="0"/>
              </a:rPr>
              <a:t>For </a:t>
            </a:r>
            <a:r>
              <a:rPr lang="en-US" sz="2800" i="1" dirty="0" smtClean="0">
                <a:latin typeface="Garamond" pitchFamily="18" charset="0"/>
              </a:rPr>
              <a:t>n</a:t>
            </a:r>
            <a:r>
              <a:rPr lang="en-US" sz="2800" dirty="0" smtClean="0">
                <a:latin typeface="Garamond" pitchFamily="18" charset="0"/>
              </a:rPr>
              <a:t> &lt; 30</a:t>
            </a:r>
            <a:endParaRPr lang="en-US" sz="2800" dirty="0">
              <a:latin typeface="Garamond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143000" y="3429000"/>
          <a:ext cx="5662613" cy="944563"/>
        </p:xfrm>
        <a:graphic>
          <a:graphicData uri="http://schemas.openxmlformats.org/presentationml/2006/ole">
            <p:oleObj spid="_x0000_s192515" name="Equation" r:id="rId4" imgW="2590560" imgH="43164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219200" y="4648200"/>
            <a:ext cx="10086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aramond" pitchFamily="18" charset="0"/>
              </a:rPr>
              <a:t>Since </a:t>
            </a:r>
            <a:endParaRPr lang="en-US" sz="2800" dirty="0">
              <a:latin typeface="Garamond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133600" y="4648200"/>
          <a:ext cx="1441450" cy="533400"/>
        </p:xfrm>
        <a:graphic>
          <a:graphicData uri="http://schemas.openxmlformats.org/presentationml/2006/ole">
            <p:oleObj spid="_x0000_s192517" name="Equation" r:id="rId5" imgW="685800" imgH="25380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657600" y="4572000"/>
            <a:ext cx="15259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aramond" pitchFamily="18" charset="0"/>
              </a:rPr>
              <a:t>Accept    </a:t>
            </a:r>
            <a:endParaRPr lang="en-US" sz="2800" dirty="0">
              <a:latin typeface="Garamond" pitchFamily="18" charset="0"/>
            </a:endParaRPr>
          </a:p>
        </p:txBody>
      </p:sp>
      <p:graphicFrame>
        <p:nvGraphicFramePr>
          <p:cNvPr id="192519" name="Object 7"/>
          <p:cNvGraphicFramePr>
            <a:graphicFrameLocks noChangeAspect="1"/>
          </p:cNvGraphicFramePr>
          <p:nvPr/>
        </p:nvGraphicFramePr>
        <p:xfrm>
          <a:off x="4800600" y="4572000"/>
          <a:ext cx="533400" cy="533400"/>
        </p:xfrm>
        <a:graphic>
          <a:graphicData uri="http://schemas.openxmlformats.org/presentationml/2006/ole">
            <p:oleObj spid="_x0000_s192519" name="Equation" r:id="rId6" imgW="228600" imgH="228600" progId="Equation.3">
              <p:embed/>
            </p:oleObj>
          </a:graphicData>
        </a:graphic>
      </p:graphicFrame>
      <p:sp>
        <p:nvSpPr>
          <p:cNvPr id="17" name="Rectangle 16"/>
          <p:cNvSpPr/>
          <p:nvPr/>
        </p:nvSpPr>
        <p:spPr>
          <a:xfrm>
            <a:off x="1295400" y="5486400"/>
            <a:ext cx="5949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Garamond" pitchFamily="18" charset="0"/>
              </a:rPr>
              <a:t>Conclusion: The mean of Errors is Zero 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1143000" y="990600"/>
            <a:ext cx="6858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Garamond" pitchFamily="18" charset="0"/>
              </a:rPr>
              <a:t>Testing the Mean of Error is Zero 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143000" y="2667000"/>
          <a:ext cx="6705599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533400" y="1371600"/>
            <a:ext cx="8077200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eaLnBrk="1" hangingPunct="1">
              <a:spcBef>
                <a:spcPts val="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Garamond" pitchFamily="18" charset="0"/>
              </a:rPr>
              <a:t> The standard residuals were plotted against the fitted values. </a:t>
            </a:r>
          </a:p>
          <a:p>
            <a:pPr marL="287338" lvl="0" indent="-287338">
              <a:spcBef>
                <a:spcPts val="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Garamond" pitchFamily="18" charset="0"/>
              </a:rPr>
              <a:t>The plot shows that the residuals are not consistent and exists a seasonal  effects.</a:t>
            </a:r>
          </a:p>
          <a:p>
            <a:pPr marL="177800" indent="-177800">
              <a:lnSpc>
                <a:spcPct val="90000"/>
              </a:lnSpc>
              <a:buFont typeface="Arial" pitchFamily="34" charset="0"/>
              <a:buChar char="•"/>
            </a:pPr>
            <a:endParaRPr lang="en-US" sz="2400" dirty="0" smtClean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Example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1"/>
            <a:ext cx="82296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Garamond" pitchFamily="18" charset="0"/>
              </a:rPr>
              <a:t>To confirm this graphic diagnosis we  will use the Autocorrelation function  (ACF) of errors test for: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400" dirty="0" smtClean="0">
                <a:latin typeface="Times New Roman" pitchFamily="18" charset="0"/>
              </a:rPr>
              <a:t>                            </a:t>
            </a:r>
            <a:r>
              <a:rPr lang="en-US" sz="2400" dirty="0" smtClean="0">
                <a:latin typeface="Garamond" pitchFamily="18" charset="0"/>
              </a:rPr>
              <a:t>Errors are independents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800" dirty="0" smtClean="0">
                <a:latin typeface="Times New Roman" pitchFamily="18" charset="0"/>
              </a:rPr>
              <a:t>                        </a:t>
            </a:r>
            <a:r>
              <a:rPr lang="en-US" sz="2400" dirty="0" smtClean="0">
                <a:latin typeface="Garamond" pitchFamily="18" charset="0"/>
              </a:rPr>
              <a:t>Errors are dependents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aramond" pitchFamily="18" charset="0"/>
              </a:rPr>
              <a:t>The test statistic is: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</a:rPr>
              <a:t>		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</a:rPr>
              <a:t>			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</a:rPr>
              <a:t>		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</a:rPr>
              <a:t>			</a:t>
            </a:r>
          </a:p>
        </p:txBody>
      </p:sp>
      <p:graphicFrame>
        <p:nvGraphicFramePr>
          <p:cNvPr id="148484" name="Object 4"/>
          <p:cNvGraphicFramePr>
            <a:graphicFrameLocks noChangeAspect="1"/>
          </p:cNvGraphicFramePr>
          <p:nvPr/>
        </p:nvGraphicFramePr>
        <p:xfrm>
          <a:off x="2209800" y="3429000"/>
          <a:ext cx="3810000" cy="1418055"/>
        </p:xfrm>
        <a:graphic>
          <a:graphicData uri="http://schemas.openxmlformats.org/presentationml/2006/ole">
            <p:oleObj spid="_x0000_s148484" name="Equation" r:id="rId3" imgW="2387520" imgH="88884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62000" y="4953000"/>
            <a:ext cx="701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Garamond" pitchFamily="18" charset="0"/>
              </a:rPr>
              <a:t>The errors are independents if all (of most) of the ACF are within </a:t>
            </a:r>
            <a:endParaRPr lang="en-US" sz="2800" dirty="0">
              <a:latin typeface="Garamond" pitchFamily="18" charset="0"/>
            </a:endParaRPr>
          </a:p>
        </p:txBody>
      </p:sp>
      <p:graphicFrame>
        <p:nvGraphicFramePr>
          <p:cNvPr id="148485" name="Object 5"/>
          <p:cNvGraphicFramePr>
            <a:graphicFrameLocks noChangeAspect="1"/>
          </p:cNvGraphicFramePr>
          <p:nvPr/>
        </p:nvGraphicFramePr>
        <p:xfrm>
          <a:off x="3581400" y="5410200"/>
          <a:ext cx="719138" cy="422275"/>
        </p:xfrm>
        <a:graphic>
          <a:graphicData uri="http://schemas.openxmlformats.org/presentationml/2006/ole">
            <p:oleObj spid="_x0000_s148485" name="Equation" r:id="rId4" imgW="520560" imgH="228600" progId="Equation.3">
              <p:embed/>
            </p:oleObj>
          </a:graphicData>
        </a:graphic>
      </p:graphicFrame>
      <p:graphicFrame>
        <p:nvGraphicFramePr>
          <p:cNvPr id="148487" name="Object 7"/>
          <p:cNvGraphicFramePr>
            <a:graphicFrameLocks noChangeAspect="1"/>
          </p:cNvGraphicFramePr>
          <p:nvPr/>
        </p:nvGraphicFramePr>
        <p:xfrm>
          <a:off x="1981200" y="1981200"/>
          <a:ext cx="585355" cy="457200"/>
        </p:xfrm>
        <a:graphic>
          <a:graphicData uri="http://schemas.openxmlformats.org/presentationml/2006/ole">
            <p:oleObj spid="_x0000_s148487" name="Equation" r:id="rId5" imgW="291960" imgH="228600" progId="Equation.3">
              <p:embed/>
            </p:oleObj>
          </a:graphicData>
        </a:graphic>
      </p:graphicFrame>
      <p:graphicFrame>
        <p:nvGraphicFramePr>
          <p:cNvPr id="148489" name="Object 9"/>
          <p:cNvGraphicFramePr>
            <a:graphicFrameLocks noChangeAspect="1"/>
          </p:cNvGraphicFramePr>
          <p:nvPr/>
        </p:nvGraphicFramePr>
        <p:xfrm>
          <a:off x="1981200" y="2438400"/>
          <a:ext cx="560388" cy="431800"/>
        </p:xfrm>
        <a:graphic>
          <a:graphicData uri="http://schemas.openxmlformats.org/presentationml/2006/ole">
            <p:oleObj spid="_x0000_s148489" name="Equation" r:id="rId6" imgW="279360" imgH="215640" progId="Equation.3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Example</a:t>
            </a:r>
          </a:p>
        </p:txBody>
      </p:sp>
      <p:pic>
        <p:nvPicPr>
          <p:cNvPr id="1495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1244600"/>
            <a:ext cx="5867400" cy="391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762000" y="5105400"/>
            <a:ext cx="701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Garamond" pitchFamily="18" charset="0"/>
              </a:rPr>
              <a:t>The Figure shows that the errors are dependent due to one of the ACF (ACF at t=1) is outside </a:t>
            </a:r>
            <a:endParaRPr lang="en-US" sz="2400" dirty="0">
              <a:latin typeface="Garamond" pitchFamily="18" charset="0"/>
            </a:endParaRPr>
          </a:p>
        </p:txBody>
      </p:sp>
      <p:graphicFrame>
        <p:nvGraphicFramePr>
          <p:cNvPr id="149508" name="Object 4"/>
          <p:cNvGraphicFramePr>
            <a:graphicFrameLocks noChangeAspect="1"/>
          </p:cNvGraphicFramePr>
          <p:nvPr/>
        </p:nvGraphicFramePr>
        <p:xfrm>
          <a:off x="5562600" y="5486400"/>
          <a:ext cx="685800" cy="402699"/>
        </p:xfrm>
        <a:graphic>
          <a:graphicData uri="http://schemas.openxmlformats.org/presentationml/2006/ole">
            <p:oleObj spid="_x0000_s149508" name="Equation" r:id="rId4" imgW="52056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</a:rPr>
              <a:t>Example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1219200"/>
            <a:ext cx="57853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aramond" pitchFamily="18" charset="0"/>
              </a:rPr>
              <a:t>The Figure and p-value of AD test shows that </a:t>
            </a:r>
          </a:p>
          <a:p>
            <a:r>
              <a:rPr lang="en-US" sz="2400" dirty="0" smtClean="0">
                <a:latin typeface="Garamond" pitchFamily="18" charset="0"/>
              </a:rPr>
              <a:t>the errors are follow normal distribution. </a:t>
            </a:r>
            <a:endParaRPr lang="en-US" sz="2400" dirty="0">
              <a:latin typeface="Garamond" pitchFamily="18" charset="0"/>
            </a:endParaRPr>
          </a:p>
        </p:txBody>
      </p:sp>
      <p:pic>
        <p:nvPicPr>
          <p:cNvPr id="15053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133600"/>
            <a:ext cx="5486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Conclusion</a:t>
            </a:r>
          </a:p>
          <a:p>
            <a:r>
              <a:rPr lang="en-US" dirty="0" smtClean="0">
                <a:latin typeface="Garamond" pitchFamily="18" charset="0"/>
              </a:rPr>
              <a:t>The study shows that only 2  the criterion for assumption were satisfied (mean of errors is zero and the errors follows normal distribution). </a:t>
            </a:r>
          </a:p>
          <a:p>
            <a:r>
              <a:rPr lang="en-US" dirty="0" smtClean="0">
                <a:latin typeface="Garamond" pitchFamily="18" charset="0"/>
              </a:rPr>
              <a:t>We can make conclusion that the linear regression might be inappropriate and it would be more appropriate to use non-linear regression model.</a:t>
            </a:r>
          </a:p>
          <a:p>
            <a:pPr>
              <a:buNone/>
            </a:pPr>
            <a:endParaRPr lang="en-US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81200"/>
            <a:ext cx="6400800" cy="1752600"/>
          </a:xfrm>
        </p:spPr>
        <p:txBody>
          <a:bodyPr/>
          <a:lstStyle/>
          <a:p>
            <a:pPr algn="l"/>
            <a:r>
              <a:rPr lang="en-US" sz="2400" dirty="0" smtClean="0"/>
              <a:t>Outline:</a:t>
            </a:r>
          </a:p>
          <a:p>
            <a:pPr marL="457200" indent="-228600" algn="l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Introduction to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diagnostics checking</a:t>
            </a:r>
          </a:p>
          <a:p>
            <a:pPr marL="457200" indent="-228600" algn="l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Model adequacy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checking</a:t>
            </a:r>
          </a:p>
          <a:p>
            <a:pPr marL="457200" indent="-228600" algn="l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Testing for zero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mean</a:t>
            </a:r>
          </a:p>
          <a:p>
            <a:pPr marL="457200" indent="-228600" algn="l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Testing for constant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variances</a:t>
            </a:r>
          </a:p>
          <a:p>
            <a:pPr marL="457200" indent="-228600" algn="l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Testing independent of error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228600" algn="l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Normality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tests</a:t>
            </a:r>
          </a:p>
          <a:p>
            <a:pPr marL="457200" indent="-228600" algn="l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Evaluating the accuracy of the model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228600" algn="l">
              <a:buFont typeface="Arial" pitchFamily="34" charset="0"/>
              <a:buChar char="•"/>
            </a:pPr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Garamond" pitchFamily="18" charset="0"/>
            </a:endParaRPr>
          </a:p>
          <a:p>
            <a:pPr marL="457200" indent="-228600" algn="l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</a:endParaRPr>
          </a:p>
          <a:p>
            <a:pPr marL="457200" indent="-228600" algn="l">
              <a:buFont typeface="Arial" pitchFamily="34" charset="0"/>
              <a:buChar char="•"/>
            </a:pP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148897" y="990600"/>
            <a:ext cx="71481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Chap 3: Model Diagnostic Checking</a:t>
            </a:r>
            <a:endParaRPr lang="en-US" sz="32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Introduction to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diagnostics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c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hecking</a:t>
            </a:r>
            <a:endParaRPr lang="en-US" sz="36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7545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Garamond" pitchFamily="18" charset="0"/>
              </a:rPr>
              <a:t>It is important to check the adequacy of the model before it used in forecasting and becomes part of the decision making process.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It is important to study outlying observations to decide whether they should be retained or eliminated.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If retained, whether their influence should be reduced in the fitting process or revise the regression function.</a:t>
            </a:r>
          </a:p>
          <a:p>
            <a:r>
              <a:rPr lang="en-US" sz="2800" dirty="0" smtClean="0">
                <a:latin typeface="Garamond" pitchFamily="18" charset="0"/>
              </a:rPr>
              <a:t>Residual plots can be used to check the model assumptions.</a:t>
            </a:r>
          </a:p>
          <a:p>
            <a:pPr eaLnBrk="1" hangingPunct="1">
              <a:buNone/>
            </a:pPr>
            <a:endParaRPr lang="en-US" sz="2800" dirty="0" smtClean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66751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Model adequacy checking</a:t>
            </a:r>
            <a:endParaRPr lang="en-US" sz="36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000" dirty="0">
                <a:latin typeface="Garamond" pitchFamily="18" charset="0"/>
              </a:rPr>
              <a:t>The </a:t>
            </a:r>
            <a:r>
              <a:rPr lang="en-US" sz="3000" dirty="0" smtClean="0">
                <a:latin typeface="Garamond" pitchFamily="18" charset="0"/>
              </a:rPr>
              <a:t>Time Series model </a:t>
            </a:r>
            <a:r>
              <a:rPr lang="en-US" sz="3000" dirty="0">
                <a:latin typeface="Garamond" pitchFamily="18" charset="0"/>
              </a:rPr>
              <a:t>is adequate if the </a:t>
            </a:r>
            <a:r>
              <a:rPr lang="en-US" sz="3000" dirty="0" smtClean="0">
                <a:latin typeface="Garamond" pitchFamily="18" charset="0"/>
              </a:rPr>
              <a:t>error of </a:t>
            </a:r>
            <a:r>
              <a:rPr lang="en-US" sz="3000" dirty="0">
                <a:latin typeface="Garamond" pitchFamily="18" charset="0"/>
              </a:rPr>
              <a:t>the model meet 4 </a:t>
            </a:r>
            <a:r>
              <a:rPr lang="en-US" sz="3000" dirty="0" smtClean="0">
                <a:latin typeface="Garamond" pitchFamily="18" charset="0"/>
              </a:rPr>
              <a:t>assumptions (error =                        ) </a:t>
            </a:r>
          </a:p>
          <a:p>
            <a:pPr>
              <a:buNone/>
            </a:pPr>
            <a:r>
              <a:rPr lang="en-US" sz="3000" dirty="0" smtClean="0">
                <a:latin typeface="Garamond" pitchFamily="18" charset="0"/>
              </a:rPr>
              <a:t>1. </a:t>
            </a:r>
            <a:r>
              <a:rPr lang="en-GB" sz="2800" dirty="0" smtClean="0">
                <a:latin typeface="Garamond" pitchFamily="18" charset="0"/>
              </a:rPr>
              <a:t>The error component will have zero mean </a:t>
            </a:r>
            <a:r>
              <a:rPr lang="en-US" sz="3000" dirty="0" smtClean="0">
                <a:latin typeface="Garamond" pitchFamily="18" charset="0"/>
              </a:rPr>
              <a:t>;    </a:t>
            </a:r>
            <a:endParaRPr lang="en-US" sz="3000" dirty="0">
              <a:latin typeface="Garamond" pitchFamily="18" charset="0"/>
            </a:endParaRPr>
          </a:p>
          <a:p>
            <a:pPr>
              <a:buNone/>
            </a:pPr>
            <a:r>
              <a:rPr lang="en-US" sz="3000" dirty="0" smtClean="0">
                <a:latin typeface="Garamond" pitchFamily="18" charset="0"/>
              </a:rPr>
              <a:t>2. The variance of     , denoted by </a:t>
            </a:r>
            <a:r>
              <a:rPr lang="en-US" sz="3000" i="1" dirty="0" smtClean="0">
                <a:latin typeface="Garamond" pitchFamily="18" charset="0"/>
                <a:sym typeface="Symbol" pitchFamily="18" charset="2"/>
              </a:rPr>
              <a:t></a:t>
            </a:r>
            <a:r>
              <a:rPr lang="en-US" sz="3000" i="1" dirty="0" smtClean="0">
                <a:latin typeface="Garamond" pitchFamily="18" charset="0"/>
              </a:rPr>
              <a:t> </a:t>
            </a:r>
            <a:r>
              <a:rPr lang="en-US" sz="3000" baseline="30000" dirty="0" smtClean="0">
                <a:latin typeface="Garamond" pitchFamily="18" charset="0"/>
              </a:rPr>
              <a:t>2</a:t>
            </a:r>
            <a:r>
              <a:rPr lang="en-US" sz="3000" dirty="0" smtClean="0">
                <a:latin typeface="Garamond" pitchFamily="18" charset="0"/>
              </a:rPr>
              <a:t>, is </a:t>
            </a:r>
            <a:r>
              <a:rPr lang="en-US" sz="3000" u="sng" dirty="0" smtClean="0">
                <a:latin typeface="Garamond" pitchFamily="18" charset="0"/>
              </a:rPr>
              <a:t>the same</a:t>
            </a:r>
            <a:r>
              <a:rPr lang="en-US" sz="3000" dirty="0" smtClean="0">
                <a:latin typeface="Garamond" pitchFamily="18" charset="0"/>
              </a:rPr>
              <a:t> for all values of the independent variable(s), i.e., </a:t>
            </a:r>
          </a:p>
          <a:p>
            <a:pPr lvl="0">
              <a:buNone/>
            </a:pPr>
            <a:r>
              <a:rPr lang="en-US" sz="3000" dirty="0">
                <a:latin typeface="Garamond" pitchFamily="18" charset="0"/>
              </a:rPr>
              <a:t>	</a:t>
            </a:r>
            <a:r>
              <a:rPr lang="en-US" sz="3000" dirty="0" smtClean="0">
                <a:latin typeface="Garamond" pitchFamily="18" charset="0"/>
              </a:rPr>
              <a:t>   </a:t>
            </a:r>
            <a:endParaRPr lang="en-US" sz="3000" dirty="0">
              <a:latin typeface="Garamond" pitchFamily="18" charset="0"/>
            </a:endParaRPr>
          </a:p>
          <a:p>
            <a:pPr lvl="0">
              <a:buNone/>
            </a:pPr>
            <a:r>
              <a:rPr lang="en-US" sz="3000" dirty="0" smtClean="0">
                <a:latin typeface="Garamond" pitchFamily="18" charset="0"/>
              </a:rPr>
              <a:t>3.	 The errors are independent</a:t>
            </a:r>
            <a:r>
              <a:rPr lang="en-US" sz="3000" dirty="0">
                <a:latin typeface="Garamond" pitchFamily="18" charset="0"/>
              </a:rPr>
              <a:t>. </a:t>
            </a:r>
          </a:p>
          <a:p>
            <a:pPr lvl="0">
              <a:buNone/>
            </a:pPr>
            <a:r>
              <a:rPr lang="en-US" sz="3000" dirty="0" smtClean="0">
                <a:latin typeface="Garamond" pitchFamily="18" charset="0"/>
              </a:rPr>
              <a:t>4. The errors </a:t>
            </a:r>
            <a:r>
              <a:rPr lang="en-US" sz="3000" dirty="0">
                <a:latin typeface="Garamond" pitchFamily="18" charset="0"/>
              </a:rPr>
              <a:t>has a normal distribution with mean zero and </a:t>
            </a:r>
            <a:r>
              <a:rPr lang="en-US" sz="3000" dirty="0" smtClean="0">
                <a:latin typeface="Garamond" pitchFamily="18" charset="0"/>
              </a:rPr>
              <a:t>variance constants. </a:t>
            </a:r>
            <a:endParaRPr lang="en-US" sz="3000" dirty="0">
              <a:latin typeface="Garamond" pitchFamily="18" charset="0"/>
            </a:endParaRPr>
          </a:p>
          <a:p>
            <a:endParaRPr lang="en-US" dirty="0">
              <a:latin typeface="Garamond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934200" y="2286000"/>
          <a:ext cx="1346200" cy="457200"/>
        </p:xfrm>
        <a:graphic>
          <a:graphicData uri="http://schemas.openxmlformats.org/presentationml/2006/ole">
            <p:oleObj spid="_x0000_s145410" name="Equation" r:id="rId3" imgW="672840" imgH="2286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990600" y="3733800"/>
          <a:ext cx="3120390" cy="533400"/>
        </p:xfrm>
        <a:graphic>
          <a:graphicData uri="http://schemas.openxmlformats.org/presentationml/2006/ole">
            <p:oleObj spid="_x0000_s145411" name="Equation" r:id="rId4" imgW="1485720" imgH="25380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867400" y="1828800"/>
          <a:ext cx="2057401" cy="487279"/>
        </p:xfrm>
        <a:graphic>
          <a:graphicData uri="http://schemas.openxmlformats.org/presentationml/2006/ole">
            <p:oleObj spid="_x0000_s145412" name="Equation" r:id="rId5" imgW="965160" imgH="228600" progId="Equation.3">
              <p:embed/>
            </p:oleObj>
          </a:graphicData>
        </a:graphic>
      </p:graphicFrame>
      <p:graphicFrame>
        <p:nvGraphicFramePr>
          <p:cNvPr id="145413" name="Object 5"/>
          <p:cNvGraphicFramePr>
            <a:graphicFrameLocks noChangeAspect="1"/>
          </p:cNvGraphicFramePr>
          <p:nvPr/>
        </p:nvGraphicFramePr>
        <p:xfrm>
          <a:off x="3352800" y="2743200"/>
          <a:ext cx="381000" cy="571500"/>
        </p:xfrm>
        <a:graphic>
          <a:graphicData uri="http://schemas.openxmlformats.org/presentationml/2006/ole">
            <p:oleObj spid="_x0000_s145413" name="Equation" r:id="rId6" imgW="15228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6751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Testing for zero mean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1600200"/>
            <a:ext cx="20217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aramond" pitchFamily="18" charset="0"/>
              </a:rPr>
              <a:t>Hypothesis   </a:t>
            </a:r>
            <a:endParaRPr lang="en-US" sz="2800" dirty="0">
              <a:latin typeface="Garamond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200400" y="1676400"/>
          <a:ext cx="3733800" cy="516987"/>
        </p:xfrm>
        <a:graphic>
          <a:graphicData uri="http://schemas.openxmlformats.org/presentationml/2006/ole">
            <p:oleObj spid="_x0000_s137219" name="Equation" r:id="rId3" imgW="1650960" imgH="22860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19200" y="2209800"/>
            <a:ext cx="2155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aramond" pitchFamily="18" charset="0"/>
              </a:rPr>
              <a:t>Statistics Test 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2743200"/>
            <a:ext cx="16746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aramond" pitchFamily="18" charset="0"/>
              </a:rPr>
              <a:t>For </a:t>
            </a:r>
            <a:r>
              <a:rPr lang="en-US" sz="2800" i="1" dirty="0" smtClean="0">
                <a:latin typeface="Garamond" pitchFamily="18" charset="0"/>
              </a:rPr>
              <a:t>n</a:t>
            </a:r>
            <a:r>
              <a:rPr lang="en-US" sz="2800" dirty="0" smtClean="0">
                <a:latin typeface="Garamond" pitchFamily="18" charset="0"/>
              </a:rPr>
              <a:t> &lt; 30</a:t>
            </a:r>
            <a:endParaRPr lang="en-US" sz="2800" dirty="0">
              <a:latin typeface="Garamond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936750" y="3276600"/>
          <a:ext cx="1416050" cy="944033"/>
        </p:xfrm>
        <a:graphic>
          <a:graphicData uri="http://schemas.openxmlformats.org/presentationml/2006/ole">
            <p:oleObj spid="_x0000_s137220" name="Equation" r:id="rId4" imgW="647640" imgH="43164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953000" y="2743200"/>
            <a:ext cx="17034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aramond" pitchFamily="18" charset="0"/>
              </a:rPr>
              <a:t>For n &gt; 29</a:t>
            </a:r>
            <a:endParaRPr lang="en-US" sz="2800" dirty="0">
              <a:latin typeface="Garamond" pitchFamily="18" charset="0"/>
            </a:endParaRP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202238" y="3429000"/>
          <a:ext cx="1655762" cy="1083043"/>
        </p:xfrm>
        <a:graphic>
          <a:graphicData uri="http://schemas.openxmlformats.org/presentationml/2006/ole">
            <p:oleObj spid="_x0000_s137221" name="Equation" r:id="rId5" imgW="660240" imgH="43164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219200" y="4648200"/>
            <a:ext cx="11231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aramond" pitchFamily="18" charset="0"/>
              </a:rPr>
              <a:t>Reject </a:t>
            </a:r>
            <a:endParaRPr lang="en-US" sz="2800" dirty="0">
              <a:latin typeface="Garamond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362200" y="4648200"/>
          <a:ext cx="2133600" cy="533400"/>
        </p:xfrm>
        <a:graphic>
          <a:graphicData uri="http://schemas.openxmlformats.org/presentationml/2006/ole">
            <p:oleObj spid="_x0000_s137222" name="Equation" r:id="rId6" imgW="1015920" imgH="25380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724400" y="4572000"/>
            <a:ext cx="11231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aramond" pitchFamily="18" charset="0"/>
              </a:rPr>
              <a:t>Reject </a:t>
            </a:r>
            <a:endParaRPr lang="en-US" sz="2800" dirty="0">
              <a:latin typeface="Garamond" pitchFamily="18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867400" y="4648200"/>
          <a:ext cx="2057400" cy="534293"/>
        </p:xfrm>
        <a:graphic>
          <a:graphicData uri="http://schemas.openxmlformats.org/presentationml/2006/ole">
            <p:oleObj spid="_x0000_s137223" name="Equation" r:id="rId7" imgW="977760" imgH="25380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Testing for constant variances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2800" dirty="0">
                <a:latin typeface="Garamond" pitchFamily="18" charset="0"/>
              </a:rPr>
              <a:t>Residuals are often standardized so that they have mean zero and variance one.  Since residuals are estimates of the </a:t>
            </a:r>
            <a:r>
              <a:rPr lang="en-US" sz="2800" dirty="0" smtClean="0">
                <a:latin typeface="Garamond" pitchFamily="18" charset="0"/>
              </a:rPr>
              <a:t>errors, </a:t>
            </a:r>
            <a:r>
              <a:rPr lang="en-US" sz="2800" dirty="0">
                <a:latin typeface="Garamond" pitchFamily="18" charset="0"/>
              </a:rPr>
              <a:t>and since the observed errors have </a:t>
            </a:r>
            <a:r>
              <a:rPr lang="en-US" sz="2800" dirty="0" smtClean="0">
                <a:latin typeface="Garamond" pitchFamily="18" charset="0"/>
              </a:rPr>
              <a:t>variance    , </a:t>
            </a:r>
            <a:r>
              <a:rPr lang="en-US" sz="2800" dirty="0">
                <a:latin typeface="Garamond" pitchFamily="18" charset="0"/>
              </a:rPr>
              <a:t>the </a:t>
            </a:r>
            <a:r>
              <a:rPr lang="en-US" sz="2800" b="1" dirty="0">
                <a:latin typeface="Garamond" pitchFamily="18" charset="0"/>
              </a:rPr>
              <a:t>standardized residuals </a:t>
            </a:r>
            <a:r>
              <a:rPr lang="en-US" sz="2800" dirty="0">
                <a:latin typeface="Garamond" pitchFamily="18" charset="0"/>
              </a:rPr>
              <a:t>are given </a:t>
            </a:r>
            <a:r>
              <a:rPr lang="en-US" sz="2800" dirty="0" smtClean="0">
                <a:latin typeface="Garamond" pitchFamily="18" charset="0"/>
              </a:rPr>
              <a:t>by</a:t>
            </a:r>
          </a:p>
          <a:p>
            <a:pPr algn="just">
              <a:buNone/>
            </a:pPr>
            <a:r>
              <a:rPr lang="en-US" sz="2800" dirty="0" smtClean="0">
                <a:latin typeface="Garamond" pitchFamily="18" charset="0"/>
              </a:rPr>
              <a:t>                         where</a:t>
            </a:r>
            <a:endParaRPr lang="en-US" sz="2800" dirty="0">
              <a:latin typeface="Garamond" pitchFamily="18" charset="0"/>
            </a:endParaRPr>
          </a:p>
          <a:p>
            <a:endParaRPr lang="en-US" dirty="0">
              <a:latin typeface="Garamond" pitchFamily="18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8229600" y="2514600"/>
          <a:ext cx="381000" cy="448235"/>
        </p:xfrm>
        <a:graphic>
          <a:graphicData uri="http://schemas.openxmlformats.org/presentationml/2006/ole">
            <p:oleObj spid="_x0000_s138242" name="Equation" r:id="rId3" imgW="215640" imgH="2538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447800" y="3352800"/>
          <a:ext cx="1091381" cy="914400"/>
        </p:xfrm>
        <a:graphic>
          <a:graphicData uri="http://schemas.openxmlformats.org/presentationml/2006/ole">
            <p:oleObj spid="_x0000_s138243" name="Equation" r:id="rId4" imgW="469800" imgH="393480" progId="Equation.3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810000" y="3429000"/>
          <a:ext cx="1906845" cy="990600"/>
        </p:xfrm>
        <a:graphic>
          <a:graphicData uri="http://schemas.openxmlformats.org/presentationml/2006/ole">
            <p:oleObj spid="_x0000_s138244" name="Equation" r:id="rId5" imgW="977760" imgH="46980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810000" y="4343400"/>
            <a:ext cx="4731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Garamond" pitchFamily="18" charset="0"/>
              </a:rPr>
              <a:t>p</a:t>
            </a:r>
            <a:r>
              <a:rPr lang="en-US" sz="2400" dirty="0" smtClean="0">
                <a:latin typeface="Garamond" pitchFamily="18" charset="0"/>
              </a:rPr>
              <a:t> = the number of parameters model.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" y="4953000"/>
            <a:ext cx="7696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Garamond" pitchFamily="18" charset="0"/>
              </a:rPr>
              <a:t>The variance of errors is constant if       are within       or almost all of them should be within       and should exhibit the random pattern</a:t>
            </a:r>
          </a:p>
          <a:p>
            <a:r>
              <a:rPr lang="en-US" sz="2400" dirty="0" smtClean="0">
                <a:latin typeface="Garamond" pitchFamily="18" charset="0"/>
              </a:rPr>
              <a:t>  </a:t>
            </a:r>
            <a:endParaRPr lang="en-US" sz="2400" dirty="0">
              <a:latin typeface="Garamond" pitchFamily="18" charset="0"/>
            </a:endParaRPr>
          </a:p>
        </p:txBody>
      </p:sp>
      <p:graphicFrame>
        <p:nvGraphicFramePr>
          <p:cNvPr id="138246" name="Object 6"/>
          <p:cNvGraphicFramePr>
            <a:graphicFrameLocks noChangeAspect="1"/>
          </p:cNvGraphicFramePr>
          <p:nvPr/>
        </p:nvGraphicFramePr>
        <p:xfrm>
          <a:off x="5791200" y="4953000"/>
          <a:ext cx="385233" cy="533400"/>
        </p:xfrm>
        <a:graphic>
          <a:graphicData uri="http://schemas.openxmlformats.org/presentationml/2006/ole">
            <p:oleObj spid="_x0000_s138246" name="Equation" r:id="rId6" imgW="164880" imgH="228600" progId="Equation.3">
              <p:embed/>
            </p:oleObj>
          </a:graphicData>
        </a:graphic>
      </p:graphicFrame>
      <p:graphicFrame>
        <p:nvGraphicFramePr>
          <p:cNvPr id="138247" name="Object 7"/>
          <p:cNvGraphicFramePr>
            <a:graphicFrameLocks noChangeAspect="1"/>
          </p:cNvGraphicFramePr>
          <p:nvPr/>
        </p:nvGraphicFramePr>
        <p:xfrm>
          <a:off x="7696200" y="4953000"/>
          <a:ext cx="501254" cy="457200"/>
        </p:xfrm>
        <a:graphic>
          <a:graphicData uri="http://schemas.openxmlformats.org/presentationml/2006/ole">
            <p:oleObj spid="_x0000_s138247" name="Equation" r:id="rId7" imgW="241200" imgH="164880" progId="Equation.3">
              <p:embed/>
            </p:oleObj>
          </a:graphicData>
        </a:graphic>
      </p:graphicFrame>
      <p:graphicFrame>
        <p:nvGraphicFramePr>
          <p:cNvPr id="138248" name="Object 8"/>
          <p:cNvGraphicFramePr>
            <a:graphicFrameLocks noChangeAspect="1"/>
          </p:cNvGraphicFramePr>
          <p:nvPr/>
        </p:nvGraphicFramePr>
        <p:xfrm>
          <a:off x="6019800" y="5410200"/>
          <a:ext cx="381000" cy="395416"/>
        </p:xfrm>
        <a:graphic>
          <a:graphicData uri="http://schemas.openxmlformats.org/presentationml/2006/ole">
            <p:oleObj spid="_x0000_s138248" name="Equation" r:id="rId8" imgW="228600" imgH="17748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305800" cy="667512"/>
          </a:xfrm>
        </p:spPr>
        <p:txBody>
          <a:bodyPr lIns="90488" tIns="44450" rIns="90488" bIns="44450" anchorCtr="1">
            <a:noAutofit/>
          </a:bodyPr>
          <a:lstStyle/>
          <a:p>
            <a:pPr>
              <a:tabLst>
                <a:tab pos="5486400" algn="l"/>
              </a:tabLst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Pattern of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forecast error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259" name="Line 3"/>
          <p:cNvSpPr>
            <a:spLocks noChangeShapeType="1"/>
          </p:cNvSpPr>
          <p:nvPr/>
        </p:nvSpPr>
        <p:spPr bwMode="auto">
          <a:xfrm>
            <a:off x="609600" y="1763713"/>
            <a:ext cx="0" cy="17414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0" name="Line 4"/>
          <p:cNvSpPr>
            <a:spLocks noChangeShapeType="1"/>
          </p:cNvSpPr>
          <p:nvPr/>
        </p:nvSpPr>
        <p:spPr bwMode="auto">
          <a:xfrm>
            <a:off x="696913" y="3581400"/>
            <a:ext cx="29606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1" name="Line 5"/>
          <p:cNvSpPr>
            <a:spLocks noChangeShapeType="1"/>
          </p:cNvSpPr>
          <p:nvPr/>
        </p:nvSpPr>
        <p:spPr bwMode="auto">
          <a:xfrm>
            <a:off x="4800600" y="1763713"/>
            <a:ext cx="0" cy="17414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2" name="Line 6"/>
          <p:cNvSpPr>
            <a:spLocks noChangeShapeType="1"/>
          </p:cNvSpPr>
          <p:nvPr/>
        </p:nvSpPr>
        <p:spPr bwMode="auto">
          <a:xfrm>
            <a:off x="4887913" y="3581400"/>
            <a:ext cx="37226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3" name="Line 7"/>
          <p:cNvSpPr>
            <a:spLocks noChangeShapeType="1"/>
          </p:cNvSpPr>
          <p:nvPr/>
        </p:nvSpPr>
        <p:spPr bwMode="auto">
          <a:xfrm>
            <a:off x="609600" y="4354513"/>
            <a:ext cx="0" cy="17414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4" name="Line 8"/>
          <p:cNvSpPr>
            <a:spLocks noChangeShapeType="1"/>
          </p:cNvSpPr>
          <p:nvPr/>
        </p:nvSpPr>
        <p:spPr bwMode="auto">
          <a:xfrm>
            <a:off x="4876800" y="4278313"/>
            <a:ext cx="0" cy="17414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5" name="Line 9"/>
          <p:cNvSpPr>
            <a:spLocks noChangeShapeType="1"/>
          </p:cNvSpPr>
          <p:nvPr/>
        </p:nvSpPr>
        <p:spPr bwMode="auto">
          <a:xfrm>
            <a:off x="696913" y="6172200"/>
            <a:ext cx="30368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6" name="Line 10"/>
          <p:cNvSpPr>
            <a:spLocks noChangeShapeType="1"/>
          </p:cNvSpPr>
          <p:nvPr/>
        </p:nvSpPr>
        <p:spPr bwMode="auto">
          <a:xfrm>
            <a:off x="4964113" y="6096000"/>
            <a:ext cx="37226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7" name="Rectangle 11"/>
          <p:cNvSpPr>
            <a:spLocks noChangeArrowheads="1"/>
          </p:cNvSpPr>
          <p:nvPr/>
        </p:nvSpPr>
        <p:spPr bwMode="auto">
          <a:xfrm>
            <a:off x="1068388" y="3582988"/>
            <a:ext cx="2511425" cy="3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1"/>
                </a:solidFill>
              </a:rPr>
              <a:t>Random errors</a:t>
            </a:r>
          </a:p>
        </p:txBody>
      </p:sp>
      <p:sp>
        <p:nvSpPr>
          <p:cNvPr id="96268" name="Rectangle 12"/>
          <p:cNvSpPr>
            <a:spLocks noChangeArrowheads="1"/>
          </p:cNvSpPr>
          <p:nvPr/>
        </p:nvSpPr>
        <p:spPr bwMode="auto">
          <a:xfrm>
            <a:off x="611188" y="6173788"/>
            <a:ext cx="3502025" cy="3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1"/>
                </a:solidFill>
              </a:rPr>
              <a:t>Trend not </a:t>
            </a:r>
            <a:r>
              <a:rPr lang="en-US" b="1" dirty="0" smtClean="0">
                <a:solidFill>
                  <a:schemeClr val="accent1"/>
                </a:solidFill>
              </a:rPr>
              <a:t>full accounted </a:t>
            </a:r>
            <a:r>
              <a:rPr lang="en-US" b="1" dirty="0">
                <a:solidFill>
                  <a:schemeClr val="accent1"/>
                </a:solidFill>
              </a:rPr>
              <a:t>for</a:t>
            </a:r>
          </a:p>
        </p:txBody>
      </p:sp>
      <p:sp>
        <p:nvSpPr>
          <p:cNvPr id="96269" name="Rectangle 13"/>
          <p:cNvSpPr>
            <a:spLocks noChangeArrowheads="1"/>
          </p:cNvSpPr>
          <p:nvPr/>
        </p:nvSpPr>
        <p:spPr bwMode="auto">
          <a:xfrm>
            <a:off x="4344988" y="3582988"/>
            <a:ext cx="4797425" cy="3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accent1"/>
                </a:solidFill>
              </a:rPr>
              <a:t>Cyclical </a:t>
            </a:r>
            <a:r>
              <a:rPr lang="en-US" b="1" dirty="0" smtClean="0">
                <a:solidFill>
                  <a:schemeClr val="accent1"/>
                </a:solidFill>
              </a:rPr>
              <a:t>effects not accounted for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96270" name="Rectangle 14"/>
          <p:cNvSpPr>
            <a:spLocks noChangeArrowheads="1"/>
          </p:cNvSpPr>
          <p:nvPr/>
        </p:nvSpPr>
        <p:spPr bwMode="auto">
          <a:xfrm>
            <a:off x="4497388" y="6173788"/>
            <a:ext cx="4645025" cy="3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1"/>
                </a:solidFill>
              </a:rPr>
              <a:t>Seasonal effects not accounted for</a:t>
            </a:r>
          </a:p>
        </p:txBody>
      </p:sp>
      <p:sp>
        <p:nvSpPr>
          <p:cNvPr id="96271" name="Rectangle 15"/>
          <p:cNvSpPr>
            <a:spLocks noChangeArrowheads="1"/>
          </p:cNvSpPr>
          <p:nvPr/>
        </p:nvSpPr>
        <p:spPr bwMode="auto">
          <a:xfrm>
            <a:off x="3735388" y="3354388"/>
            <a:ext cx="45402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T</a:t>
            </a:r>
          </a:p>
        </p:txBody>
      </p:sp>
      <p:sp>
        <p:nvSpPr>
          <p:cNvPr id="96272" name="Rectangle 16"/>
          <p:cNvSpPr>
            <a:spLocks noChangeArrowheads="1"/>
          </p:cNvSpPr>
          <p:nvPr/>
        </p:nvSpPr>
        <p:spPr bwMode="auto">
          <a:xfrm>
            <a:off x="8688388" y="3278188"/>
            <a:ext cx="45402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T</a:t>
            </a:r>
          </a:p>
        </p:txBody>
      </p:sp>
      <p:sp>
        <p:nvSpPr>
          <p:cNvPr id="96273" name="Rectangle 17"/>
          <p:cNvSpPr>
            <a:spLocks noChangeArrowheads="1"/>
          </p:cNvSpPr>
          <p:nvPr/>
        </p:nvSpPr>
        <p:spPr bwMode="auto">
          <a:xfrm>
            <a:off x="3811588" y="5868988"/>
            <a:ext cx="45402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T</a:t>
            </a:r>
          </a:p>
        </p:txBody>
      </p:sp>
      <p:sp>
        <p:nvSpPr>
          <p:cNvPr id="96274" name="Rectangle 18"/>
          <p:cNvSpPr>
            <a:spLocks noChangeArrowheads="1"/>
          </p:cNvSpPr>
          <p:nvPr/>
        </p:nvSpPr>
        <p:spPr bwMode="auto">
          <a:xfrm>
            <a:off x="8688388" y="5792788"/>
            <a:ext cx="45402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T</a:t>
            </a:r>
          </a:p>
        </p:txBody>
      </p:sp>
      <p:sp>
        <p:nvSpPr>
          <p:cNvPr id="96279" name="Line 23"/>
          <p:cNvSpPr>
            <a:spLocks noChangeShapeType="1"/>
          </p:cNvSpPr>
          <p:nvPr/>
        </p:nvSpPr>
        <p:spPr bwMode="auto">
          <a:xfrm>
            <a:off x="762000" y="2590800"/>
            <a:ext cx="2960687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80" name="Rectangle 24"/>
          <p:cNvSpPr>
            <a:spLocks noChangeArrowheads="1"/>
          </p:cNvSpPr>
          <p:nvPr/>
        </p:nvSpPr>
        <p:spPr bwMode="auto">
          <a:xfrm>
            <a:off x="306388" y="2287588"/>
            <a:ext cx="530225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96281" name="Rectangle 25"/>
          <p:cNvSpPr>
            <a:spLocks noChangeArrowheads="1"/>
          </p:cNvSpPr>
          <p:nvPr/>
        </p:nvSpPr>
        <p:spPr bwMode="auto">
          <a:xfrm>
            <a:off x="4497388" y="2287588"/>
            <a:ext cx="530225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96282" name="Line 26"/>
          <p:cNvSpPr>
            <a:spLocks noChangeShapeType="1"/>
          </p:cNvSpPr>
          <p:nvPr/>
        </p:nvSpPr>
        <p:spPr bwMode="auto">
          <a:xfrm>
            <a:off x="4887913" y="2590800"/>
            <a:ext cx="3722687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83" name="Line 27"/>
          <p:cNvSpPr>
            <a:spLocks noChangeShapeType="1"/>
          </p:cNvSpPr>
          <p:nvPr/>
        </p:nvSpPr>
        <p:spPr bwMode="auto">
          <a:xfrm>
            <a:off x="696913" y="5105400"/>
            <a:ext cx="2808287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84" name="Line 28"/>
          <p:cNvSpPr>
            <a:spLocks noChangeShapeType="1"/>
          </p:cNvSpPr>
          <p:nvPr/>
        </p:nvSpPr>
        <p:spPr bwMode="auto">
          <a:xfrm>
            <a:off x="4953000" y="5105400"/>
            <a:ext cx="3646487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85" name="Rectangle 29"/>
          <p:cNvSpPr>
            <a:spLocks noChangeArrowheads="1"/>
          </p:cNvSpPr>
          <p:nvPr/>
        </p:nvSpPr>
        <p:spPr bwMode="auto">
          <a:xfrm>
            <a:off x="306388" y="4802188"/>
            <a:ext cx="530225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96286" name="Rectangle 30"/>
          <p:cNvSpPr>
            <a:spLocks noChangeArrowheads="1"/>
          </p:cNvSpPr>
          <p:nvPr/>
        </p:nvSpPr>
        <p:spPr bwMode="auto">
          <a:xfrm>
            <a:off x="4573588" y="4802188"/>
            <a:ext cx="530225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70" name="Rectangle 69"/>
          <p:cNvSpPr/>
          <p:nvPr/>
        </p:nvSpPr>
        <p:spPr>
          <a:xfrm>
            <a:off x="685800" y="1295400"/>
            <a:ext cx="205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Standard Error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800600" y="1371600"/>
            <a:ext cx="15519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Standard Error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457200" y="3886200"/>
            <a:ext cx="15519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Standard Error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5029200" y="4038600"/>
            <a:ext cx="15519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Standard Error</a:t>
            </a:r>
            <a:endParaRPr lang="en-US" dirty="0"/>
          </a:p>
        </p:txBody>
      </p:sp>
      <p:cxnSp>
        <p:nvCxnSpPr>
          <p:cNvPr id="75" name="Straight Connector 74"/>
          <p:cNvCxnSpPr/>
          <p:nvPr/>
        </p:nvCxnSpPr>
        <p:spPr>
          <a:xfrm>
            <a:off x="685800" y="1828800"/>
            <a:ext cx="3124200" cy="1588"/>
          </a:xfrm>
          <a:prstGeom prst="line">
            <a:avLst/>
          </a:prstGeom>
          <a:ln>
            <a:solidFill>
              <a:schemeClr val="accent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09600" y="3352800"/>
            <a:ext cx="3124200" cy="1588"/>
          </a:xfrm>
          <a:prstGeom prst="line">
            <a:avLst/>
          </a:prstGeom>
          <a:ln>
            <a:solidFill>
              <a:schemeClr val="accent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4953000" y="1905000"/>
            <a:ext cx="3657600" cy="1588"/>
          </a:xfrm>
          <a:prstGeom prst="line">
            <a:avLst/>
          </a:prstGeom>
          <a:ln>
            <a:solidFill>
              <a:schemeClr val="accent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4876800" y="3276600"/>
            <a:ext cx="3657600" cy="1588"/>
          </a:xfrm>
          <a:prstGeom prst="line">
            <a:avLst/>
          </a:prstGeom>
          <a:ln>
            <a:solidFill>
              <a:schemeClr val="accent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876800" y="4419600"/>
            <a:ext cx="3657600" cy="1588"/>
          </a:xfrm>
          <a:prstGeom prst="line">
            <a:avLst/>
          </a:prstGeom>
          <a:ln>
            <a:solidFill>
              <a:schemeClr val="accent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953000" y="5791200"/>
            <a:ext cx="3657600" cy="1588"/>
          </a:xfrm>
          <a:prstGeom prst="line">
            <a:avLst/>
          </a:prstGeom>
          <a:ln>
            <a:solidFill>
              <a:schemeClr val="accent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762000" y="4419600"/>
            <a:ext cx="3657600" cy="1588"/>
          </a:xfrm>
          <a:prstGeom prst="line">
            <a:avLst/>
          </a:prstGeom>
          <a:ln>
            <a:solidFill>
              <a:schemeClr val="accent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762000" y="6019800"/>
            <a:ext cx="3657600" cy="1588"/>
          </a:xfrm>
          <a:prstGeom prst="line">
            <a:avLst/>
          </a:prstGeom>
          <a:ln>
            <a:solidFill>
              <a:schemeClr val="accent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Multiply 85"/>
          <p:cNvSpPr/>
          <p:nvPr/>
        </p:nvSpPr>
        <p:spPr>
          <a:xfrm>
            <a:off x="2895600" y="2362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87" name="Multiply 86"/>
          <p:cNvSpPr/>
          <p:nvPr/>
        </p:nvSpPr>
        <p:spPr>
          <a:xfrm>
            <a:off x="2362200" y="21336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88" name="Multiply 87"/>
          <p:cNvSpPr/>
          <p:nvPr/>
        </p:nvSpPr>
        <p:spPr>
          <a:xfrm>
            <a:off x="3276600" y="1981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89" name="Multiply 88"/>
          <p:cNvSpPr/>
          <p:nvPr/>
        </p:nvSpPr>
        <p:spPr>
          <a:xfrm>
            <a:off x="2895600" y="3124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0" name="Multiply 89"/>
          <p:cNvSpPr/>
          <p:nvPr/>
        </p:nvSpPr>
        <p:spPr>
          <a:xfrm>
            <a:off x="2209800" y="24384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1" name="Multiply 90"/>
          <p:cNvSpPr/>
          <p:nvPr/>
        </p:nvSpPr>
        <p:spPr>
          <a:xfrm>
            <a:off x="2057400" y="2743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2" name="Multiply 91"/>
          <p:cNvSpPr/>
          <p:nvPr/>
        </p:nvSpPr>
        <p:spPr>
          <a:xfrm>
            <a:off x="1752600" y="22098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3" name="Multiply 92"/>
          <p:cNvSpPr/>
          <p:nvPr/>
        </p:nvSpPr>
        <p:spPr>
          <a:xfrm>
            <a:off x="1524000" y="28956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4" name="Multiply 93"/>
          <p:cNvSpPr/>
          <p:nvPr/>
        </p:nvSpPr>
        <p:spPr>
          <a:xfrm>
            <a:off x="1295400" y="2362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5" name="Multiply 94"/>
          <p:cNvSpPr/>
          <p:nvPr/>
        </p:nvSpPr>
        <p:spPr>
          <a:xfrm>
            <a:off x="914400" y="29718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6" name="Multiply 95"/>
          <p:cNvSpPr/>
          <p:nvPr/>
        </p:nvSpPr>
        <p:spPr>
          <a:xfrm>
            <a:off x="914400" y="1981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7" name="Multiply 96"/>
          <p:cNvSpPr/>
          <p:nvPr/>
        </p:nvSpPr>
        <p:spPr>
          <a:xfrm>
            <a:off x="685800" y="56388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8" name="Multiply 97"/>
          <p:cNvSpPr/>
          <p:nvPr/>
        </p:nvSpPr>
        <p:spPr>
          <a:xfrm>
            <a:off x="1066800" y="5410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99" name="Multiply 98"/>
          <p:cNvSpPr/>
          <p:nvPr/>
        </p:nvSpPr>
        <p:spPr>
          <a:xfrm>
            <a:off x="1600200" y="51816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0" name="Multiply 99"/>
          <p:cNvSpPr/>
          <p:nvPr/>
        </p:nvSpPr>
        <p:spPr>
          <a:xfrm>
            <a:off x="2209800" y="49530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1" name="Multiply 100"/>
          <p:cNvSpPr/>
          <p:nvPr/>
        </p:nvSpPr>
        <p:spPr>
          <a:xfrm>
            <a:off x="2819400" y="4648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2" name="Multiply 101"/>
          <p:cNvSpPr/>
          <p:nvPr/>
        </p:nvSpPr>
        <p:spPr>
          <a:xfrm>
            <a:off x="3352800" y="44958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3" name="Multiply 102"/>
          <p:cNvSpPr/>
          <p:nvPr/>
        </p:nvSpPr>
        <p:spPr>
          <a:xfrm>
            <a:off x="1828800" y="5029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4" name="Multiply 103"/>
          <p:cNvSpPr/>
          <p:nvPr/>
        </p:nvSpPr>
        <p:spPr>
          <a:xfrm>
            <a:off x="4876800" y="1981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5" name="Multiply 104"/>
          <p:cNvSpPr/>
          <p:nvPr/>
        </p:nvSpPr>
        <p:spPr>
          <a:xfrm>
            <a:off x="5105400" y="2362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6" name="Multiply 105"/>
          <p:cNvSpPr/>
          <p:nvPr/>
        </p:nvSpPr>
        <p:spPr>
          <a:xfrm>
            <a:off x="5486400" y="30480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7" name="Multiply 106"/>
          <p:cNvSpPr/>
          <p:nvPr/>
        </p:nvSpPr>
        <p:spPr>
          <a:xfrm>
            <a:off x="5943600" y="28194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8" name="Multiply 107"/>
          <p:cNvSpPr/>
          <p:nvPr/>
        </p:nvSpPr>
        <p:spPr>
          <a:xfrm>
            <a:off x="6248400" y="25146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09" name="Multiply 108"/>
          <p:cNvSpPr/>
          <p:nvPr/>
        </p:nvSpPr>
        <p:spPr>
          <a:xfrm>
            <a:off x="6400800" y="20574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0" name="Multiply 109"/>
          <p:cNvSpPr/>
          <p:nvPr/>
        </p:nvSpPr>
        <p:spPr>
          <a:xfrm>
            <a:off x="6858000" y="1981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1" name="Multiply 110"/>
          <p:cNvSpPr/>
          <p:nvPr/>
        </p:nvSpPr>
        <p:spPr>
          <a:xfrm>
            <a:off x="7162800" y="2362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2" name="Multiply 111"/>
          <p:cNvSpPr/>
          <p:nvPr/>
        </p:nvSpPr>
        <p:spPr>
          <a:xfrm>
            <a:off x="7696200" y="28956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3" name="Multiply 112"/>
          <p:cNvSpPr/>
          <p:nvPr/>
        </p:nvSpPr>
        <p:spPr>
          <a:xfrm>
            <a:off x="8077200" y="25908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4" name="Multiply 113"/>
          <p:cNvSpPr/>
          <p:nvPr/>
        </p:nvSpPr>
        <p:spPr>
          <a:xfrm>
            <a:off x="8382000" y="20574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5" name="Multiply 114"/>
          <p:cNvSpPr/>
          <p:nvPr/>
        </p:nvSpPr>
        <p:spPr>
          <a:xfrm>
            <a:off x="7391400" y="25908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6" name="Multiply 115"/>
          <p:cNvSpPr/>
          <p:nvPr/>
        </p:nvSpPr>
        <p:spPr>
          <a:xfrm>
            <a:off x="4800600" y="54864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7" name="Multiply 116"/>
          <p:cNvSpPr/>
          <p:nvPr/>
        </p:nvSpPr>
        <p:spPr>
          <a:xfrm>
            <a:off x="4953000" y="51816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8" name="Multiply 117"/>
          <p:cNvSpPr/>
          <p:nvPr/>
        </p:nvSpPr>
        <p:spPr>
          <a:xfrm>
            <a:off x="5334000" y="48006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19" name="Multiply 118"/>
          <p:cNvSpPr/>
          <p:nvPr/>
        </p:nvSpPr>
        <p:spPr>
          <a:xfrm>
            <a:off x="5638800" y="51054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20" name="Multiply 119"/>
          <p:cNvSpPr/>
          <p:nvPr/>
        </p:nvSpPr>
        <p:spPr>
          <a:xfrm>
            <a:off x="5867400" y="5410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21" name="Multiply 120"/>
          <p:cNvSpPr/>
          <p:nvPr/>
        </p:nvSpPr>
        <p:spPr>
          <a:xfrm>
            <a:off x="6172200" y="49530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22" name="Multiply 121"/>
          <p:cNvSpPr/>
          <p:nvPr/>
        </p:nvSpPr>
        <p:spPr>
          <a:xfrm>
            <a:off x="6477000" y="4648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23" name="Multiply 122"/>
          <p:cNvSpPr/>
          <p:nvPr/>
        </p:nvSpPr>
        <p:spPr>
          <a:xfrm>
            <a:off x="6858000" y="49530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24" name="Multiply 123"/>
          <p:cNvSpPr/>
          <p:nvPr/>
        </p:nvSpPr>
        <p:spPr>
          <a:xfrm>
            <a:off x="7239000" y="54102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25" name="Multiply 124"/>
          <p:cNvSpPr/>
          <p:nvPr/>
        </p:nvSpPr>
        <p:spPr>
          <a:xfrm>
            <a:off x="7467600" y="51054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26" name="Multiply 125"/>
          <p:cNvSpPr/>
          <p:nvPr/>
        </p:nvSpPr>
        <p:spPr>
          <a:xfrm>
            <a:off x="7772400" y="47244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127" name="Multiply 126"/>
          <p:cNvSpPr/>
          <p:nvPr/>
        </p:nvSpPr>
        <p:spPr>
          <a:xfrm>
            <a:off x="8001000" y="5181600"/>
            <a:ext cx="228600" cy="152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66751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Testing independent of error 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676400" y="2438399"/>
          <a:ext cx="4807132" cy="1789889"/>
        </p:xfrm>
        <a:graphic>
          <a:graphicData uri="http://schemas.openxmlformats.org/presentationml/2006/ole">
            <p:oleObj spid="_x0000_s140290" name="Equation" r:id="rId3" imgW="2387520" imgH="888840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0" y="1371600"/>
            <a:ext cx="795012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aramond" pitchFamily="18" charset="0"/>
              </a:rPr>
              <a:t>Autocorrelation function  (ACF) of errors is used to </a:t>
            </a:r>
          </a:p>
          <a:p>
            <a:r>
              <a:rPr lang="en-US" sz="2800" dirty="0" smtClean="0">
                <a:latin typeface="Garamond" pitchFamily="18" charset="0"/>
              </a:rPr>
              <a:t>check independent </a:t>
            </a:r>
            <a:r>
              <a:rPr lang="en-US" sz="2800" dirty="0" smtClean="0">
                <a:latin typeface="Garamond" pitchFamily="18" charset="0"/>
              </a:rPr>
              <a:t>of error.  </a:t>
            </a:r>
            <a:r>
              <a:rPr lang="en-US" sz="2800" dirty="0" smtClean="0">
                <a:latin typeface="Garamond" pitchFamily="18" charset="0"/>
              </a:rPr>
              <a:t>ACF of errors is given by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4343400"/>
            <a:ext cx="701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Garamond" pitchFamily="18" charset="0"/>
              </a:rPr>
              <a:t>The errors are independents if all (of most) of the ACF are within </a:t>
            </a:r>
            <a:endParaRPr lang="en-US" sz="2800" dirty="0">
              <a:latin typeface="Garamond" pitchFamily="18" charset="0"/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581400" y="4800600"/>
          <a:ext cx="719137" cy="422275"/>
        </p:xfrm>
        <a:graphic>
          <a:graphicData uri="http://schemas.openxmlformats.org/presentationml/2006/ole">
            <p:oleObj spid="_x0000_s140291" name="Equation" r:id="rId4" imgW="52056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305800" cy="59131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Normality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ests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057400" y="2895600"/>
          <a:ext cx="2653990" cy="693080"/>
        </p:xfrm>
        <a:graphic>
          <a:graphicData uri="http://schemas.openxmlformats.org/presentationml/2006/ole">
            <p:oleObj spid="_x0000_s141314" name="Equation" r:id="rId3" imgW="1497950" imgH="393529" progId="Equation.3">
              <p:embed/>
            </p:oleObj>
          </a:graphicData>
        </a:graphic>
      </p:graphicFrame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533400" y="3505200"/>
            <a:ext cx="7848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where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 is the number of observations (or degrees of freedom in general);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 is the sample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skewness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, and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 is the sample kurtosis:</a:t>
            </a: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Garamond" pitchFamily="18" charset="0"/>
              <a:cs typeface="Arial" pitchFamily="34" charset="0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371600" y="4495800"/>
          <a:ext cx="2960177" cy="914400"/>
        </p:xfrm>
        <a:graphic>
          <a:graphicData uri="http://schemas.openxmlformats.org/presentationml/2006/ole">
            <p:oleObj spid="_x0000_s141315" name="Equation" r:id="rId4" imgW="1816100" imgH="558800" progId="Equation.3">
              <p:embed/>
            </p:oleObj>
          </a:graphicData>
        </a:graphic>
      </p:graphicFrame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4800599" y="4419600"/>
          <a:ext cx="3106119" cy="990600"/>
        </p:xfrm>
        <a:graphic>
          <a:graphicData uri="http://schemas.openxmlformats.org/presentationml/2006/ole">
            <p:oleObj spid="_x0000_s141316" name="Equation" r:id="rId5" imgW="1765300" imgH="55880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5800" y="5486400"/>
            <a:ext cx="6523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aramond" pitchFamily="18" charset="0"/>
              </a:rPr>
              <a:t>The data does not follows normal distribution if  </a:t>
            </a:r>
            <a:r>
              <a:rPr lang="en-US" dirty="0" smtClean="0"/>
              <a:t>JB  </a:t>
            </a:r>
            <a:endParaRPr lang="en-US" dirty="0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7010400" y="5486400"/>
          <a:ext cx="685800" cy="436418"/>
        </p:xfrm>
        <a:graphic>
          <a:graphicData uri="http://schemas.openxmlformats.org/presentationml/2006/ole">
            <p:oleObj spid="_x0000_s141317" name="Equation" r:id="rId6" imgW="418918" imgH="266584" progId="Equation.3">
              <p:embed/>
            </p:oleObj>
          </a:graphicData>
        </a:graphic>
      </p:graphicFrame>
      <p:sp>
        <p:nvSpPr>
          <p:cNvPr id="14" name="Rectangle 13"/>
          <p:cNvSpPr/>
          <p:nvPr/>
        </p:nvSpPr>
        <p:spPr>
          <a:xfrm>
            <a:off x="609600" y="1295400"/>
            <a:ext cx="7620000" cy="156966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just" eaLnBrk="0" hangingPunct="0"/>
            <a:r>
              <a:rPr lang="en-US" sz="2400" dirty="0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In statistics, the </a:t>
            </a:r>
            <a:r>
              <a:rPr lang="en-US" sz="2400" dirty="0" err="1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Jarque–Bera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 (JB) test is one procedure for determining whether sample data (errors) are normal distribution. The test is named after Carlos </a:t>
            </a:r>
            <a:r>
              <a:rPr lang="en-US" sz="2400" dirty="0" err="1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Jarque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 and Anil K. </a:t>
            </a:r>
            <a:r>
              <a:rPr lang="en-US" sz="2400" dirty="0" err="1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Bera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. The test statistic </a:t>
            </a:r>
            <a:r>
              <a:rPr lang="en-US" sz="2400" i="1" dirty="0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JB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 is defined as</a:t>
            </a:r>
            <a:endParaRPr lang="en-US" sz="2400" dirty="0" smtClean="0">
              <a:latin typeface="Garamond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UTMocw template</Template>
  <TotalTime>1825</TotalTime>
  <Words>954</Words>
  <Application>Microsoft Office PowerPoint</Application>
  <PresentationFormat>On-screen Show (4:3)</PresentationFormat>
  <Paragraphs>176</Paragraphs>
  <Slides>19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UTMocw template</vt:lpstr>
      <vt:lpstr>Equation</vt:lpstr>
      <vt:lpstr>Slide 1</vt:lpstr>
      <vt:lpstr>Slide 2</vt:lpstr>
      <vt:lpstr>Introduction to diagnostics checking</vt:lpstr>
      <vt:lpstr>Model adequacy checking</vt:lpstr>
      <vt:lpstr>Testing for zero mean</vt:lpstr>
      <vt:lpstr>Testing for constant variances</vt:lpstr>
      <vt:lpstr>Pattern of forecast error</vt:lpstr>
      <vt:lpstr>Testing independent of error </vt:lpstr>
      <vt:lpstr>Normality tests</vt:lpstr>
      <vt:lpstr>Anderson–Darling test </vt:lpstr>
      <vt:lpstr>Evaluating the accuracy of the model</vt:lpstr>
      <vt:lpstr>Example</vt:lpstr>
      <vt:lpstr>Example</vt:lpstr>
      <vt:lpstr>                              Example    </vt:lpstr>
      <vt:lpstr>Example</vt:lpstr>
      <vt:lpstr>Example</vt:lpstr>
      <vt:lpstr>Example</vt:lpstr>
      <vt:lpstr>Example</vt:lpstr>
      <vt:lpstr>Example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</dc:title>
  <dc:creator>TIMB PENGARAH 1</dc:creator>
  <cp:lastModifiedBy>User</cp:lastModifiedBy>
  <cp:revision>134</cp:revision>
  <dcterms:created xsi:type="dcterms:W3CDTF">2011-12-01T00:34:53Z</dcterms:created>
  <dcterms:modified xsi:type="dcterms:W3CDTF">2014-06-08T03:46:35Z</dcterms:modified>
</cp:coreProperties>
</file>